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7"/>
  </p:notesMasterIdLst>
  <p:sldIdLst>
    <p:sldId id="257" r:id="rId2"/>
    <p:sldId id="308" r:id="rId3"/>
    <p:sldId id="304" r:id="rId4"/>
    <p:sldId id="305" r:id="rId5"/>
    <p:sldId id="306" r:id="rId6"/>
    <p:sldId id="307" r:id="rId7"/>
    <p:sldId id="309" r:id="rId8"/>
    <p:sldId id="310" r:id="rId9"/>
    <p:sldId id="311" r:id="rId10"/>
    <p:sldId id="312" r:id="rId11"/>
    <p:sldId id="313" r:id="rId12"/>
    <p:sldId id="314" r:id="rId13"/>
    <p:sldId id="315" r:id="rId14"/>
    <p:sldId id="317" r:id="rId15"/>
    <p:sldId id="316" r:id="rId16"/>
    <p:sldId id="319" r:id="rId17"/>
    <p:sldId id="321" r:id="rId18"/>
    <p:sldId id="320" r:id="rId19"/>
    <p:sldId id="286" r:id="rId20"/>
    <p:sldId id="302" r:id="rId21"/>
    <p:sldId id="323" r:id="rId22"/>
    <p:sldId id="293" r:id="rId23"/>
    <p:sldId id="294" r:id="rId24"/>
    <p:sldId id="322" r:id="rId25"/>
    <p:sldId id="301" r:id="rId26"/>
    <p:sldId id="303" r:id="rId27"/>
    <p:sldId id="333" r:id="rId28"/>
    <p:sldId id="334" r:id="rId29"/>
    <p:sldId id="324" r:id="rId30"/>
    <p:sldId id="325" r:id="rId31"/>
    <p:sldId id="326" r:id="rId32"/>
    <p:sldId id="327" r:id="rId33"/>
    <p:sldId id="328" r:id="rId34"/>
    <p:sldId id="329" r:id="rId35"/>
    <p:sldId id="330" r:id="rId36"/>
    <p:sldId id="331" r:id="rId37"/>
    <p:sldId id="332" r:id="rId38"/>
    <p:sldId id="291" r:id="rId39"/>
    <p:sldId id="292" r:id="rId40"/>
    <p:sldId id="338" r:id="rId41"/>
    <p:sldId id="339" r:id="rId42"/>
    <p:sldId id="340" r:id="rId43"/>
    <p:sldId id="335" r:id="rId44"/>
    <p:sldId id="336" r:id="rId45"/>
    <p:sldId id="337" r:id="rId46"/>
  </p:sldIdLst>
  <p:sldSz cx="12193588" cy="6858000"/>
  <p:notesSz cx="6858000" cy="9144000"/>
  <p:defaultTextStyle>
    <a:defPPr>
      <a:defRPr lang="zh-CN"/>
    </a:defPPr>
    <a:lvl1pPr marL="0" algn="l" defTabSz="914071" rtl="0" eaLnBrk="1" latinLnBrk="0" hangingPunct="1">
      <a:defRPr sz="1700" kern="1200">
        <a:solidFill>
          <a:schemeClr val="tx1"/>
        </a:solidFill>
        <a:latin typeface="+mn-lt"/>
        <a:ea typeface="+mn-ea"/>
        <a:cs typeface="+mn-cs"/>
      </a:defRPr>
    </a:lvl1pPr>
    <a:lvl2pPr marL="457036" algn="l" defTabSz="914071" rtl="0" eaLnBrk="1" latinLnBrk="0" hangingPunct="1">
      <a:defRPr sz="1700" kern="1200">
        <a:solidFill>
          <a:schemeClr val="tx1"/>
        </a:solidFill>
        <a:latin typeface="+mn-lt"/>
        <a:ea typeface="+mn-ea"/>
        <a:cs typeface="+mn-cs"/>
      </a:defRPr>
    </a:lvl2pPr>
    <a:lvl3pPr marL="914071" algn="l" defTabSz="914071" rtl="0" eaLnBrk="1" latinLnBrk="0" hangingPunct="1">
      <a:defRPr sz="1700" kern="1200">
        <a:solidFill>
          <a:schemeClr val="tx1"/>
        </a:solidFill>
        <a:latin typeface="+mn-lt"/>
        <a:ea typeface="+mn-ea"/>
        <a:cs typeface="+mn-cs"/>
      </a:defRPr>
    </a:lvl3pPr>
    <a:lvl4pPr marL="1371105" algn="l" defTabSz="914071" rtl="0" eaLnBrk="1" latinLnBrk="0" hangingPunct="1">
      <a:defRPr sz="1700" kern="1200">
        <a:solidFill>
          <a:schemeClr val="tx1"/>
        </a:solidFill>
        <a:latin typeface="+mn-lt"/>
        <a:ea typeface="+mn-ea"/>
        <a:cs typeface="+mn-cs"/>
      </a:defRPr>
    </a:lvl4pPr>
    <a:lvl5pPr marL="1828142" algn="l" defTabSz="914071" rtl="0" eaLnBrk="1" latinLnBrk="0" hangingPunct="1">
      <a:defRPr sz="1700" kern="1200">
        <a:solidFill>
          <a:schemeClr val="tx1"/>
        </a:solidFill>
        <a:latin typeface="+mn-lt"/>
        <a:ea typeface="+mn-ea"/>
        <a:cs typeface="+mn-cs"/>
      </a:defRPr>
    </a:lvl5pPr>
    <a:lvl6pPr marL="2285174" algn="l" defTabSz="914071" rtl="0" eaLnBrk="1" latinLnBrk="0" hangingPunct="1">
      <a:defRPr sz="1700" kern="1200">
        <a:solidFill>
          <a:schemeClr val="tx1"/>
        </a:solidFill>
        <a:latin typeface="+mn-lt"/>
        <a:ea typeface="+mn-ea"/>
        <a:cs typeface="+mn-cs"/>
      </a:defRPr>
    </a:lvl6pPr>
    <a:lvl7pPr marL="2742212" algn="l" defTabSz="914071" rtl="0" eaLnBrk="1" latinLnBrk="0" hangingPunct="1">
      <a:defRPr sz="1700" kern="1200">
        <a:solidFill>
          <a:schemeClr val="tx1"/>
        </a:solidFill>
        <a:latin typeface="+mn-lt"/>
        <a:ea typeface="+mn-ea"/>
        <a:cs typeface="+mn-cs"/>
      </a:defRPr>
    </a:lvl7pPr>
    <a:lvl8pPr marL="3199244" algn="l" defTabSz="914071" rtl="0" eaLnBrk="1" latinLnBrk="0" hangingPunct="1">
      <a:defRPr sz="1700" kern="1200">
        <a:solidFill>
          <a:schemeClr val="tx1"/>
        </a:solidFill>
        <a:latin typeface="+mn-lt"/>
        <a:ea typeface="+mn-ea"/>
        <a:cs typeface="+mn-cs"/>
      </a:defRPr>
    </a:lvl8pPr>
    <a:lvl9pPr marL="3656283" algn="l" defTabSz="914071" rtl="0" eaLnBrk="1" latinLnBrk="0" hangingPunct="1">
      <a:defRPr sz="17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C28249D-3129-0B4A-971B-91D4F50646F7}">
          <p14:sldIdLst>
            <p14:sldId id="257"/>
          </p14:sldIdLst>
        </p14:section>
        <p14:section name="NLP相关概述" id="{71E7D6E5-6466-4046-8285-1B495175D7DC}">
          <p14:sldIdLst>
            <p14:sldId id="308"/>
            <p14:sldId id="304"/>
            <p14:sldId id="305"/>
            <p14:sldId id="306"/>
            <p14:sldId id="307"/>
          </p14:sldIdLst>
        </p14:section>
        <p14:section name="NLP 在银行业内的应用" id="{6EBBF05A-4B4F-0D4F-8C12-D196345D6655}">
          <p14:sldIdLst>
            <p14:sldId id="309"/>
            <p14:sldId id="310"/>
            <p14:sldId id="311"/>
            <p14:sldId id="312"/>
            <p14:sldId id="313"/>
            <p14:sldId id="314"/>
            <p14:sldId id="315"/>
            <p14:sldId id="317"/>
            <p14:sldId id="316"/>
            <p14:sldId id="319"/>
          </p14:sldIdLst>
        </p14:section>
        <p14:section name="如何建设 NLP 能力" id="{E9EA8A50-6CA1-414F-B5C3-9518D0F85049}">
          <p14:sldIdLst>
            <p14:sldId id="321"/>
            <p14:sldId id="320"/>
            <p14:sldId id="286"/>
            <p14:sldId id="302"/>
            <p14:sldId id="323"/>
            <p14:sldId id="293"/>
            <p14:sldId id="294"/>
            <p14:sldId id="322"/>
            <p14:sldId id="301"/>
          </p14:sldIdLst>
        </p14:section>
        <p14:section name="落地案例" id="{AA3E8E02-4E9D-8247-8EA1-79945468010D}">
          <p14:sldIdLst>
            <p14:sldId id="303"/>
            <p14:sldId id="333"/>
            <p14:sldId id="334"/>
            <p14:sldId id="324"/>
            <p14:sldId id="325"/>
            <p14:sldId id="326"/>
            <p14:sldId id="327"/>
            <p14:sldId id="328"/>
            <p14:sldId id="329"/>
            <p14:sldId id="330"/>
            <p14:sldId id="331"/>
            <p14:sldId id="332"/>
            <p14:sldId id="291"/>
            <p14:sldId id="292"/>
            <p14:sldId id="338"/>
            <p14:sldId id="339"/>
            <p14:sldId id="340"/>
            <p14:sldId id="335"/>
            <p14:sldId id="336"/>
            <p14:sldId id="337"/>
          </p14:sldIdLst>
        </p14:section>
      </p14:sectionLst>
    </p:ext>
    <p:ext uri="{EFAFB233-063F-42B5-8137-9DF3F51BA10A}">
      <p15:sldGuideLst xmlns:p15="http://schemas.microsoft.com/office/powerpoint/2012/main">
        <p15:guide id="1" orient="horz" pos="2160">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B9BD5"/>
    <a:srgbClr val="FFFFFF"/>
    <a:srgbClr val="4296DA"/>
    <a:srgbClr val="DEEBF7"/>
    <a:srgbClr val="E5E5E5"/>
    <a:srgbClr val="021C78"/>
    <a:srgbClr val="FFDA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90"/>
    <p:restoredTop sz="93731"/>
  </p:normalViewPr>
  <p:slideViewPr>
    <p:cSldViewPr snapToGrid="0" snapToObjects="1">
      <p:cViewPr varScale="1">
        <p:scale>
          <a:sx n="107" d="100"/>
          <a:sy n="107" d="100"/>
        </p:scale>
        <p:origin x="1248" y="168"/>
      </p:cViewPr>
      <p:guideLst>
        <p:guide orient="horz" pos="2160"/>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7765EE-FA2E-BB4B-A4CC-8659B77F7CC4}"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zh-CN" altLang="en-US"/>
        </a:p>
      </dgm:t>
    </dgm:pt>
    <dgm:pt modelId="{71CDACF7-0B72-8B44-8649-F06DBFF66713}">
      <dgm:prSet phldrT="[文本]"/>
      <dgm:spPr/>
      <dgm:t>
        <a:bodyPr/>
        <a:lstStyle/>
        <a:p>
          <a:r>
            <a:rPr lang="en-US" altLang="zh-CN" dirty="0"/>
            <a:t>NLP</a:t>
          </a:r>
          <a:endParaRPr lang="zh-CN" altLang="en-US" dirty="0"/>
        </a:p>
      </dgm:t>
    </dgm:pt>
    <dgm:pt modelId="{734685BD-C70B-7447-B069-0F090DAC5BA6}" type="parTrans" cxnId="{CBBD76DE-1A9E-2249-8A79-7E9A4ABADBBD}">
      <dgm:prSet/>
      <dgm:spPr/>
      <dgm:t>
        <a:bodyPr/>
        <a:lstStyle/>
        <a:p>
          <a:endParaRPr lang="zh-CN" altLang="en-US"/>
        </a:p>
      </dgm:t>
    </dgm:pt>
    <dgm:pt modelId="{B27EAA7C-4BA1-F34D-87DC-57E8255E834B}" type="sibTrans" cxnId="{CBBD76DE-1A9E-2249-8A79-7E9A4ABADBBD}">
      <dgm:prSet/>
      <dgm:spPr/>
      <dgm:t>
        <a:bodyPr/>
        <a:lstStyle/>
        <a:p>
          <a:endParaRPr lang="zh-CN" altLang="en-US"/>
        </a:p>
      </dgm:t>
    </dgm:pt>
    <dgm:pt modelId="{362CA1F3-EB1A-7142-896B-3A527A47B0BC}">
      <dgm:prSet phldrT="[文本]"/>
      <dgm:spPr/>
      <dgm:t>
        <a:bodyPr/>
        <a:lstStyle/>
        <a:p>
          <a:r>
            <a:rPr lang="en-US" altLang="zh-CN" dirty="0">
              <a:latin typeface="Microsoft YaHei" panose="020B0503020204020204" pitchFamily="34" charset="-122"/>
              <a:ea typeface="Microsoft YaHei" panose="020B0503020204020204" pitchFamily="34" charset="-122"/>
            </a:rPr>
            <a:t>OCR</a:t>
          </a:r>
          <a:endParaRPr lang="zh-CN" altLang="en-US" dirty="0">
            <a:latin typeface="Microsoft YaHei" panose="020B0503020204020204" pitchFamily="34" charset="-122"/>
            <a:ea typeface="Microsoft YaHei" panose="020B0503020204020204" pitchFamily="34" charset="-122"/>
          </a:endParaRPr>
        </a:p>
      </dgm:t>
    </dgm:pt>
    <dgm:pt modelId="{838B9513-CAA5-274B-A0B5-9998D759D157}" type="parTrans" cxnId="{B9125093-9FA1-7C4C-9390-BB0EDC18273F}">
      <dgm:prSet/>
      <dgm:spPr/>
      <dgm:t>
        <a:bodyPr/>
        <a:lstStyle/>
        <a:p>
          <a:endParaRPr lang="zh-CN" altLang="en-US"/>
        </a:p>
      </dgm:t>
    </dgm:pt>
    <dgm:pt modelId="{A0F2E8C0-B731-2144-B601-7AED0136090E}" type="sibTrans" cxnId="{B9125093-9FA1-7C4C-9390-BB0EDC18273F}">
      <dgm:prSet/>
      <dgm:spPr/>
      <dgm:t>
        <a:bodyPr/>
        <a:lstStyle/>
        <a:p>
          <a:endParaRPr lang="zh-CN" altLang="en-US"/>
        </a:p>
      </dgm:t>
    </dgm:pt>
    <dgm:pt modelId="{949D203F-BE69-2846-A7EB-E7A209729311}">
      <dgm:prSet phldrT="[文本]"/>
      <dgm:spPr/>
      <dgm:t>
        <a:bodyPr/>
        <a:lstStyle/>
        <a:p>
          <a:r>
            <a:rPr lang="zh-CN" altLang="en-US" dirty="0">
              <a:latin typeface="Microsoft YaHei" panose="020B0503020204020204" pitchFamily="34" charset="-122"/>
              <a:ea typeface="Microsoft YaHei" panose="020B0503020204020204" pitchFamily="34" charset="-122"/>
            </a:rPr>
            <a:t>深度学习</a:t>
          </a:r>
        </a:p>
      </dgm:t>
    </dgm:pt>
    <dgm:pt modelId="{AFA779F8-D510-8149-A8B1-0C9617A1D614}" type="parTrans" cxnId="{24C5FBA1-A9FC-154F-8ECF-FA36AC09D134}">
      <dgm:prSet/>
      <dgm:spPr/>
      <dgm:t>
        <a:bodyPr/>
        <a:lstStyle/>
        <a:p>
          <a:endParaRPr lang="zh-CN" altLang="en-US"/>
        </a:p>
      </dgm:t>
    </dgm:pt>
    <dgm:pt modelId="{6B1CFD0C-92DA-5348-AFC2-63BA7BAF964D}" type="sibTrans" cxnId="{24C5FBA1-A9FC-154F-8ECF-FA36AC09D134}">
      <dgm:prSet/>
      <dgm:spPr/>
      <dgm:t>
        <a:bodyPr/>
        <a:lstStyle/>
        <a:p>
          <a:endParaRPr lang="zh-CN" altLang="en-US"/>
        </a:p>
      </dgm:t>
    </dgm:pt>
    <dgm:pt modelId="{37F93417-AFCC-5842-B88F-BA643BFE14AD}">
      <dgm:prSet phldrT="[文本]"/>
      <dgm:spPr/>
      <dgm:t>
        <a:bodyPr/>
        <a:lstStyle/>
        <a:p>
          <a:r>
            <a:rPr lang="zh-CN" altLang="en-US" dirty="0">
              <a:latin typeface="Microsoft YaHei" panose="020B0503020204020204" pitchFamily="34" charset="-122"/>
              <a:ea typeface="Microsoft YaHei" panose="020B0503020204020204" pitchFamily="34" charset="-122"/>
            </a:rPr>
            <a:t>大数据</a:t>
          </a:r>
        </a:p>
      </dgm:t>
    </dgm:pt>
    <dgm:pt modelId="{0A765C2D-8259-0E48-B8EC-15A8766E30CC}" type="parTrans" cxnId="{8019B3F3-E88E-094C-AFDE-EE61E55EE251}">
      <dgm:prSet/>
      <dgm:spPr/>
      <dgm:t>
        <a:bodyPr/>
        <a:lstStyle/>
        <a:p>
          <a:endParaRPr lang="zh-CN" altLang="en-US"/>
        </a:p>
      </dgm:t>
    </dgm:pt>
    <dgm:pt modelId="{A168F24A-FE34-CD4A-9696-5C3C16C225E4}" type="sibTrans" cxnId="{8019B3F3-E88E-094C-AFDE-EE61E55EE251}">
      <dgm:prSet/>
      <dgm:spPr/>
      <dgm:t>
        <a:bodyPr/>
        <a:lstStyle/>
        <a:p>
          <a:endParaRPr lang="zh-CN" altLang="en-US"/>
        </a:p>
      </dgm:t>
    </dgm:pt>
    <dgm:pt modelId="{8E8D9FB4-BD09-4947-BB46-8E64A99C52B0}">
      <dgm:prSet phldrT="[文本]"/>
      <dgm:spPr/>
      <dgm:t>
        <a:bodyPr/>
        <a:lstStyle/>
        <a:p>
          <a:r>
            <a:rPr lang="zh-CN" altLang="en-US" dirty="0">
              <a:latin typeface="Microsoft YaHei" panose="020B0503020204020204" pitchFamily="34" charset="-122"/>
              <a:ea typeface="Microsoft YaHei" panose="020B0503020204020204" pitchFamily="34" charset="-122"/>
            </a:rPr>
            <a:t>机器学习</a:t>
          </a:r>
        </a:p>
      </dgm:t>
    </dgm:pt>
    <dgm:pt modelId="{42E93437-ED7F-4044-A60D-F590FBF02E86}" type="parTrans" cxnId="{767C5955-E616-B846-879F-7507D7A47749}">
      <dgm:prSet/>
      <dgm:spPr/>
      <dgm:t>
        <a:bodyPr/>
        <a:lstStyle/>
        <a:p>
          <a:endParaRPr lang="zh-CN" altLang="en-US"/>
        </a:p>
      </dgm:t>
    </dgm:pt>
    <dgm:pt modelId="{58E8DC39-9B50-134F-A0BC-6CF82C0C2486}" type="sibTrans" cxnId="{767C5955-E616-B846-879F-7507D7A47749}">
      <dgm:prSet/>
      <dgm:spPr/>
      <dgm:t>
        <a:bodyPr/>
        <a:lstStyle/>
        <a:p>
          <a:endParaRPr lang="zh-CN" altLang="en-US"/>
        </a:p>
      </dgm:t>
    </dgm:pt>
    <dgm:pt modelId="{06CE339B-17EE-9747-ADD3-598B2AF089F2}" type="pres">
      <dgm:prSet presAssocID="{B77765EE-FA2E-BB4B-A4CC-8659B77F7CC4}" presName="Name0" presStyleCnt="0">
        <dgm:presLayoutVars>
          <dgm:chMax val="1"/>
          <dgm:dir/>
          <dgm:animLvl val="ctr"/>
          <dgm:resizeHandles val="exact"/>
        </dgm:presLayoutVars>
      </dgm:prSet>
      <dgm:spPr/>
    </dgm:pt>
    <dgm:pt modelId="{3172103A-3008-9744-9EFC-FB2405668ECE}" type="pres">
      <dgm:prSet presAssocID="{71CDACF7-0B72-8B44-8649-F06DBFF66713}" presName="centerShape" presStyleLbl="node0" presStyleIdx="0" presStyleCnt="1"/>
      <dgm:spPr/>
    </dgm:pt>
    <dgm:pt modelId="{3C96DF2C-5E44-1742-AFF9-D4381EA528CE}" type="pres">
      <dgm:prSet presAssocID="{362CA1F3-EB1A-7142-896B-3A527A47B0BC}" presName="node" presStyleLbl="node1" presStyleIdx="0" presStyleCnt="4">
        <dgm:presLayoutVars>
          <dgm:bulletEnabled val="1"/>
        </dgm:presLayoutVars>
      </dgm:prSet>
      <dgm:spPr/>
    </dgm:pt>
    <dgm:pt modelId="{E73713BE-41F7-754A-9013-D73DF83F380E}" type="pres">
      <dgm:prSet presAssocID="{362CA1F3-EB1A-7142-896B-3A527A47B0BC}" presName="dummy" presStyleCnt="0"/>
      <dgm:spPr/>
    </dgm:pt>
    <dgm:pt modelId="{14E104DF-CA50-EE4A-9386-2F5EA0119FE3}" type="pres">
      <dgm:prSet presAssocID="{A0F2E8C0-B731-2144-B601-7AED0136090E}" presName="sibTrans" presStyleLbl="sibTrans2D1" presStyleIdx="0" presStyleCnt="4"/>
      <dgm:spPr/>
    </dgm:pt>
    <dgm:pt modelId="{522A647E-E86B-574D-B592-459FEB5828DB}" type="pres">
      <dgm:prSet presAssocID="{949D203F-BE69-2846-A7EB-E7A209729311}" presName="node" presStyleLbl="node1" presStyleIdx="1" presStyleCnt="4">
        <dgm:presLayoutVars>
          <dgm:bulletEnabled val="1"/>
        </dgm:presLayoutVars>
      </dgm:prSet>
      <dgm:spPr/>
    </dgm:pt>
    <dgm:pt modelId="{A88AFF5C-88BC-9249-AD74-E1E8E74261ED}" type="pres">
      <dgm:prSet presAssocID="{949D203F-BE69-2846-A7EB-E7A209729311}" presName="dummy" presStyleCnt="0"/>
      <dgm:spPr/>
    </dgm:pt>
    <dgm:pt modelId="{7BD356CA-44FE-9845-9EFA-7AEC7A7DAD24}" type="pres">
      <dgm:prSet presAssocID="{6B1CFD0C-92DA-5348-AFC2-63BA7BAF964D}" presName="sibTrans" presStyleLbl="sibTrans2D1" presStyleIdx="1" presStyleCnt="4"/>
      <dgm:spPr/>
    </dgm:pt>
    <dgm:pt modelId="{6C25A7BF-CB62-1146-917A-F55A6710231C}" type="pres">
      <dgm:prSet presAssocID="{37F93417-AFCC-5842-B88F-BA643BFE14AD}" presName="node" presStyleLbl="node1" presStyleIdx="2" presStyleCnt="4">
        <dgm:presLayoutVars>
          <dgm:bulletEnabled val="1"/>
        </dgm:presLayoutVars>
      </dgm:prSet>
      <dgm:spPr/>
    </dgm:pt>
    <dgm:pt modelId="{398CD99F-1286-524C-BC5B-A75C01BBDEEA}" type="pres">
      <dgm:prSet presAssocID="{37F93417-AFCC-5842-B88F-BA643BFE14AD}" presName="dummy" presStyleCnt="0"/>
      <dgm:spPr/>
    </dgm:pt>
    <dgm:pt modelId="{0BBFAE32-67D3-8B49-941D-CA874389F083}" type="pres">
      <dgm:prSet presAssocID="{A168F24A-FE34-CD4A-9696-5C3C16C225E4}" presName="sibTrans" presStyleLbl="sibTrans2D1" presStyleIdx="2" presStyleCnt="4"/>
      <dgm:spPr/>
    </dgm:pt>
    <dgm:pt modelId="{5293DDAC-0C6E-BA45-9231-F7CB31539064}" type="pres">
      <dgm:prSet presAssocID="{8E8D9FB4-BD09-4947-BB46-8E64A99C52B0}" presName="node" presStyleLbl="node1" presStyleIdx="3" presStyleCnt="4">
        <dgm:presLayoutVars>
          <dgm:bulletEnabled val="1"/>
        </dgm:presLayoutVars>
      </dgm:prSet>
      <dgm:spPr/>
    </dgm:pt>
    <dgm:pt modelId="{C6FCC9B7-B23D-3E46-979A-A041A335F616}" type="pres">
      <dgm:prSet presAssocID="{8E8D9FB4-BD09-4947-BB46-8E64A99C52B0}" presName="dummy" presStyleCnt="0"/>
      <dgm:spPr/>
    </dgm:pt>
    <dgm:pt modelId="{B68C3476-2AC8-4144-8093-32A7AD30F374}" type="pres">
      <dgm:prSet presAssocID="{58E8DC39-9B50-134F-A0BC-6CF82C0C2486}" presName="sibTrans" presStyleLbl="sibTrans2D1" presStyleIdx="3" presStyleCnt="4"/>
      <dgm:spPr/>
    </dgm:pt>
  </dgm:ptLst>
  <dgm:cxnLst>
    <dgm:cxn modelId="{046BA715-61F5-0E4E-B444-D726A5E5845D}" type="presOf" srcId="{8E8D9FB4-BD09-4947-BB46-8E64A99C52B0}" destId="{5293DDAC-0C6E-BA45-9231-F7CB31539064}" srcOrd="0" destOrd="0" presId="urn:microsoft.com/office/officeart/2005/8/layout/radial6"/>
    <dgm:cxn modelId="{26908321-3973-8143-8564-017F84CEC06F}" type="presOf" srcId="{949D203F-BE69-2846-A7EB-E7A209729311}" destId="{522A647E-E86B-574D-B592-459FEB5828DB}" srcOrd="0" destOrd="0" presId="urn:microsoft.com/office/officeart/2005/8/layout/radial6"/>
    <dgm:cxn modelId="{16C6103D-7A8B-D94D-AC40-1E764D441262}" type="presOf" srcId="{58E8DC39-9B50-134F-A0BC-6CF82C0C2486}" destId="{B68C3476-2AC8-4144-8093-32A7AD30F374}" srcOrd="0" destOrd="0" presId="urn:microsoft.com/office/officeart/2005/8/layout/radial6"/>
    <dgm:cxn modelId="{767C5955-E616-B846-879F-7507D7A47749}" srcId="{71CDACF7-0B72-8B44-8649-F06DBFF66713}" destId="{8E8D9FB4-BD09-4947-BB46-8E64A99C52B0}" srcOrd="3" destOrd="0" parTransId="{42E93437-ED7F-4044-A60D-F590FBF02E86}" sibTransId="{58E8DC39-9B50-134F-A0BC-6CF82C0C2486}"/>
    <dgm:cxn modelId="{B0FFCF5B-3936-3F45-874E-287C1C20EC3E}" type="presOf" srcId="{A168F24A-FE34-CD4A-9696-5C3C16C225E4}" destId="{0BBFAE32-67D3-8B49-941D-CA874389F083}" srcOrd="0" destOrd="0" presId="urn:microsoft.com/office/officeart/2005/8/layout/radial6"/>
    <dgm:cxn modelId="{6297D162-A320-3742-8460-7CC0A86DB8B4}" type="presOf" srcId="{A0F2E8C0-B731-2144-B601-7AED0136090E}" destId="{14E104DF-CA50-EE4A-9386-2F5EA0119FE3}" srcOrd="0" destOrd="0" presId="urn:microsoft.com/office/officeart/2005/8/layout/radial6"/>
    <dgm:cxn modelId="{B3B8C98B-5195-0145-8E00-BA34FF9D48CC}" type="presOf" srcId="{71CDACF7-0B72-8B44-8649-F06DBFF66713}" destId="{3172103A-3008-9744-9EFC-FB2405668ECE}" srcOrd="0" destOrd="0" presId="urn:microsoft.com/office/officeart/2005/8/layout/radial6"/>
    <dgm:cxn modelId="{B9125093-9FA1-7C4C-9390-BB0EDC18273F}" srcId="{71CDACF7-0B72-8B44-8649-F06DBFF66713}" destId="{362CA1F3-EB1A-7142-896B-3A527A47B0BC}" srcOrd="0" destOrd="0" parTransId="{838B9513-CAA5-274B-A0B5-9998D759D157}" sibTransId="{A0F2E8C0-B731-2144-B601-7AED0136090E}"/>
    <dgm:cxn modelId="{24C5FBA1-A9FC-154F-8ECF-FA36AC09D134}" srcId="{71CDACF7-0B72-8B44-8649-F06DBFF66713}" destId="{949D203F-BE69-2846-A7EB-E7A209729311}" srcOrd="1" destOrd="0" parTransId="{AFA779F8-D510-8149-A8B1-0C9617A1D614}" sibTransId="{6B1CFD0C-92DA-5348-AFC2-63BA7BAF964D}"/>
    <dgm:cxn modelId="{5BF7CBA3-F14D-D746-BC69-26C19AD2C422}" type="presOf" srcId="{362CA1F3-EB1A-7142-896B-3A527A47B0BC}" destId="{3C96DF2C-5E44-1742-AFF9-D4381EA528CE}" srcOrd="0" destOrd="0" presId="urn:microsoft.com/office/officeart/2005/8/layout/radial6"/>
    <dgm:cxn modelId="{E65830C0-2052-E043-B87D-4DC285D105C6}" type="presOf" srcId="{37F93417-AFCC-5842-B88F-BA643BFE14AD}" destId="{6C25A7BF-CB62-1146-917A-F55A6710231C}" srcOrd="0" destOrd="0" presId="urn:microsoft.com/office/officeart/2005/8/layout/radial6"/>
    <dgm:cxn modelId="{4436BFD0-312B-0643-B596-35CD12C98E9F}" type="presOf" srcId="{B77765EE-FA2E-BB4B-A4CC-8659B77F7CC4}" destId="{06CE339B-17EE-9747-ADD3-598B2AF089F2}" srcOrd="0" destOrd="0" presId="urn:microsoft.com/office/officeart/2005/8/layout/radial6"/>
    <dgm:cxn modelId="{CBBD76DE-1A9E-2249-8A79-7E9A4ABADBBD}" srcId="{B77765EE-FA2E-BB4B-A4CC-8659B77F7CC4}" destId="{71CDACF7-0B72-8B44-8649-F06DBFF66713}" srcOrd="0" destOrd="0" parTransId="{734685BD-C70B-7447-B069-0F090DAC5BA6}" sibTransId="{B27EAA7C-4BA1-F34D-87DC-57E8255E834B}"/>
    <dgm:cxn modelId="{16C07FF1-BD47-DF4A-930D-49F2FC643020}" type="presOf" srcId="{6B1CFD0C-92DA-5348-AFC2-63BA7BAF964D}" destId="{7BD356CA-44FE-9845-9EFA-7AEC7A7DAD24}" srcOrd="0" destOrd="0" presId="urn:microsoft.com/office/officeart/2005/8/layout/radial6"/>
    <dgm:cxn modelId="{8019B3F3-E88E-094C-AFDE-EE61E55EE251}" srcId="{71CDACF7-0B72-8B44-8649-F06DBFF66713}" destId="{37F93417-AFCC-5842-B88F-BA643BFE14AD}" srcOrd="2" destOrd="0" parTransId="{0A765C2D-8259-0E48-B8EC-15A8766E30CC}" sibTransId="{A168F24A-FE34-CD4A-9696-5C3C16C225E4}"/>
    <dgm:cxn modelId="{C7D46997-2C9F-AA4C-94FE-2005DC214966}" type="presParOf" srcId="{06CE339B-17EE-9747-ADD3-598B2AF089F2}" destId="{3172103A-3008-9744-9EFC-FB2405668ECE}" srcOrd="0" destOrd="0" presId="urn:microsoft.com/office/officeart/2005/8/layout/radial6"/>
    <dgm:cxn modelId="{1990BF02-3DCC-3346-A370-4815364133A1}" type="presParOf" srcId="{06CE339B-17EE-9747-ADD3-598B2AF089F2}" destId="{3C96DF2C-5E44-1742-AFF9-D4381EA528CE}" srcOrd="1" destOrd="0" presId="urn:microsoft.com/office/officeart/2005/8/layout/radial6"/>
    <dgm:cxn modelId="{93AB1CB1-5447-1D4B-AC35-1605EE2FAD06}" type="presParOf" srcId="{06CE339B-17EE-9747-ADD3-598B2AF089F2}" destId="{E73713BE-41F7-754A-9013-D73DF83F380E}" srcOrd="2" destOrd="0" presId="urn:microsoft.com/office/officeart/2005/8/layout/radial6"/>
    <dgm:cxn modelId="{2B77F50D-C40A-A34C-B07E-42923B3F4025}" type="presParOf" srcId="{06CE339B-17EE-9747-ADD3-598B2AF089F2}" destId="{14E104DF-CA50-EE4A-9386-2F5EA0119FE3}" srcOrd="3" destOrd="0" presId="urn:microsoft.com/office/officeart/2005/8/layout/radial6"/>
    <dgm:cxn modelId="{63ACDACF-3905-F24C-99FB-B0C132F835F7}" type="presParOf" srcId="{06CE339B-17EE-9747-ADD3-598B2AF089F2}" destId="{522A647E-E86B-574D-B592-459FEB5828DB}" srcOrd="4" destOrd="0" presId="urn:microsoft.com/office/officeart/2005/8/layout/radial6"/>
    <dgm:cxn modelId="{B5F0F6FD-DF28-EE41-81B2-F53881E66D77}" type="presParOf" srcId="{06CE339B-17EE-9747-ADD3-598B2AF089F2}" destId="{A88AFF5C-88BC-9249-AD74-E1E8E74261ED}" srcOrd="5" destOrd="0" presId="urn:microsoft.com/office/officeart/2005/8/layout/radial6"/>
    <dgm:cxn modelId="{958388FE-FC7D-CC41-8B54-478BED26B5F0}" type="presParOf" srcId="{06CE339B-17EE-9747-ADD3-598B2AF089F2}" destId="{7BD356CA-44FE-9845-9EFA-7AEC7A7DAD24}" srcOrd="6" destOrd="0" presId="urn:microsoft.com/office/officeart/2005/8/layout/radial6"/>
    <dgm:cxn modelId="{E238339A-CB36-9745-8B69-811445804846}" type="presParOf" srcId="{06CE339B-17EE-9747-ADD3-598B2AF089F2}" destId="{6C25A7BF-CB62-1146-917A-F55A6710231C}" srcOrd="7" destOrd="0" presId="urn:microsoft.com/office/officeart/2005/8/layout/radial6"/>
    <dgm:cxn modelId="{E27929B3-A3DF-A54A-BA83-02C8419F7A78}" type="presParOf" srcId="{06CE339B-17EE-9747-ADD3-598B2AF089F2}" destId="{398CD99F-1286-524C-BC5B-A75C01BBDEEA}" srcOrd="8" destOrd="0" presId="urn:microsoft.com/office/officeart/2005/8/layout/radial6"/>
    <dgm:cxn modelId="{4BA3D97E-2671-3C4C-9EFB-77EA789ECDC2}" type="presParOf" srcId="{06CE339B-17EE-9747-ADD3-598B2AF089F2}" destId="{0BBFAE32-67D3-8B49-941D-CA874389F083}" srcOrd="9" destOrd="0" presId="urn:microsoft.com/office/officeart/2005/8/layout/radial6"/>
    <dgm:cxn modelId="{2883AF3A-1F06-084D-AAB5-3D1589BE5850}" type="presParOf" srcId="{06CE339B-17EE-9747-ADD3-598B2AF089F2}" destId="{5293DDAC-0C6E-BA45-9231-F7CB31539064}" srcOrd="10" destOrd="0" presId="urn:microsoft.com/office/officeart/2005/8/layout/radial6"/>
    <dgm:cxn modelId="{21F00C04-D78B-4348-8D47-C81F172A9667}" type="presParOf" srcId="{06CE339B-17EE-9747-ADD3-598B2AF089F2}" destId="{C6FCC9B7-B23D-3E46-979A-A041A335F616}" srcOrd="11" destOrd="0" presId="urn:microsoft.com/office/officeart/2005/8/layout/radial6"/>
    <dgm:cxn modelId="{A184AC03-AB05-8940-8831-E9BA6AF63B60}" type="presParOf" srcId="{06CE339B-17EE-9747-ADD3-598B2AF089F2}" destId="{B68C3476-2AC8-4144-8093-32A7AD30F374}"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F68F26-D753-8E4A-AFEA-E63E219D5987}" type="doc">
      <dgm:prSet loTypeId="urn:microsoft.com/office/officeart/2005/8/layout/cycle2" loCatId="" qsTypeId="urn:microsoft.com/office/officeart/2005/8/quickstyle/simple1" qsCatId="simple" csTypeId="urn:microsoft.com/office/officeart/2005/8/colors/colorful5" csCatId="colorful" phldr="1"/>
      <dgm:spPr/>
      <dgm:t>
        <a:bodyPr/>
        <a:lstStyle/>
        <a:p>
          <a:endParaRPr lang="zh-CN" altLang="en-US"/>
        </a:p>
      </dgm:t>
    </dgm:pt>
    <dgm:pt modelId="{913D1A4A-4876-2A48-A950-2D561F88D252}">
      <dgm:prSet phldrT="[文本]" custT="1"/>
      <dgm:spPr/>
      <dgm:t>
        <a:bodyPr/>
        <a:lstStyle/>
        <a:p>
          <a:r>
            <a:rPr lang="zh-CN" altLang="en-US" sz="2400" dirty="0">
              <a:latin typeface="Microsoft YaHei" panose="020B0503020204020204" pitchFamily="34" charset="-122"/>
              <a:ea typeface="Microsoft YaHei" panose="020B0503020204020204" pitchFamily="34" charset="-122"/>
            </a:rPr>
            <a:t>痛点业务场景</a:t>
          </a:r>
        </a:p>
      </dgm:t>
    </dgm:pt>
    <dgm:pt modelId="{7CCEDB38-5350-8941-B06A-4F00178006E9}" type="parTrans" cxnId="{C8494A2E-CD9A-804A-B373-C0139739832E}">
      <dgm:prSet/>
      <dgm:spPr/>
      <dgm:t>
        <a:bodyPr/>
        <a:lstStyle/>
        <a:p>
          <a:endParaRPr lang="zh-CN" altLang="en-US"/>
        </a:p>
      </dgm:t>
    </dgm:pt>
    <dgm:pt modelId="{FB2D95B0-95B2-FD43-85CD-564E67FD95A1}" type="sibTrans" cxnId="{C8494A2E-CD9A-804A-B373-C0139739832E}">
      <dgm:prSet/>
      <dgm:spPr/>
      <dgm:t>
        <a:bodyPr/>
        <a:lstStyle/>
        <a:p>
          <a:endParaRPr lang="zh-CN" altLang="en-US"/>
        </a:p>
      </dgm:t>
    </dgm:pt>
    <dgm:pt modelId="{043A61AF-488B-4C4B-B6DC-D85F43E1308A}">
      <dgm:prSet phldrT="[文本]" custT="1"/>
      <dgm:spPr/>
      <dgm:t>
        <a:bodyPr/>
        <a:lstStyle/>
        <a:p>
          <a:r>
            <a:rPr lang="zh-CN" altLang="en-US" sz="2400" dirty="0">
              <a:latin typeface="Microsoft YaHei" panose="020B0503020204020204" pitchFamily="34" charset="-122"/>
              <a:ea typeface="Microsoft YaHei" panose="020B0503020204020204" pitchFamily="34" charset="-122"/>
            </a:rPr>
            <a:t>提升业务能力</a:t>
          </a:r>
        </a:p>
      </dgm:t>
    </dgm:pt>
    <dgm:pt modelId="{40D252F2-E45C-CD46-851F-40BA3D572D22}" type="parTrans" cxnId="{BC92FD15-9C5D-BF40-B00E-FE7FBFEEFA6C}">
      <dgm:prSet/>
      <dgm:spPr/>
      <dgm:t>
        <a:bodyPr/>
        <a:lstStyle/>
        <a:p>
          <a:endParaRPr lang="zh-CN" altLang="en-US"/>
        </a:p>
      </dgm:t>
    </dgm:pt>
    <dgm:pt modelId="{FF64C25A-956A-DB42-8B23-27C4DF042FD2}" type="sibTrans" cxnId="{BC92FD15-9C5D-BF40-B00E-FE7FBFEEFA6C}">
      <dgm:prSet/>
      <dgm:spPr/>
      <dgm:t>
        <a:bodyPr/>
        <a:lstStyle/>
        <a:p>
          <a:endParaRPr lang="zh-CN" altLang="en-US"/>
        </a:p>
      </dgm:t>
    </dgm:pt>
    <dgm:pt modelId="{BF0DD488-5C67-C746-8C63-E8D982BFC180}">
      <dgm:prSet phldrT="[文本]" custT="1"/>
      <dgm:spPr/>
      <dgm:t>
        <a:bodyPr/>
        <a:lstStyle/>
        <a:p>
          <a:r>
            <a:rPr lang="zh-CN" altLang="en-US" sz="2400" dirty="0">
              <a:latin typeface="Microsoft YaHei" panose="020B0503020204020204" pitchFamily="34" charset="-122"/>
              <a:ea typeface="Microsoft YaHei" panose="020B0503020204020204" pitchFamily="34" charset="-122"/>
            </a:rPr>
            <a:t>场景全面升级</a:t>
          </a:r>
        </a:p>
      </dgm:t>
    </dgm:pt>
    <dgm:pt modelId="{C5B376ED-8F17-D147-945B-0F042759B70E}" type="parTrans" cxnId="{0349D6A6-E13B-0E4D-A852-4B6866E53C34}">
      <dgm:prSet/>
      <dgm:spPr/>
      <dgm:t>
        <a:bodyPr/>
        <a:lstStyle/>
        <a:p>
          <a:endParaRPr lang="zh-CN" altLang="en-US"/>
        </a:p>
      </dgm:t>
    </dgm:pt>
    <dgm:pt modelId="{1257C7E1-1F43-794B-9862-5E13BFCB26AE}" type="sibTrans" cxnId="{0349D6A6-E13B-0E4D-A852-4B6866E53C34}">
      <dgm:prSet/>
      <dgm:spPr/>
      <dgm:t>
        <a:bodyPr/>
        <a:lstStyle/>
        <a:p>
          <a:endParaRPr lang="zh-CN" altLang="en-US"/>
        </a:p>
      </dgm:t>
    </dgm:pt>
    <dgm:pt modelId="{57555771-5D72-F54E-A4D4-203B98FBACD7}">
      <dgm:prSet phldrT="[文本]" custT="1"/>
      <dgm:spPr/>
      <dgm:t>
        <a:bodyPr spcFirstLastPara="0" vert="horz" wrap="square" lIns="33020" tIns="33020" rIns="33020" bIns="33020" numCol="1" spcCol="1270" anchor="ctr" anchorCtr="0"/>
        <a:lstStyle/>
        <a:p>
          <a:pPr marL="0" lvl="0" indent="0" algn="ctr" defTabSz="1155700">
            <a:lnSpc>
              <a:spcPct val="90000"/>
            </a:lnSpc>
            <a:spcBef>
              <a:spcPct val="0"/>
            </a:spcBef>
            <a:spcAft>
              <a:spcPct val="35000"/>
            </a:spcAft>
            <a:buNone/>
          </a:pPr>
          <a:r>
            <a:rPr lang="en-US" altLang="zh-CN" sz="2400" kern="1200">
              <a:latin typeface="Microsoft YaHei" panose="020B0503020204020204" pitchFamily="34" charset="-122"/>
              <a:ea typeface="Microsoft YaHei" panose="020B0503020204020204" pitchFamily="34" charset="-122"/>
              <a:cs typeface="+mn-cs"/>
            </a:rPr>
            <a:t>NLP </a:t>
          </a:r>
          <a:r>
            <a:rPr lang="zh-CN" altLang="en-US" sz="2400" kern="1200">
              <a:latin typeface="Microsoft YaHei" panose="020B0503020204020204" pitchFamily="34" charset="-122"/>
              <a:ea typeface="Microsoft YaHei" panose="020B0503020204020204" pitchFamily="34" charset="-122"/>
              <a:cs typeface="+mn-cs"/>
            </a:rPr>
            <a:t>能力建设</a:t>
          </a:r>
          <a:endParaRPr lang="zh-CN" altLang="en-US" sz="2400" kern="1200" dirty="0">
            <a:latin typeface="Microsoft YaHei" panose="020B0503020204020204" pitchFamily="34" charset="-122"/>
            <a:ea typeface="Microsoft YaHei" panose="020B0503020204020204" pitchFamily="34" charset="-122"/>
            <a:cs typeface="+mn-cs"/>
          </a:endParaRPr>
        </a:p>
      </dgm:t>
    </dgm:pt>
    <dgm:pt modelId="{2EF210EA-5DDC-0F45-920D-2F1368BEAA0B}" type="parTrans" cxnId="{8E3161A5-4D83-1241-9074-A4505D9643B9}">
      <dgm:prSet/>
      <dgm:spPr/>
      <dgm:t>
        <a:bodyPr/>
        <a:lstStyle/>
        <a:p>
          <a:endParaRPr lang="zh-CN" altLang="en-US"/>
        </a:p>
      </dgm:t>
    </dgm:pt>
    <dgm:pt modelId="{C2D5C2E5-AB18-DB44-9208-C810922A30B6}" type="sibTrans" cxnId="{8E3161A5-4D83-1241-9074-A4505D9643B9}">
      <dgm:prSet/>
      <dgm:spPr/>
      <dgm:t>
        <a:bodyPr/>
        <a:lstStyle/>
        <a:p>
          <a:endParaRPr lang="zh-CN" altLang="en-US"/>
        </a:p>
      </dgm:t>
    </dgm:pt>
    <dgm:pt modelId="{9FB0484D-E11C-2145-9464-95F567EFD0C6}">
      <dgm:prSet phldrT="[文本]" custT="1"/>
      <dgm:spPr/>
      <dgm:t>
        <a:bodyPr/>
        <a:lstStyle/>
        <a:p>
          <a:r>
            <a:rPr lang="zh-CN" altLang="en-US" sz="2000" dirty="0">
              <a:latin typeface="Microsoft YaHei" panose="020B0503020204020204" pitchFamily="34" charset="-122"/>
              <a:ea typeface="Microsoft YaHei" panose="020B0503020204020204" pitchFamily="34" charset="-122"/>
            </a:rPr>
            <a:t>孵化衍生服务业务</a:t>
          </a:r>
        </a:p>
      </dgm:t>
    </dgm:pt>
    <dgm:pt modelId="{6D1FDC4B-F281-2448-9314-F3CE0BA6A134}" type="parTrans" cxnId="{9E08013C-5C44-EF4A-9E4E-FA50B88B27A3}">
      <dgm:prSet/>
      <dgm:spPr/>
      <dgm:t>
        <a:bodyPr/>
        <a:lstStyle/>
        <a:p>
          <a:endParaRPr lang="zh-CN" altLang="en-US"/>
        </a:p>
      </dgm:t>
    </dgm:pt>
    <dgm:pt modelId="{B94480DA-B855-F94F-BAF5-E70D47A290C8}" type="sibTrans" cxnId="{9E08013C-5C44-EF4A-9E4E-FA50B88B27A3}">
      <dgm:prSet/>
      <dgm:spPr/>
      <dgm:t>
        <a:bodyPr/>
        <a:lstStyle/>
        <a:p>
          <a:endParaRPr lang="zh-CN" altLang="en-US"/>
        </a:p>
      </dgm:t>
    </dgm:pt>
    <dgm:pt modelId="{79EEFD03-9CD3-8D46-9BF8-3D76C221B384}" type="pres">
      <dgm:prSet presAssocID="{99F68F26-D753-8E4A-AFEA-E63E219D5987}" presName="cycle" presStyleCnt="0">
        <dgm:presLayoutVars>
          <dgm:dir/>
          <dgm:resizeHandles val="exact"/>
        </dgm:presLayoutVars>
      </dgm:prSet>
      <dgm:spPr/>
    </dgm:pt>
    <dgm:pt modelId="{6AE2F572-9451-9E46-95F5-54720E82E09F}" type="pres">
      <dgm:prSet presAssocID="{913D1A4A-4876-2A48-A950-2D561F88D252}" presName="node" presStyleLbl="node1" presStyleIdx="0" presStyleCnt="5">
        <dgm:presLayoutVars>
          <dgm:bulletEnabled val="1"/>
        </dgm:presLayoutVars>
      </dgm:prSet>
      <dgm:spPr/>
    </dgm:pt>
    <dgm:pt modelId="{ADEA77C7-12A0-C94B-AF90-D0FD631F54B3}" type="pres">
      <dgm:prSet presAssocID="{FB2D95B0-95B2-FD43-85CD-564E67FD95A1}" presName="sibTrans" presStyleLbl="sibTrans2D1" presStyleIdx="0" presStyleCnt="5"/>
      <dgm:spPr/>
    </dgm:pt>
    <dgm:pt modelId="{F492331A-F659-AE4E-9ECB-15AAC82327B9}" type="pres">
      <dgm:prSet presAssocID="{FB2D95B0-95B2-FD43-85CD-564E67FD95A1}" presName="connectorText" presStyleLbl="sibTrans2D1" presStyleIdx="0" presStyleCnt="5"/>
      <dgm:spPr/>
    </dgm:pt>
    <dgm:pt modelId="{8013B0CD-06BF-A340-842D-FCC9572A856A}" type="pres">
      <dgm:prSet presAssocID="{043A61AF-488B-4C4B-B6DC-D85F43E1308A}" presName="node" presStyleLbl="node1" presStyleIdx="1" presStyleCnt="5">
        <dgm:presLayoutVars>
          <dgm:bulletEnabled val="1"/>
        </dgm:presLayoutVars>
      </dgm:prSet>
      <dgm:spPr/>
    </dgm:pt>
    <dgm:pt modelId="{D8EFF541-ABCA-8147-BEFD-911E5C20C0B4}" type="pres">
      <dgm:prSet presAssocID="{FF64C25A-956A-DB42-8B23-27C4DF042FD2}" presName="sibTrans" presStyleLbl="sibTrans2D1" presStyleIdx="1" presStyleCnt="5"/>
      <dgm:spPr/>
    </dgm:pt>
    <dgm:pt modelId="{36C2CB0C-AAA8-9349-BFD8-68BEDAFD6207}" type="pres">
      <dgm:prSet presAssocID="{FF64C25A-956A-DB42-8B23-27C4DF042FD2}" presName="connectorText" presStyleLbl="sibTrans2D1" presStyleIdx="1" presStyleCnt="5"/>
      <dgm:spPr/>
    </dgm:pt>
    <dgm:pt modelId="{DA002DA5-95E0-074E-94BA-137C6D752394}" type="pres">
      <dgm:prSet presAssocID="{BF0DD488-5C67-C746-8C63-E8D982BFC180}" presName="node" presStyleLbl="node1" presStyleIdx="2" presStyleCnt="5">
        <dgm:presLayoutVars>
          <dgm:bulletEnabled val="1"/>
        </dgm:presLayoutVars>
      </dgm:prSet>
      <dgm:spPr/>
    </dgm:pt>
    <dgm:pt modelId="{D0F21ED3-1CD9-C44E-87A9-95BF4054E9AB}" type="pres">
      <dgm:prSet presAssocID="{1257C7E1-1F43-794B-9862-5E13BFCB26AE}" presName="sibTrans" presStyleLbl="sibTrans2D1" presStyleIdx="2" presStyleCnt="5"/>
      <dgm:spPr/>
    </dgm:pt>
    <dgm:pt modelId="{E85B5FA9-7C88-C54F-B779-EAFEEB53C3F5}" type="pres">
      <dgm:prSet presAssocID="{1257C7E1-1F43-794B-9862-5E13BFCB26AE}" presName="connectorText" presStyleLbl="sibTrans2D1" presStyleIdx="2" presStyleCnt="5"/>
      <dgm:spPr/>
    </dgm:pt>
    <dgm:pt modelId="{8A52B00A-E9C4-7347-B8E7-2E1F753A7E6A}" type="pres">
      <dgm:prSet presAssocID="{57555771-5D72-F54E-A4D4-203B98FBACD7}" presName="node" presStyleLbl="node1" presStyleIdx="3" presStyleCnt="5">
        <dgm:presLayoutVars>
          <dgm:bulletEnabled val="1"/>
        </dgm:presLayoutVars>
      </dgm:prSet>
      <dgm:spPr>
        <a:xfrm>
          <a:off x="1757271" y="3476613"/>
          <a:ext cx="1502782" cy="1502782"/>
        </a:xfrm>
        <a:prstGeom prst="ellipse">
          <a:avLst/>
        </a:prstGeom>
      </dgm:spPr>
    </dgm:pt>
    <dgm:pt modelId="{5C4A94F8-1721-E14C-80DF-7CF01C9EB904}" type="pres">
      <dgm:prSet presAssocID="{C2D5C2E5-AB18-DB44-9208-C810922A30B6}" presName="sibTrans" presStyleLbl="sibTrans2D1" presStyleIdx="3" presStyleCnt="5"/>
      <dgm:spPr/>
    </dgm:pt>
    <dgm:pt modelId="{4E47F715-5FAB-BF4B-9229-5C951AADF4D2}" type="pres">
      <dgm:prSet presAssocID="{C2D5C2E5-AB18-DB44-9208-C810922A30B6}" presName="connectorText" presStyleLbl="sibTrans2D1" presStyleIdx="3" presStyleCnt="5"/>
      <dgm:spPr/>
    </dgm:pt>
    <dgm:pt modelId="{3CF627C1-6869-D94A-AAF6-1B02548EA142}" type="pres">
      <dgm:prSet presAssocID="{9FB0484D-E11C-2145-9464-95F567EFD0C6}" presName="node" presStyleLbl="node1" presStyleIdx="4" presStyleCnt="5">
        <dgm:presLayoutVars>
          <dgm:bulletEnabled val="1"/>
        </dgm:presLayoutVars>
      </dgm:prSet>
      <dgm:spPr/>
    </dgm:pt>
    <dgm:pt modelId="{E598753A-E191-564A-8C4F-15572C4DC093}" type="pres">
      <dgm:prSet presAssocID="{B94480DA-B855-F94F-BAF5-E70D47A290C8}" presName="sibTrans" presStyleLbl="sibTrans2D1" presStyleIdx="4" presStyleCnt="5"/>
      <dgm:spPr/>
    </dgm:pt>
    <dgm:pt modelId="{40CA17BF-48D4-F640-9EF4-0BE2FB410145}" type="pres">
      <dgm:prSet presAssocID="{B94480DA-B855-F94F-BAF5-E70D47A290C8}" presName="connectorText" presStyleLbl="sibTrans2D1" presStyleIdx="4" presStyleCnt="5"/>
      <dgm:spPr/>
    </dgm:pt>
  </dgm:ptLst>
  <dgm:cxnLst>
    <dgm:cxn modelId="{BD126900-EF6F-8440-B018-0E9BBA2CDB64}" type="presOf" srcId="{FB2D95B0-95B2-FD43-85CD-564E67FD95A1}" destId="{F492331A-F659-AE4E-9ECB-15AAC82327B9}" srcOrd="1" destOrd="0" presId="urn:microsoft.com/office/officeart/2005/8/layout/cycle2"/>
    <dgm:cxn modelId="{BC92FD15-9C5D-BF40-B00E-FE7FBFEEFA6C}" srcId="{99F68F26-D753-8E4A-AFEA-E63E219D5987}" destId="{043A61AF-488B-4C4B-B6DC-D85F43E1308A}" srcOrd="1" destOrd="0" parTransId="{40D252F2-E45C-CD46-851F-40BA3D572D22}" sibTransId="{FF64C25A-956A-DB42-8B23-27C4DF042FD2}"/>
    <dgm:cxn modelId="{3A62B518-973F-8245-85DA-6D48E8E3DB6E}" type="presOf" srcId="{C2D5C2E5-AB18-DB44-9208-C810922A30B6}" destId="{4E47F715-5FAB-BF4B-9229-5C951AADF4D2}" srcOrd="1" destOrd="0" presId="urn:microsoft.com/office/officeart/2005/8/layout/cycle2"/>
    <dgm:cxn modelId="{914F2122-4C00-0E41-B560-AF996354D82E}" type="presOf" srcId="{B94480DA-B855-F94F-BAF5-E70D47A290C8}" destId="{E598753A-E191-564A-8C4F-15572C4DC093}" srcOrd="0" destOrd="0" presId="urn:microsoft.com/office/officeart/2005/8/layout/cycle2"/>
    <dgm:cxn modelId="{C8494A2E-CD9A-804A-B373-C0139739832E}" srcId="{99F68F26-D753-8E4A-AFEA-E63E219D5987}" destId="{913D1A4A-4876-2A48-A950-2D561F88D252}" srcOrd="0" destOrd="0" parTransId="{7CCEDB38-5350-8941-B06A-4F00178006E9}" sibTransId="{FB2D95B0-95B2-FD43-85CD-564E67FD95A1}"/>
    <dgm:cxn modelId="{B244A532-8299-5144-A67D-1205D24D8AF1}" type="presOf" srcId="{99F68F26-D753-8E4A-AFEA-E63E219D5987}" destId="{79EEFD03-9CD3-8D46-9BF8-3D76C221B384}" srcOrd="0" destOrd="0" presId="urn:microsoft.com/office/officeart/2005/8/layout/cycle2"/>
    <dgm:cxn modelId="{4952F336-6DF0-1940-B09C-73BFE46D9567}" type="presOf" srcId="{FF64C25A-956A-DB42-8B23-27C4DF042FD2}" destId="{D8EFF541-ABCA-8147-BEFD-911E5C20C0B4}" srcOrd="0" destOrd="0" presId="urn:microsoft.com/office/officeart/2005/8/layout/cycle2"/>
    <dgm:cxn modelId="{9E08013C-5C44-EF4A-9E4E-FA50B88B27A3}" srcId="{99F68F26-D753-8E4A-AFEA-E63E219D5987}" destId="{9FB0484D-E11C-2145-9464-95F567EFD0C6}" srcOrd="4" destOrd="0" parTransId="{6D1FDC4B-F281-2448-9314-F3CE0BA6A134}" sibTransId="{B94480DA-B855-F94F-BAF5-E70D47A290C8}"/>
    <dgm:cxn modelId="{0665CE48-D4BB-F540-8564-F8A650E957CA}" type="presOf" srcId="{1257C7E1-1F43-794B-9862-5E13BFCB26AE}" destId="{E85B5FA9-7C88-C54F-B779-EAFEEB53C3F5}" srcOrd="1" destOrd="0" presId="urn:microsoft.com/office/officeart/2005/8/layout/cycle2"/>
    <dgm:cxn modelId="{F8F4FE66-6F97-2449-908E-01C656974C4E}" type="presOf" srcId="{1257C7E1-1F43-794B-9862-5E13BFCB26AE}" destId="{D0F21ED3-1CD9-C44E-87A9-95BF4054E9AB}" srcOrd="0" destOrd="0" presId="urn:microsoft.com/office/officeart/2005/8/layout/cycle2"/>
    <dgm:cxn modelId="{BF05A06C-D23D-E44F-A48D-5E023E58EBDC}" type="presOf" srcId="{B94480DA-B855-F94F-BAF5-E70D47A290C8}" destId="{40CA17BF-48D4-F640-9EF4-0BE2FB410145}" srcOrd="1" destOrd="0" presId="urn:microsoft.com/office/officeart/2005/8/layout/cycle2"/>
    <dgm:cxn modelId="{FF115671-642F-144D-9594-29D50CA3E988}" type="presOf" srcId="{913D1A4A-4876-2A48-A950-2D561F88D252}" destId="{6AE2F572-9451-9E46-95F5-54720E82E09F}" srcOrd="0" destOrd="0" presId="urn:microsoft.com/office/officeart/2005/8/layout/cycle2"/>
    <dgm:cxn modelId="{0CE2B071-71F4-2144-BAC5-2F81708DBB7E}" type="presOf" srcId="{57555771-5D72-F54E-A4D4-203B98FBACD7}" destId="{8A52B00A-E9C4-7347-B8E7-2E1F753A7E6A}" srcOrd="0" destOrd="0" presId="urn:microsoft.com/office/officeart/2005/8/layout/cycle2"/>
    <dgm:cxn modelId="{55885B94-0ED8-D545-B983-2378541518B0}" type="presOf" srcId="{BF0DD488-5C67-C746-8C63-E8D982BFC180}" destId="{DA002DA5-95E0-074E-94BA-137C6D752394}" srcOrd="0" destOrd="0" presId="urn:microsoft.com/office/officeart/2005/8/layout/cycle2"/>
    <dgm:cxn modelId="{8E3161A5-4D83-1241-9074-A4505D9643B9}" srcId="{99F68F26-D753-8E4A-AFEA-E63E219D5987}" destId="{57555771-5D72-F54E-A4D4-203B98FBACD7}" srcOrd="3" destOrd="0" parTransId="{2EF210EA-5DDC-0F45-920D-2F1368BEAA0B}" sibTransId="{C2D5C2E5-AB18-DB44-9208-C810922A30B6}"/>
    <dgm:cxn modelId="{0349D6A6-E13B-0E4D-A852-4B6866E53C34}" srcId="{99F68F26-D753-8E4A-AFEA-E63E219D5987}" destId="{BF0DD488-5C67-C746-8C63-E8D982BFC180}" srcOrd="2" destOrd="0" parTransId="{C5B376ED-8F17-D147-945B-0F042759B70E}" sibTransId="{1257C7E1-1F43-794B-9862-5E13BFCB26AE}"/>
    <dgm:cxn modelId="{370C87A9-AF1D-BC46-AAB8-C0ED85C3EB54}" type="presOf" srcId="{043A61AF-488B-4C4B-B6DC-D85F43E1308A}" destId="{8013B0CD-06BF-A340-842D-FCC9572A856A}" srcOrd="0" destOrd="0" presId="urn:microsoft.com/office/officeart/2005/8/layout/cycle2"/>
    <dgm:cxn modelId="{F4F386C0-46D4-8740-94A1-41580F08C81B}" type="presOf" srcId="{9FB0484D-E11C-2145-9464-95F567EFD0C6}" destId="{3CF627C1-6869-D94A-AAF6-1B02548EA142}" srcOrd="0" destOrd="0" presId="urn:microsoft.com/office/officeart/2005/8/layout/cycle2"/>
    <dgm:cxn modelId="{A6DC3FC8-38CA-D94F-B95F-5CE4CFAAD2D3}" type="presOf" srcId="{FF64C25A-956A-DB42-8B23-27C4DF042FD2}" destId="{36C2CB0C-AAA8-9349-BFD8-68BEDAFD6207}" srcOrd="1" destOrd="0" presId="urn:microsoft.com/office/officeart/2005/8/layout/cycle2"/>
    <dgm:cxn modelId="{A8BA56DC-C6B3-AC4F-8B6F-57DD2D1DA4AB}" type="presOf" srcId="{C2D5C2E5-AB18-DB44-9208-C810922A30B6}" destId="{5C4A94F8-1721-E14C-80DF-7CF01C9EB904}" srcOrd="0" destOrd="0" presId="urn:microsoft.com/office/officeart/2005/8/layout/cycle2"/>
    <dgm:cxn modelId="{A29338FD-64A4-1642-946B-1DB127721DAA}" type="presOf" srcId="{FB2D95B0-95B2-FD43-85CD-564E67FD95A1}" destId="{ADEA77C7-12A0-C94B-AF90-D0FD631F54B3}" srcOrd="0" destOrd="0" presId="urn:microsoft.com/office/officeart/2005/8/layout/cycle2"/>
    <dgm:cxn modelId="{CF95C3D9-41B2-B143-ACF9-A2FEF12DE722}" type="presParOf" srcId="{79EEFD03-9CD3-8D46-9BF8-3D76C221B384}" destId="{6AE2F572-9451-9E46-95F5-54720E82E09F}" srcOrd="0" destOrd="0" presId="urn:microsoft.com/office/officeart/2005/8/layout/cycle2"/>
    <dgm:cxn modelId="{7225BA42-1475-3C44-8232-4FDADA4A10B8}" type="presParOf" srcId="{79EEFD03-9CD3-8D46-9BF8-3D76C221B384}" destId="{ADEA77C7-12A0-C94B-AF90-D0FD631F54B3}" srcOrd="1" destOrd="0" presId="urn:microsoft.com/office/officeart/2005/8/layout/cycle2"/>
    <dgm:cxn modelId="{6F8401C2-CFDF-134E-A960-D00A3F1BAF16}" type="presParOf" srcId="{ADEA77C7-12A0-C94B-AF90-D0FD631F54B3}" destId="{F492331A-F659-AE4E-9ECB-15AAC82327B9}" srcOrd="0" destOrd="0" presId="urn:microsoft.com/office/officeart/2005/8/layout/cycle2"/>
    <dgm:cxn modelId="{E56CBF03-16EF-584A-A151-DC9FE1A05F6B}" type="presParOf" srcId="{79EEFD03-9CD3-8D46-9BF8-3D76C221B384}" destId="{8013B0CD-06BF-A340-842D-FCC9572A856A}" srcOrd="2" destOrd="0" presId="urn:microsoft.com/office/officeart/2005/8/layout/cycle2"/>
    <dgm:cxn modelId="{C64B294D-C671-1A44-AE51-F7F3D876A077}" type="presParOf" srcId="{79EEFD03-9CD3-8D46-9BF8-3D76C221B384}" destId="{D8EFF541-ABCA-8147-BEFD-911E5C20C0B4}" srcOrd="3" destOrd="0" presId="urn:microsoft.com/office/officeart/2005/8/layout/cycle2"/>
    <dgm:cxn modelId="{79A7CBE9-5690-1C4D-9AB5-215EF9B17CB0}" type="presParOf" srcId="{D8EFF541-ABCA-8147-BEFD-911E5C20C0B4}" destId="{36C2CB0C-AAA8-9349-BFD8-68BEDAFD6207}" srcOrd="0" destOrd="0" presId="urn:microsoft.com/office/officeart/2005/8/layout/cycle2"/>
    <dgm:cxn modelId="{D16D2B14-8190-A948-BB64-74EA625FCB8E}" type="presParOf" srcId="{79EEFD03-9CD3-8D46-9BF8-3D76C221B384}" destId="{DA002DA5-95E0-074E-94BA-137C6D752394}" srcOrd="4" destOrd="0" presId="urn:microsoft.com/office/officeart/2005/8/layout/cycle2"/>
    <dgm:cxn modelId="{8A25AD6A-7DBD-844E-A42B-013F63B9AAC9}" type="presParOf" srcId="{79EEFD03-9CD3-8D46-9BF8-3D76C221B384}" destId="{D0F21ED3-1CD9-C44E-87A9-95BF4054E9AB}" srcOrd="5" destOrd="0" presId="urn:microsoft.com/office/officeart/2005/8/layout/cycle2"/>
    <dgm:cxn modelId="{224E47FC-3C78-AA41-BB2B-20E99F613A6A}" type="presParOf" srcId="{D0F21ED3-1CD9-C44E-87A9-95BF4054E9AB}" destId="{E85B5FA9-7C88-C54F-B779-EAFEEB53C3F5}" srcOrd="0" destOrd="0" presId="urn:microsoft.com/office/officeart/2005/8/layout/cycle2"/>
    <dgm:cxn modelId="{EA3ABA30-4507-CC45-B3B7-E04AF0C1F9CF}" type="presParOf" srcId="{79EEFD03-9CD3-8D46-9BF8-3D76C221B384}" destId="{8A52B00A-E9C4-7347-B8E7-2E1F753A7E6A}" srcOrd="6" destOrd="0" presId="urn:microsoft.com/office/officeart/2005/8/layout/cycle2"/>
    <dgm:cxn modelId="{F965310D-F1B8-B64A-9762-F68045C9CC57}" type="presParOf" srcId="{79EEFD03-9CD3-8D46-9BF8-3D76C221B384}" destId="{5C4A94F8-1721-E14C-80DF-7CF01C9EB904}" srcOrd="7" destOrd="0" presId="urn:microsoft.com/office/officeart/2005/8/layout/cycle2"/>
    <dgm:cxn modelId="{1D89C8E4-5A62-FE4E-A09F-7CE062359940}" type="presParOf" srcId="{5C4A94F8-1721-E14C-80DF-7CF01C9EB904}" destId="{4E47F715-5FAB-BF4B-9229-5C951AADF4D2}" srcOrd="0" destOrd="0" presId="urn:microsoft.com/office/officeart/2005/8/layout/cycle2"/>
    <dgm:cxn modelId="{C8D8CE6A-414E-094B-A48A-046DB5F7B958}" type="presParOf" srcId="{79EEFD03-9CD3-8D46-9BF8-3D76C221B384}" destId="{3CF627C1-6869-D94A-AAF6-1B02548EA142}" srcOrd="8" destOrd="0" presId="urn:microsoft.com/office/officeart/2005/8/layout/cycle2"/>
    <dgm:cxn modelId="{B8C0E97F-CB1A-EE43-9371-ED139E9AA59F}" type="presParOf" srcId="{79EEFD03-9CD3-8D46-9BF8-3D76C221B384}" destId="{E598753A-E191-564A-8C4F-15572C4DC093}" srcOrd="9" destOrd="0" presId="urn:microsoft.com/office/officeart/2005/8/layout/cycle2"/>
    <dgm:cxn modelId="{9424AE1F-3848-824A-AE96-22D458FCDCE2}" type="presParOf" srcId="{E598753A-E191-564A-8C4F-15572C4DC093}" destId="{40CA17BF-48D4-F640-9EF4-0BE2FB41014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E681B-6BBD-6342-8C9C-9D20742CED54}" type="doc">
      <dgm:prSet loTypeId="urn:microsoft.com/office/officeart/2005/8/layout/hProcess10" loCatId="" qsTypeId="urn:microsoft.com/office/officeart/2005/8/quickstyle/simple1" qsCatId="simple" csTypeId="urn:microsoft.com/office/officeart/2005/8/colors/accent1_2" csCatId="accent1" phldr="1"/>
      <dgm:spPr/>
      <dgm:t>
        <a:bodyPr/>
        <a:lstStyle/>
        <a:p>
          <a:endParaRPr lang="zh-CN" altLang="en-US"/>
        </a:p>
      </dgm:t>
    </dgm:pt>
    <dgm:pt modelId="{6452343F-E43B-D04A-AFB6-0CAAA54567B4}">
      <dgm:prSet phldrT="[文本]" custT="1"/>
      <dgm:spPr/>
      <dgm:t>
        <a:bodyPr/>
        <a:lstStyle/>
        <a:p>
          <a:pPr algn="ctr"/>
          <a:r>
            <a:rPr lang="zh-CHS" altLang="en-US" sz="1200" b="1" dirty="0">
              <a:solidFill>
                <a:schemeClr val="bg1"/>
              </a:solidFill>
            </a:rPr>
            <a:t>无监督聚类</a:t>
          </a:r>
          <a:endParaRPr lang="zh-CN" altLang="en-US" sz="1200" b="1" dirty="0">
            <a:solidFill>
              <a:schemeClr val="bg1"/>
            </a:solidFill>
          </a:endParaRPr>
        </a:p>
      </dgm:t>
    </dgm:pt>
    <dgm:pt modelId="{686AAB1E-6B30-F149-891E-174FD34574D3}" type="sibTrans" cxnId="{A5FB3CF0-1F83-854E-B43F-99DFB0E35B20}">
      <dgm:prSet custT="1"/>
      <dgm:spPr>
        <a:solidFill>
          <a:srgbClr val="FF0000"/>
        </a:solidFill>
      </dgm:spPr>
      <dgm:t>
        <a:bodyPr/>
        <a:lstStyle/>
        <a:p>
          <a:endParaRPr lang="zh-CN" altLang="en-US" sz="1200">
            <a:solidFill>
              <a:srgbClr val="FF0000"/>
            </a:solidFill>
          </a:endParaRPr>
        </a:p>
      </dgm:t>
    </dgm:pt>
    <dgm:pt modelId="{17F22B39-6C80-6B4F-8A83-D7E981CAA2C4}" type="parTrans" cxnId="{A5FB3CF0-1F83-854E-B43F-99DFB0E35B20}">
      <dgm:prSet/>
      <dgm:spPr/>
      <dgm:t>
        <a:bodyPr/>
        <a:lstStyle/>
        <a:p>
          <a:endParaRPr lang="zh-CN" altLang="en-US" sz="1200"/>
        </a:p>
      </dgm:t>
    </dgm:pt>
    <dgm:pt modelId="{9E27DEE8-4D60-CB4E-A224-5247B80279D8}">
      <dgm:prSet phldrT="[文本]" custT="1"/>
      <dgm:spPr/>
      <dgm:t>
        <a:bodyPr/>
        <a:lstStyle/>
        <a:p>
          <a:pPr algn="l"/>
          <a:r>
            <a:rPr lang="zh-CHS" altLang="en-US" sz="1200" b="1" dirty="0">
              <a:solidFill>
                <a:schemeClr val="bg1"/>
              </a:solidFill>
            </a:rPr>
            <a:t>生产关键词</a:t>
          </a:r>
          <a:endParaRPr lang="zh-CN" altLang="en-US" sz="1200" b="1" dirty="0">
            <a:solidFill>
              <a:schemeClr val="bg1"/>
            </a:solidFill>
          </a:endParaRPr>
        </a:p>
      </dgm:t>
    </dgm:pt>
    <dgm:pt modelId="{317B1FF9-F298-A744-A65A-845FA0D40938}" type="sibTrans" cxnId="{DCDF35E1-24D3-3D45-B116-0F5A8BF54F60}">
      <dgm:prSet/>
      <dgm:spPr/>
      <dgm:t>
        <a:bodyPr/>
        <a:lstStyle/>
        <a:p>
          <a:endParaRPr lang="zh-CN" altLang="en-US" sz="1200"/>
        </a:p>
      </dgm:t>
    </dgm:pt>
    <dgm:pt modelId="{2E3B69E8-5914-4C48-92F7-CD00B965D191}" type="parTrans" cxnId="{DCDF35E1-24D3-3D45-B116-0F5A8BF54F60}">
      <dgm:prSet/>
      <dgm:spPr/>
      <dgm:t>
        <a:bodyPr/>
        <a:lstStyle/>
        <a:p>
          <a:endParaRPr lang="zh-CN" altLang="en-US" sz="1200"/>
        </a:p>
      </dgm:t>
    </dgm:pt>
    <dgm:pt modelId="{A8F7AC11-1C92-7744-8C67-C2A2B8DC3708}">
      <dgm:prSet phldrT="[文本]" custT="1"/>
      <dgm:spPr/>
      <dgm:t>
        <a:bodyPr/>
        <a:lstStyle/>
        <a:p>
          <a:pPr algn="l"/>
          <a:r>
            <a:rPr lang="zh-CHS" altLang="en-US" sz="1200" b="1" dirty="0"/>
            <a:t>数据预处理</a:t>
          </a:r>
          <a:endParaRPr lang="zh-CN" altLang="en-US" sz="1200" b="1" dirty="0"/>
        </a:p>
      </dgm:t>
    </dgm:pt>
    <dgm:pt modelId="{F84E3CFF-1B12-D44A-9B48-473B2E06D52F}" type="sibTrans" cxnId="{28A4335C-AB00-774D-BABD-CE8DE5E1A9F5}">
      <dgm:prSet custT="1"/>
      <dgm:spPr>
        <a:solidFill>
          <a:srgbClr val="FF0000"/>
        </a:solidFill>
      </dgm:spPr>
      <dgm:t>
        <a:bodyPr/>
        <a:lstStyle/>
        <a:p>
          <a:endParaRPr lang="zh-CN" altLang="en-US" sz="1200"/>
        </a:p>
      </dgm:t>
    </dgm:pt>
    <dgm:pt modelId="{FAC7DB27-F393-1249-8C97-0A358BEFB466}" type="parTrans" cxnId="{28A4335C-AB00-774D-BABD-CE8DE5E1A9F5}">
      <dgm:prSet/>
      <dgm:spPr/>
      <dgm:t>
        <a:bodyPr/>
        <a:lstStyle/>
        <a:p>
          <a:endParaRPr lang="zh-CN" altLang="en-US" sz="1200"/>
        </a:p>
      </dgm:t>
    </dgm:pt>
    <dgm:pt modelId="{79A01759-FF7D-3C48-901B-96531E00EA21}">
      <dgm:prSet phldrT="[文本]" custT="1"/>
      <dgm:spPr/>
      <dgm:t>
        <a:bodyPr/>
        <a:lstStyle/>
        <a:p>
          <a:pPr algn="l"/>
          <a:r>
            <a:rPr lang="zh-CHS" altLang="en-US" sz="1200" b="1" dirty="0"/>
            <a:t>分词</a:t>
          </a:r>
          <a:endParaRPr lang="zh-CN" altLang="en-US" sz="1200" b="1" dirty="0"/>
        </a:p>
      </dgm:t>
    </dgm:pt>
    <dgm:pt modelId="{97BF9690-8B22-E54C-AABC-492780005B53}" type="sibTrans" cxnId="{0DC8D544-EFAC-CD41-A173-3CA45F86D912}">
      <dgm:prSet/>
      <dgm:spPr/>
      <dgm:t>
        <a:bodyPr/>
        <a:lstStyle/>
        <a:p>
          <a:endParaRPr lang="zh-CN" altLang="en-US" sz="1200"/>
        </a:p>
      </dgm:t>
    </dgm:pt>
    <dgm:pt modelId="{37E82BAE-EBE1-5948-A788-1F8DDC8AC20D}" type="parTrans" cxnId="{0DC8D544-EFAC-CD41-A173-3CA45F86D912}">
      <dgm:prSet/>
      <dgm:spPr/>
      <dgm:t>
        <a:bodyPr/>
        <a:lstStyle/>
        <a:p>
          <a:endParaRPr lang="zh-CN" altLang="en-US" sz="1200"/>
        </a:p>
      </dgm:t>
    </dgm:pt>
    <dgm:pt modelId="{BF3962B0-B0DB-8E48-8F6B-289AD81BA11B}">
      <dgm:prSet phldrT="[文本]" custT="1"/>
      <dgm:spPr/>
      <dgm:t>
        <a:bodyPr/>
        <a:lstStyle/>
        <a:p>
          <a:pPr algn="l"/>
          <a:r>
            <a:rPr lang="zh-CHS" altLang="en-US" sz="1200" b="1" dirty="0"/>
            <a:t>划分词性</a:t>
          </a:r>
          <a:endParaRPr lang="zh-CN" altLang="en-US" sz="1200" b="1" dirty="0"/>
        </a:p>
      </dgm:t>
    </dgm:pt>
    <dgm:pt modelId="{B1E3BB8C-CF97-3047-BE1F-D3298D2F5EB6}" type="sibTrans" cxnId="{9DCDD808-0EF5-8E46-91E8-2C861F0EC361}">
      <dgm:prSet/>
      <dgm:spPr/>
      <dgm:t>
        <a:bodyPr/>
        <a:lstStyle/>
        <a:p>
          <a:endParaRPr lang="zh-CN" altLang="en-US" sz="1200"/>
        </a:p>
      </dgm:t>
    </dgm:pt>
    <dgm:pt modelId="{FC5DAF98-F23F-1C4A-9779-52ECF37A3204}" type="parTrans" cxnId="{9DCDD808-0EF5-8E46-91E8-2C861F0EC361}">
      <dgm:prSet/>
      <dgm:spPr/>
      <dgm:t>
        <a:bodyPr/>
        <a:lstStyle/>
        <a:p>
          <a:endParaRPr lang="zh-CN" altLang="en-US" sz="1200"/>
        </a:p>
      </dgm:t>
    </dgm:pt>
    <dgm:pt modelId="{1EFAB0F4-16FE-AB4E-A527-F706A14E258F}">
      <dgm:prSet phldrT="[文本]" custT="1"/>
      <dgm:spPr/>
      <dgm:t>
        <a:bodyPr/>
        <a:lstStyle/>
        <a:p>
          <a:r>
            <a:rPr lang="zh-CHS" altLang="en-US" sz="1200" b="1" dirty="0">
              <a:solidFill>
                <a:schemeClr val="bg1"/>
              </a:solidFill>
            </a:rPr>
            <a:t>样本数据</a:t>
          </a:r>
          <a:endParaRPr lang="zh-CN" altLang="en-US" sz="1200" b="1" dirty="0">
            <a:solidFill>
              <a:schemeClr val="bg1"/>
            </a:solidFill>
          </a:endParaRPr>
        </a:p>
      </dgm:t>
    </dgm:pt>
    <dgm:pt modelId="{F48DBFE9-D988-4B43-911D-9E32DCE5ECDE}" type="sibTrans" cxnId="{3C8215CF-3F7C-634A-BCE3-41CB5D8541F4}">
      <dgm:prSet custT="1"/>
      <dgm:spPr>
        <a:solidFill>
          <a:srgbClr val="FF0000"/>
        </a:solidFill>
      </dgm:spPr>
      <dgm:t>
        <a:bodyPr/>
        <a:lstStyle/>
        <a:p>
          <a:endParaRPr lang="zh-CN" altLang="en-US" sz="1200"/>
        </a:p>
      </dgm:t>
    </dgm:pt>
    <dgm:pt modelId="{1488479E-C550-2E43-A033-AD8D10A4D1AA}" type="parTrans" cxnId="{3C8215CF-3F7C-634A-BCE3-41CB5D8541F4}">
      <dgm:prSet/>
      <dgm:spPr/>
      <dgm:t>
        <a:bodyPr/>
        <a:lstStyle/>
        <a:p>
          <a:endParaRPr lang="zh-CN" altLang="en-US" sz="1200"/>
        </a:p>
      </dgm:t>
    </dgm:pt>
    <dgm:pt modelId="{C4DF7DBA-96E5-494F-885C-A9666E27FD03}">
      <dgm:prSet phldrT="[文本]" custT="1"/>
      <dgm:spPr/>
      <dgm:t>
        <a:bodyPr/>
        <a:lstStyle/>
        <a:p>
          <a:r>
            <a:rPr lang="zh-CHS" altLang="en-US" sz="1200" b="1" dirty="0">
              <a:solidFill>
                <a:schemeClr val="bg1"/>
              </a:solidFill>
            </a:rPr>
            <a:t>投诉内容</a:t>
          </a:r>
          <a:endParaRPr lang="zh-CN" altLang="en-US" sz="1200" b="1" dirty="0">
            <a:solidFill>
              <a:schemeClr val="bg1"/>
            </a:solidFill>
          </a:endParaRPr>
        </a:p>
      </dgm:t>
    </dgm:pt>
    <dgm:pt modelId="{F9D0F445-B54B-BB4A-81DD-B910A9CBE524}" type="sibTrans" cxnId="{56C2B23C-0302-984B-801C-07E715294945}">
      <dgm:prSet/>
      <dgm:spPr/>
      <dgm:t>
        <a:bodyPr/>
        <a:lstStyle/>
        <a:p>
          <a:endParaRPr lang="zh-CN" altLang="en-US" sz="1200"/>
        </a:p>
      </dgm:t>
    </dgm:pt>
    <dgm:pt modelId="{ED814A01-83BD-1C48-956F-14EDE2A1E44A}" type="parTrans" cxnId="{56C2B23C-0302-984B-801C-07E715294945}">
      <dgm:prSet/>
      <dgm:spPr/>
      <dgm:t>
        <a:bodyPr/>
        <a:lstStyle/>
        <a:p>
          <a:endParaRPr lang="zh-CN" altLang="en-US" sz="1200"/>
        </a:p>
      </dgm:t>
    </dgm:pt>
    <dgm:pt modelId="{B079BF0A-96DB-D643-A686-B1D6603B41DE}">
      <dgm:prSet phldrT="[文本]" custT="1"/>
      <dgm:spPr/>
      <dgm:t>
        <a:bodyPr/>
        <a:lstStyle/>
        <a:p>
          <a:r>
            <a:rPr lang="zh-CHS" altLang="en-US" sz="1200" b="1" dirty="0">
              <a:solidFill>
                <a:schemeClr val="bg1"/>
              </a:solidFill>
            </a:rPr>
            <a:t>投诉机构</a:t>
          </a:r>
          <a:endParaRPr lang="zh-CN" altLang="en-US" sz="1200" b="1" dirty="0">
            <a:solidFill>
              <a:schemeClr val="bg1"/>
            </a:solidFill>
          </a:endParaRPr>
        </a:p>
      </dgm:t>
    </dgm:pt>
    <dgm:pt modelId="{9BB19DC5-77E4-6945-8CE2-30ECAA5AE71B}" type="sibTrans" cxnId="{9F546654-716E-4E4D-A62C-4D55882D61C8}">
      <dgm:prSet/>
      <dgm:spPr/>
      <dgm:t>
        <a:bodyPr/>
        <a:lstStyle/>
        <a:p>
          <a:endParaRPr lang="zh-CN" altLang="en-US" sz="1200"/>
        </a:p>
      </dgm:t>
    </dgm:pt>
    <dgm:pt modelId="{C0C85805-8C8C-5349-8923-607AAF6CBF15}" type="parTrans" cxnId="{9F546654-716E-4E4D-A62C-4D55882D61C8}">
      <dgm:prSet/>
      <dgm:spPr/>
      <dgm:t>
        <a:bodyPr/>
        <a:lstStyle/>
        <a:p>
          <a:endParaRPr lang="zh-CN" altLang="en-US" sz="1200"/>
        </a:p>
      </dgm:t>
    </dgm:pt>
    <dgm:pt modelId="{D36E8C12-191F-9048-9FC0-6842899B2171}">
      <dgm:prSet phldrT="[文本]" custT="1"/>
      <dgm:spPr/>
      <dgm:t>
        <a:bodyPr/>
        <a:lstStyle/>
        <a:p>
          <a:pPr algn="l"/>
          <a:r>
            <a:rPr lang="zh-CHS" altLang="en-US" sz="1200" b="1" dirty="0">
              <a:solidFill>
                <a:schemeClr val="bg1"/>
              </a:solidFill>
            </a:rPr>
            <a:t>映射</a:t>
          </a:r>
          <a:r>
            <a:rPr lang="en-US" altLang="zh-CHS" sz="1200" b="1" dirty="0">
              <a:solidFill>
                <a:schemeClr val="bg1"/>
              </a:solidFill>
            </a:rPr>
            <a:t>/</a:t>
          </a:r>
          <a:r>
            <a:rPr lang="zh-CHS" altLang="en-US" sz="1200" b="1" dirty="0">
              <a:solidFill>
                <a:schemeClr val="bg1"/>
              </a:solidFill>
            </a:rPr>
            <a:t>补全主题</a:t>
          </a:r>
          <a:endParaRPr lang="zh-CN" altLang="en-US" sz="1200" b="1" dirty="0">
            <a:solidFill>
              <a:schemeClr val="bg1"/>
            </a:solidFill>
          </a:endParaRPr>
        </a:p>
      </dgm:t>
    </dgm:pt>
    <dgm:pt modelId="{CCECE330-ADC9-C642-8180-3056D89154A5}" type="parTrans" cxnId="{20C3DEE8-29DB-6C48-97FB-CE4DBB43E951}">
      <dgm:prSet/>
      <dgm:spPr/>
      <dgm:t>
        <a:bodyPr/>
        <a:lstStyle/>
        <a:p>
          <a:endParaRPr lang="zh-CN" altLang="en-US" sz="1200"/>
        </a:p>
      </dgm:t>
    </dgm:pt>
    <dgm:pt modelId="{FD2BF729-B833-ED4E-8248-E1348650AAB6}" type="sibTrans" cxnId="{20C3DEE8-29DB-6C48-97FB-CE4DBB43E951}">
      <dgm:prSet/>
      <dgm:spPr/>
      <dgm:t>
        <a:bodyPr/>
        <a:lstStyle/>
        <a:p>
          <a:endParaRPr lang="zh-CN" altLang="en-US" sz="1200"/>
        </a:p>
      </dgm:t>
    </dgm:pt>
    <dgm:pt modelId="{59FFE0F7-13F3-094F-B73A-7F92F4A98626}">
      <dgm:prSet phldrT="[文本]" custT="1"/>
      <dgm:spPr/>
      <dgm:t>
        <a:bodyPr/>
        <a:lstStyle/>
        <a:p>
          <a:pPr marL="0" lvl="0" indent="0" algn="l" defTabSz="711200">
            <a:lnSpc>
              <a:spcPct val="90000"/>
            </a:lnSpc>
            <a:spcBef>
              <a:spcPct val="0"/>
            </a:spcBef>
            <a:spcAft>
              <a:spcPct val="35000"/>
            </a:spcAft>
            <a:buNone/>
          </a:pPr>
          <a:r>
            <a:rPr lang="en-US" altLang="zh-CHS" sz="1200" b="1" kern="1200" dirty="0">
              <a:solidFill>
                <a:prstClr val="white"/>
              </a:solidFill>
              <a:latin typeface="Calibri"/>
              <a:ea typeface="宋体" panose="02010600030101010101" pitchFamily="2" charset="-122"/>
              <a:cs typeface="+mn-cs"/>
            </a:rPr>
            <a:t>HAN/BERT</a:t>
          </a:r>
          <a:r>
            <a:rPr lang="zh-CHS" altLang="en-US" sz="1200" b="1" kern="1200" dirty="0">
              <a:solidFill>
                <a:prstClr val="white"/>
              </a:solidFill>
              <a:latin typeface="Calibri"/>
              <a:ea typeface="宋体" panose="02010600030101010101" pitchFamily="2" charset="-122"/>
              <a:cs typeface="+mn-cs"/>
            </a:rPr>
            <a:t>模型进行多主题循环二分类</a:t>
          </a:r>
          <a:endParaRPr lang="zh-CN" altLang="en-US" sz="1200" b="1" kern="1200" dirty="0">
            <a:solidFill>
              <a:prstClr val="white"/>
            </a:solidFill>
            <a:latin typeface="Calibri"/>
            <a:ea typeface="宋体" panose="02010600030101010101" pitchFamily="2" charset="-122"/>
            <a:cs typeface="+mn-cs"/>
          </a:endParaRPr>
        </a:p>
      </dgm:t>
    </dgm:pt>
    <dgm:pt modelId="{55F6C296-F4EF-1A42-AEC4-4E03C1F18D85}" type="sibTrans" cxnId="{8F3609BA-8B1C-AF43-ABB2-E65EA2A885A5}">
      <dgm:prSet/>
      <dgm:spPr/>
      <dgm:t>
        <a:bodyPr/>
        <a:lstStyle/>
        <a:p>
          <a:endParaRPr lang="zh-CN" altLang="en-US" sz="1200"/>
        </a:p>
      </dgm:t>
    </dgm:pt>
    <dgm:pt modelId="{B4750699-BE38-3F4E-A31D-64B0A70DA6A0}" type="parTrans" cxnId="{8F3609BA-8B1C-AF43-ABB2-E65EA2A885A5}">
      <dgm:prSet/>
      <dgm:spPr/>
      <dgm:t>
        <a:bodyPr/>
        <a:lstStyle/>
        <a:p>
          <a:endParaRPr lang="zh-CN" altLang="en-US" sz="1200"/>
        </a:p>
      </dgm:t>
    </dgm:pt>
    <dgm:pt modelId="{FF1817EB-86C8-484B-B6D8-CD19273ADACE}" type="pres">
      <dgm:prSet presAssocID="{034E681B-6BBD-6342-8C9C-9D20742CED54}" presName="Name0" presStyleCnt="0">
        <dgm:presLayoutVars>
          <dgm:dir/>
          <dgm:resizeHandles val="exact"/>
        </dgm:presLayoutVars>
      </dgm:prSet>
      <dgm:spPr/>
    </dgm:pt>
    <dgm:pt modelId="{CE9C0DCD-A94D-A34B-9B78-D53F6D347915}" type="pres">
      <dgm:prSet presAssocID="{1EFAB0F4-16FE-AB4E-A527-F706A14E258F}" presName="composite" presStyleCnt="0"/>
      <dgm:spPr/>
    </dgm:pt>
    <dgm:pt modelId="{ABECF446-4416-CB45-AC8F-C3C7342F0E59}" type="pres">
      <dgm:prSet presAssocID="{1EFAB0F4-16FE-AB4E-A527-F706A14E258F}" presName="imagSh" presStyleLbl="bgImgPlace1" presStyleIdx="0" presStyleCnt="4" custScaleX="108119" custScaleY="144579" custLinFactNeighborX="1700" custLinFactNeighborY="-16749"/>
      <dgm:spPr/>
    </dgm:pt>
    <dgm:pt modelId="{41E4BE49-0560-7D41-A38D-34F100151871}" type="pres">
      <dgm:prSet presAssocID="{1EFAB0F4-16FE-AB4E-A527-F706A14E258F}" presName="txNode" presStyleLbl="node1" presStyleIdx="0" presStyleCnt="4" custScaleX="99059" custScaleY="100000" custLinFactNeighborX="-14227" custLinFactNeighborY="-63687">
        <dgm:presLayoutVars>
          <dgm:bulletEnabled val="1"/>
        </dgm:presLayoutVars>
      </dgm:prSet>
      <dgm:spPr/>
    </dgm:pt>
    <dgm:pt modelId="{0A9C268B-69C8-354A-8930-14F0198353CD}" type="pres">
      <dgm:prSet presAssocID="{F48DBFE9-D988-4B43-911D-9E32DCE5ECDE}" presName="sibTrans" presStyleLbl="sibTrans2D1" presStyleIdx="0" presStyleCnt="3" custScaleX="222705" custLinFactNeighborX="6002" custLinFactNeighborY="12182"/>
      <dgm:spPr/>
    </dgm:pt>
    <dgm:pt modelId="{D72AA6E1-4E0D-E44C-97BD-7D8DF397650A}" type="pres">
      <dgm:prSet presAssocID="{F48DBFE9-D988-4B43-911D-9E32DCE5ECDE}" presName="connTx" presStyleLbl="sibTrans2D1" presStyleIdx="0" presStyleCnt="3"/>
      <dgm:spPr/>
    </dgm:pt>
    <dgm:pt modelId="{DFDF6A37-A8F1-064A-A783-BECD9DCEEDA0}" type="pres">
      <dgm:prSet presAssocID="{A8F7AC11-1C92-7744-8C67-C2A2B8DC3708}" presName="composite" presStyleCnt="0"/>
      <dgm:spPr/>
    </dgm:pt>
    <dgm:pt modelId="{B779500B-1629-B242-8DE2-5D3B07042FD8}" type="pres">
      <dgm:prSet presAssocID="{A8F7AC11-1C92-7744-8C67-C2A2B8DC3708}" presName="imagSh" presStyleLbl="bgImgPlace1" presStyleIdx="1" presStyleCnt="4" custScaleX="120893" custScaleY="136425"/>
      <dgm:spPr/>
    </dgm:pt>
    <dgm:pt modelId="{483FDCCD-FE15-6B4C-8311-7950B1338AD3}" type="pres">
      <dgm:prSet presAssocID="{A8F7AC11-1C92-7744-8C67-C2A2B8DC3708}" presName="txNode" presStyleLbl="node1" presStyleIdx="1" presStyleCnt="4" custScaleX="103822" custScaleY="100000" custLinFactNeighborX="-16160" custLinFactNeighborY="-61928">
        <dgm:presLayoutVars>
          <dgm:bulletEnabled val="1"/>
        </dgm:presLayoutVars>
      </dgm:prSet>
      <dgm:spPr/>
    </dgm:pt>
    <dgm:pt modelId="{6FDAEF20-B176-C245-B5E0-8ADE9E2CA392}" type="pres">
      <dgm:prSet presAssocID="{F84E3CFF-1B12-D44A-9B48-473B2E06D52F}" presName="sibTrans" presStyleLbl="sibTrans2D1" presStyleIdx="1" presStyleCnt="3" custScaleX="179038"/>
      <dgm:spPr/>
    </dgm:pt>
    <dgm:pt modelId="{862E39CA-54B1-DB4E-8C3E-A871CA0733E8}" type="pres">
      <dgm:prSet presAssocID="{F84E3CFF-1B12-D44A-9B48-473B2E06D52F}" presName="connTx" presStyleLbl="sibTrans2D1" presStyleIdx="1" presStyleCnt="3"/>
      <dgm:spPr/>
    </dgm:pt>
    <dgm:pt modelId="{A71F717F-B9C9-A34E-983A-D25A7491B308}" type="pres">
      <dgm:prSet presAssocID="{6452343F-E43B-D04A-AFB6-0CAAA54567B4}" presName="composite" presStyleCnt="0"/>
      <dgm:spPr/>
    </dgm:pt>
    <dgm:pt modelId="{EF33A8A2-A7A8-F947-BD27-D283512C1EEF}" type="pres">
      <dgm:prSet presAssocID="{6452343F-E43B-D04A-AFB6-0CAAA54567B4}" presName="imagSh" presStyleLbl="bgImgPlace1" presStyleIdx="2" presStyleCnt="4" custScaleX="112175" custScaleY="136440"/>
      <dgm:spPr/>
    </dgm:pt>
    <dgm:pt modelId="{86A4E8DE-E137-CD4C-8246-5EA000099305}" type="pres">
      <dgm:prSet presAssocID="{6452343F-E43B-D04A-AFB6-0CAAA54567B4}" presName="txNode" presStyleLbl="node1" presStyleIdx="2" presStyleCnt="4" custScaleX="100000" custScaleY="100000" custLinFactNeighborX="-15454" custLinFactNeighborY="-61706">
        <dgm:presLayoutVars>
          <dgm:bulletEnabled val="1"/>
        </dgm:presLayoutVars>
      </dgm:prSet>
      <dgm:spPr/>
    </dgm:pt>
    <dgm:pt modelId="{815367EC-064B-CB49-8EAB-9C9393DA1DC9}" type="pres">
      <dgm:prSet presAssocID="{686AAB1E-6B30-F149-891E-174FD34574D3}" presName="sibTrans" presStyleLbl="sibTrans2D1" presStyleIdx="2" presStyleCnt="3" custAng="21557685" custScaleX="219529"/>
      <dgm:spPr/>
    </dgm:pt>
    <dgm:pt modelId="{E5CB3802-793B-6C46-9056-4654558A711D}" type="pres">
      <dgm:prSet presAssocID="{686AAB1E-6B30-F149-891E-174FD34574D3}" presName="connTx" presStyleLbl="sibTrans2D1" presStyleIdx="2" presStyleCnt="3"/>
      <dgm:spPr/>
    </dgm:pt>
    <dgm:pt modelId="{DE7F97BA-E0F9-114A-B7D9-FCAB23544053}" type="pres">
      <dgm:prSet presAssocID="{59FFE0F7-13F3-094F-B73A-7F92F4A98626}" presName="composite" presStyleCnt="0"/>
      <dgm:spPr/>
    </dgm:pt>
    <dgm:pt modelId="{D82AB10F-D67C-B34E-B753-FC899EED791B}" type="pres">
      <dgm:prSet presAssocID="{59FFE0F7-13F3-094F-B73A-7F92F4A98626}" presName="imagSh" presStyleLbl="bgImgPlace1" presStyleIdx="3" presStyleCnt="4" custScaleX="108111" custScaleY="136204"/>
      <dgm:spPr/>
    </dgm:pt>
    <dgm:pt modelId="{361FBD27-4328-6C49-84EB-BB4594A097EA}" type="pres">
      <dgm:prSet presAssocID="{59FFE0F7-13F3-094F-B73A-7F92F4A98626}" presName="txNode" presStyleLbl="node1" presStyleIdx="3" presStyleCnt="4" custScaleX="100000" custScaleY="100000" custLinFactNeighborX="-16362" custLinFactNeighborY="-62235">
        <dgm:presLayoutVars>
          <dgm:bulletEnabled val="1"/>
        </dgm:presLayoutVars>
      </dgm:prSet>
      <dgm:spPr/>
    </dgm:pt>
  </dgm:ptLst>
  <dgm:cxnLst>
    <dgm:cxn modelId="{9DCDD808-0EF5-8E46-91E8-2C861F0EC361}" srcId="{A8F7AC11-1C92-7744-8C67-C2A2B8DC3708}" destId="{BF3962B0-B0DB-8E48-8F6B-289AD81BA11B}" srcOrd="1" destOrd="0" parTransId="{FC5DAF98-F23F-1C4A-9779-52ECF37A3204}" sibTransId="{B1E3BB8C-CF97-3047-BE1F-D3298D2F5EB6}"/>
    <dgm:cxn modelId="{81A1891B-849B-824E-9593-F8F63DF8C623}" type="presOf" srcId="{034E681B-6BBD-6342-8C9C-9D20742CED54}" destId="{FF1817EB-86C8-484B-B6D8-CD19273ADACE}" srcOrd="0" destOrd="0" presId="urn:microsoft.com/office/officeart/2005/8/layout/hProcess10"/>
    <dgm:cxn modelId="{3A329422-3CDC-3D44-AAF8-0CCA3612A90F}" type="presOf" srcId="{F84E3CFF-1B12-D44A-9B48-473B2E06D52F}" destId="{862E39CA-54B1-DB4E-8C3E-A871CA0733E8}" srcOrd="1" destOrd="0" presId="urn:microsoft.com/office/officeart/2005/8/layout/hProcess10"/>
    <dgm:cxn modelId="{CFC3DA2B-1828-0F4C-9BD3-348677AAD182}" type="presOf" srcId="{79A01759-FF7D-3C48-901B-96531E00EA21}" destId="{483FDCCD-FE15-6B4C-8311-7950B1338AD3}" srcOrd="0" destOrd="1" presId="urn:microsoft.com/office/officeart/2005/8/layout/hProcess10"/>
    <dgm:cxn modelId="{56C2B23C-0302-984B-801C-07E715294945}" srcId="{1EFAB0F4-16FE-AB4E-A527-F706A14E258F}" destId="{C4DF7DBA-96E5-494F-885C-A9666E27FD03}" srcOrd="0" destOrd="0" parTransId="{ED814A01-83BD-1C48-956F-14EDE2A1E44A}" sibTransId="{F9D0F445-B54B-BB4A-81DD-B910A9CBE524}"/>
    <dgm:cxn modelId="{88950840-857B-DD4D-B562-9DABF9D15A90}" type="presOf" srcId="{D36E8C12-191F-9048-9FC0-6842899B2171}" destId="{86A4E8DE-E137-CD4C-8246-5EA000099305}" srcOrd="0" destOrd="2" presId="urn:microsoft.com/office/officeart/2005/8/layout/hProcess10"/>
    <dgm:cxn modelId="{0DC8D544-EFAC-CD41-A173-3CA45F86D912}" srcId="{A8F7AC11-1C92-7744-8C67-C2A2B8DC3708}" destId="{79A01759-FF7D-3C48-901B-96531E00EA21}" srcOrd="0" destOrd="0" parTransId="{37E82BAE-EBE1-5948-A788-1F8DDC8AC20D}" sibTransId="{97BF9690-8B22-E54C-AABC-492780005B53}"/>
    <dgm:cxn modelId="{21AFAB4D-472A-3042-90A6-3E6A1E0900D4}" type="presOf" srcId="{C4DF7DBA-96E5-494F-885C-A9666E27FD03}" destId="{41E4BE49-0560-7D41-A38D-34F100151871}" srcOrd="0" destOrd="1" presId="urn:microsoft.com/office/officeart/2005/8/layout/hProcess10"/>
    <dgm:cxn modelId="{53B41954-B46C-2749-8F16-E9D280763B6C}" type="presOf" srcId="{686AAB1E-6B30-F149-891E-174FD34574D3}" destId="{E5CB3802-793B-6C46-9056-4654558A711D}" srcOrd="1" destOrd="0" presId="urn:microsoft.com/office/officeart/2005/8/layout/hProcess10"/>
    <dgm:cxn modelId="{9F546654-716E-4E4D-A62C-4D55882D61C8}" srcId="{1EFAB0F4-16FE-AB4E-A527-F706A14E258F}" destId="{B079BF0A-96DB-D643-A686-B1D6603B41DE}" srcOrd="1" destOrd="0" parTransId="{C0C85805-8C8C-5349-8923-607AAF6CBF15}" sibTransId="{9BB19DC5-77E4-6945-8CE2-30ECAA5AE71B}"/>
    <dgm:cxn modelId="{28A4335C-AB00-774D-BABD-CE8DE5E1A9F5}" srcId="{034E681B-6BBD-6342-8C9C-9D20742CED54}" destId="{A8F7AC11-1C92-7744-8C67-C2A2B8DC3708}" srcOrd="1" destOrd="0" parTransId="{FAC7DB27-F393-1249-8C97-0A358BEFB466}" sibTransId="{F84E3CFF-1B12-D44A-9B48-473B2E06D52F}"/>
    <dgm:cxn modelId="{3C451071-DB83-7542-950B-985C9E4681F5}" type="presOf" srcId="{59FFE0F7-13F3-094F-B73A-7F92F4A98626}" destId="{361FBD27-4328-6C49-84EB-BB4594A097EA}" srcOrd="0" destOrd="0" presId="urn:microsoft.com/office/officeart/2005/8/layout/hProcess10"/>
    <dgm:cxn modelId="{9798D67B-D45F-214D-A5DF-F2FCF1453E3F}" type="presOf" srcId="{F48DBFE9-D988-4B43-911D-9E32DCE5ECDE}" destId="{D72AA6E1-4E0D-E44C-97BD-7D8DF397650A}" srcOrd="1" destOrd="0" presId="urn:microsoft.com/office/officeart/2005/8/layout/hProcess10"/>
    <dgm:cxn modelId="{D5AA9886-DA95-AC49-BFCF-F10AEE865DF1}" type="presOf" srcId="{1EFAB0F4-16FE-AB4E-A527-F706A14E258F}" destId="{41E4BE49-0560-7D41-A38D-34F100151871}" srcOrd="0" destOrd="0" presId="urn:microsoft.com/office/officeart/2005/8/layout/hProcess10"/>
    <dgm:cxn modelId="{AA61AD90-23B0-514B-A79B-286F3F8678C3}" type="presOf" srcId="{A8F7AC11-1C92-7744-8C67-C2A2B8DC3708}" destId="{483FDCCD-FE15-6B4C-8311-7950B1338AD3}" srcOrd="0" destOrd="0" presId="urn:microsoft.com/office/officeart/2005/8/layout/hProcess10"/>
    <dgm:cxn modelId="{C93615A7-D0A7-8544-8597-7335EA3BE595}" type="presOf" srcId="{6452343F-E43B-D04A-AFB6-0CAAA54567B4}" destId="{86A4E8DE-E137-CD4C-8246-5EA000099305}" srcOrd="0" destOrd="0" presId="urn:microsoft.com/office/officeart/2005/8/layout/hProcess10"/>
    <dgm:cxn modelId="{C598FCA8-325C-AD45-9D84-01DA489114B5}" type="presOf" srcId="{F48DBFE9-D988-4B43-911D-9E32DCE5ECDE}" destId="{0A9C268B-69C8-354A-8930-14F0198353CD}" srcOrd="0" destOrd="0" presId="urn:microsoft.com/office/officeart/2005/8/layout/hProcess10"/>
    <dgm:cxn modelId="{09FEC9B8-3BDA-2D4B-BC33-7CF817C1C582}" type="presOf" srcId="{9E27DEE8-4D60-CB4E-A224-5247B80279D8}" destId="{86A4E8DE-E137-CD4C-8246-5EA000099305}" srcOrd="0" destOrd="1" presId="urn:microsoft.com/office/officeart/2005/8/layout/hProcess10"/>
    <dgm:cxn modelId="{8F3609BA-8B1C-AF43-ABB2-E65EA2A885A5}" srcId="{034E681B-6BBD-6342-8C9C-9D20742CED54}" destId="{59FFE0F7-13F3-094F-B73A-7F92F4A98626}" srcOrd="3" destOrd="0" parTransId="{B4750699-BE38-3F4E-A31D-64B0A70DA6A0}" sibTransId="{55F6C296-F4EF-1A42-AEC4-4E03C1F18D85}"/>
    <dgm:cxn modelId="{3C8215CF-3F7C-634A-BCE3-41CB5D8541F4}" srcId="{034E681B-6BBD-6342-8C9C-9D20742CED54}" destId="{1EFAB0F4-16FE-AB4E-A527-F706A14E258F}" srcOrd="0" destOrd="0" parTransId="{1488479E-C550-2E43-A033-AD8D10A4D1AA}" sibTransId="{F48DBFE9-D988-4B43-911D-9E32DCE5ECDE}"/>
    <dgm:cxn modelId="{0C7EABDE-C600-0343-959F-C273E167E121}" type="presOf" srcId="{BF3962B0-B0DB-8E48-8F6B-289AD81BA11B}" destId="{483FDCCD-FE15-6B4C-8311-7950B1338AD3}" srcOrd="0" destOrd="2" presId="urn:microsoft.com/office/officeart/2005/8/layout/hProcess10"/>
    <dgm:cxn modelId="{DCDF35E1-24D3-3D45-B116-0F5A8BF54F60}" srcId="{6452343F-E43B-D04A-AFB6-0CAAA54567B4}" destId="{9E27DEE8-4D60-CB4E-A224-5247B80279D8}" srcOrd="0" destOrd="0" parTransId="{2E3B69E8-5914-4C48-92F7-CD00B965D191}" sibTransId="{317B1FF9-F298-A744-A65A-845FA0D40938}"/>
    <dgm:cxn modelId="{0CAD83E4-3C61-1B4B-8CBD-D1567DD6D379}" type="presOf" srcId="{686AAB1E-6B30-F149-891E-174FD34574D3}" destId="{815367EC-064B-CB49-8EAB-9C9393DA1DC9}" srcOrd="0" destOrd="0" presId="urn:microsoft.com/office/officeart/2005/8/layout/hProcess10"/>
    <dgm:cxn modelId="{20C3DEE8-29DB-6C48-97FB-CE4DBB43E951}" srcId="{6452343F-E43B-D04A-AFB6-0CAAA54567B4}" destId="{D36E8C12-191F-9048-9FC0-6842899B2171}" srcOrd="1" destOrd="0" parTransId="{CCECE330-ADC9-C642-8180-3056D89154A5}" sibTransId="{FD2BF729-B833-ED4E-8248-E1348650AAB6}"/>
    <dgm:cxn modelId="{E0BBA9ED-9CDC-4D42-8B59-5B613A015917}" type="presOf" srcId="{F84E3CFF-1B12-D44A-9B48-473B2E06D52F}" destId="{6FDAEF20-B176-C245-B5E0-8ADE9E2CA392}" srcOrd="0" destOrd="0" presId="urn:microsoft.com/office/officeart/2005/8/layout/hProcess10"/>
    <dgm:cxn modelId="{A5FB3CF0-1F83-854E-B43F-99DFB0E35B20}" srcId="{034E681B-6BBD-6342-8C9C-9D20742CED54}" destId="{6452343F-E43B-D04A-AFB6-0CAAA54567B4}" srcOrd="2" destOrd="0" parTransId="{17F22B39-6C80-6B4F-8A83-D7E981CAA2C4}" sibTransId="{686AAB1E-6B30-F149-891E-174FD34574D3}"/>
    <dgm:cxn modelId="{8F372EFB-6E26-E24E-A612-AB060A74378D}" type="presOf" srcId="{B079BF0A-96DB-D643-A686-B1D6603B41DE}" destId="{41E4BE49-0560-7D41-A38D-34F100151871}" srcOrd="0" destOrd="2" presId="urn:microsoft.com/office/officeart/2005/8/layout/hProcess10"/>
    <dgm:cxn modelId="{7B0652F1-FF2E-AA4D-A01F-7CBBC0EC6583}" type="presParOf" srcId="{FF1817EB-86C8-484B-B6D8-CD19273ADACE}" destId="{CE9C0DCD-A94D-A34B-9B78-D53F6D347915}" srcOrd="0" destOrd="0" presId="urn:microsoft.com/office/officeart/2005/8/layout/hProcess10"/>
    <dgm:cxn modelId="{EDE48B84-EFBB-7949-8AC2-CBD5E280631E}" type="presParOf" srcId="{CE9C0DCD-A94D-A34B-9B78-D53F6D347915}" destId="{ABECF446-4416-CB45-AC8F-C3C7342F0E59}" srcOrd="0" destOrd="0" presId="urn:microsoft.com/office/officeart/2005/8/layout/hProcess10"/>
    <dgm:cxn modelId="{6299A2BD-2ED7-EA41-993E-8B52C5EADC9C}" type="presParOf" srcId="{CE9C0DCD-A94D-A34B-9B78-D53F6D347915}" destId="{41E4BE49-0560-7D41-A38D-34F100151871}" srcOrd="1" destOrd="0" presId="urn:microsoft.com/office/officeart/2005/8/layout/hProcess10"/>
    <dgm:cxn modelId="{16FA1378-0000-4D47-A0DF-1CD1F3B17486}" type="presParOf" srcId="{FF1817EB-86C8-484B-B6D8-CD19273ADACE}" destId="{0A9C268B-69C8-354A-8930-14F0198353CD}" srcOrd="1" destOrd="0" presId="urn:microsoft.com/office/officeart/2005/8/layout/hProcess10"/>
    <dgm:cxn modelId="{1A5ECDD6-C794-D042-8176-C59B174234FC}" type="presParOf" srcId="{0A9C268B-69C8-354A-8930-14F0198353CD}" destId="{D72AA6E1-4E0D-E44C-97BD-7D8DF397650A}" srcOrd="0" destOrd="0" presId="urn:microsoft.com/office/officeart/2005/8/layout/hProcess10"/>
    <dgm:cxn modelId="{182660C6-689C-3646-A135-BD389F7FF2CA}" type="presParOf" srcId="{FF1817EB-86C8-484B-B6D8-CD19273ADACE}" destId="{DFDF6A37-A8F1-064A-A783-BECD9DCEEDA0}" srcOrd="2" destOrd="0" presId="urn:microsoft.com/office/officeart/2005/8/layout/hProcess10"/>
    <dgm:cxn modelId="{DEB574C7-4F3B-734C-9550-EEE10394F5B7}" type="presParOf" srcId="{DFDF6A37-A8F1-064A-A783-BECD9DCEEDA0}" destId="{B779500B-1629-B242-8DE2-5D3B07042FD8}" srcOrd="0" destOrd="0" presId="urn:microsoft.com/office/officeart/2005/8/layout/hProcess10"/>
    <dgm:cxn modelId="{C8D67CC1-A7CF-134C-AD99-4B2D1AF381F7}" type="presParOf" srcId="{DFDF6A37-A8F1-064A-A783-BECD9DCEEDA0}" destId="{483FDCCD-FE15-6B4C-8311-7950B1338AD3}" srcOrd="1" destOrd="0" presId="urn:microsoft.com/office/officeart/2005/8/layout/hProcess10"/>
    <dgm:cxn modelId="{1B3C86F5-ABCD-F946-A971-68DD73B8F819}" type="presParOf" srcId="{FF1817EB-86C8-484B-B6D8-CD19273ADACE}" destId="{6FDAEF20-B176-C245-B5E0-8ADE9E2CA392}" srcOrd="3" destOrd="0" presId="urn:microsoft.com/office/officeart/2005/8/layout/hProcess10"/>
    <dgm:cxn modelId="{C35C7776-D3F3-464E-9B84-EBEDE23604B0}" type="presParOf" srcId="{6FDAEF20-B176-C245-B5E0-8ADE9E2CA392}" destId="{862E39CA-54B1-DB4E-8C3E-A871CA0733E8}" srcOrd="0" destOrd="0" presId="urn:microsoft.com/office/officeart/2005/8/layout/hProcess10"/>
    <dgm:cxn modelId="{342BC1DD-AF85-0D4E-B64C-14B4A6B37EE8}" type="presParOf" srcId="{FF1817EB-86C8-484B-B6D8-CD19273ADACE}" destId="{A71F717F-B9C9-A34E-983A-D25A7491B308}" srcOrd="4" destOrd="0" presId="urn:microsoft.com/office/officeart/2005/8/layout/hProcess10"/>
    <dgm:cxn modelId="{0D507DE5-B2A2-D74C-852F-DE8361797903}" type="presParOf" srcId="{A71F717F-B9C9-A34E-983A-D25A7491B308}" destId="{EF33A8A2-A7A8-F947-BD27-D283512C1EEF}" srcOrd="0" destOrd="0" presId="urn:microsoft.com/office/officeart/2005/8/layout/hProcess10"/>
    <dgm:cxn modelId="{33ABA6A0-A9BA-B847-A6E7-8A53C2009323}" type="presParOf" srcId="{A71F717F-B9C9-A34E-983A-D25A7491B308}" destId="{86A4E8DE-E137-CD4C-8246-5EA000099305}" srcOrd="1" destOrd="0" presId="urn:microsoft.com/office/officeart/2005/8/layout/hProcess10"/>
    <dgm:cxn modelId="{2ED482F6-9A16-6947-8AE2-BA3BF37CD6D1}" type="presParOf" srcId="{FF1817EB-86C8-484B-B6D8-CD19273ADACE}" destId="{815367EC-064B-CB49-8EAB-9C9393DA1DC9}" srcOrd="5" destOrd="0" presId="urn:microsoft.com/office/officeart/2005/8/layout/hProcess10"/>
    <dgm:cxn modelId="{FEA34AC0-5814-2142-9E1F-26B967365FBA}" type="presParOf" srcId="{815367EC-064B-CB49-8EAB-9C9393DA1DC9}" destId="{E5CB3802-793B-6C46-9056-4654558A711D}" srcOrd="0" destOrd="0" presId="urn:microsoft.com/office/officeart/2005/8/layout/hProcess10"/>
    <dgm:cxn modelId="{E83CE00A-AB45-DD4C-A7A8-259226CAA0B4}" type="presParOf" srcId="{FF1817EB-86C8-484B-B6D8-CD19273ADACE}" destId="{DE7F97BA-E0F9-114A-B7D9-FCAB23544053}" srcOrd="6" destOrd="0" presId="urn:microsoft.com/office/officeart/2005/8/layout/hProcess10"/>
    <dgm:cxn modelId="{87A1641F-C655-F84E-8C9C-9901009359BE}" type="presParOf" srcId="{DE7F97BA-E0F9-114A-B7D9-FCAB23544053}" destId="{D82AB10F-D67C-B34E-B753-FC899EED791B}" srcOrd="0" destOrd="0" presId="urn:microsoft.com/office/officeart/2005/8/layout/hProcess10"/>
    <dgm:cxn modelId="{EFBEE020-AFCF-B54C-9706-0A1F793B128D}" type="presParOf" srcId="{DE7F97BA-E0F9-114A-B7D9-FCAB23544053}" destId="{361FBD27-4328-6C49-84EB-BB4594A097EA}"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C3476-2AC8-4144-8093-32A7AD30F374}">
      <dsp:nvSpPr>
        <dsp:cNvPr id="0" name=""/>
        <dsp:cNvSpPr/>
      </dsp:nvSpPr>
      <dsp:spPr>
        <a:xfrm>
          <a:off x="1122319" y="395732"/>
          <a:ext cx="2640596" cy="2640596"/>
        </a:xfrm>
        <a:prstGeom prst="blockArc">
          <a:avLst>
            <a:gd name="adj1" fmla="val 10800000"/>
            <a:gd name="adj2" fmla="val 162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BFAE32-67D3-8B49-941D-CA874389F083}">
      <dsp:nvSpPr>
        <dsp:cNvPr id="0" name=""/>
        <dsp:cNvSpPr/>
      </dsp:nvSpPr>
      <dsp:spPr>
        <a:xfrm>
          <a:off x="1122319" y="395732"/>
          <a:ext cx="2640596" cy="2640596"/>
        </a:xfrm>
        <a:prstGeom prst="blockArc">
          <a:avLst>
            <a:gd name="adj1" fmla="val 5400000"/>
            <a:gd name="adj2" fmla="val 108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D356CA-44FE-9845-9EFA-7AEC7A7DAD24}">
      <dsp:nvSpPr>
        <dsp:cNvPr id="0" name=""/>
        <dsp:cNvSpPr/>
      </dsp:nvSpPr>
      <dsp:spPr>
        <a:xfrm>
          <a:off x="1122319" y="395732"/>
          <a:ext cx="2640596" cy="2640596"/>
        </a:xfrm>
        <a:prstGeom prst="blockArc">
          <a:avLst>
            <a:gd name="adj1" fmla="val 0"/>
            <a:gd name="adj2" fmla="val 54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E104DF-CA50-EE4A-9386-2F5EA0119FE3}">
      <dsp:nvSpPr>
        <dsp:cNvPr id="0" name=""/>
        <dsp:cNvSpPr/>
      </dsp:nvSpPr>
      <dsp:spPr>
        <a:xfrm>
          <a:off x="1122319" y="395732"/>
          <a:ext cx="2640596" cy="2640596"/>
        </a:xfrm>
        <a:prstGeom prst="blockArc">
          <a:avLst>
            <a:gd name="adj1" fmla="val 16200000"/>
            <a:gd name="adj2" fmla="val 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72103A-3008-9744-9EFC-FB2405668ECE}">
      <dsp:nvSpPr>
        <dsp:cNvPr id="0" name=""/>
        <dsp:cNvSpPr/>
      </dsp:nvSpPr>
      <dsp:spPr>
        <a:xfrm>
          <a:off x="1834348" y="1107761"/>
          <a:ext cx="1216538" cy="12165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NLP</a:t>
          </a:r>
          <a:endParaRPr lang="zh-CN" altLang="en-US" sz="3800" kern="1200" dirty="0"/>
        </a:p>
      </dsp:txBody>
      <dsp:txXfrm>
        <a:off x="2012506" y="1285919"/>
        <a:ext cx="860222" cy="860222"/>
      </dsp:txXfrm>
    </dsp:sp>
    <dsp:sp modelId="{3C96DF2C-5E44-1742-AFF9-D4381EA528CE}">
      <dsp:nvSpPr>
        <dsp:cNvPr id="0" name=""/>
        <dsp:cNvSpPr/>
      </dsp:nvSpPr>
      <dsp:spPr>
        <a:xfrm>
          <a:off x="2016829" y="601"/>
          <a:ext cx="851576" cy="8515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panose="020B0503020204020204" pitchFamily="34" charset="-122"/>
              <a:ea typeface="Microsoft YaHei" panose="020B0503020204020204" pitchFamily="34" charset="-122"/>
            </a:rPr>
            <a:t>OCR</a:t>
          </a:r>
          <a:endParaRPr lang="zh-CN" altLang="en-US" sz="1400" kern="1200" dirty="0">
            <a:latin typeface="Microsoft YaHei" panose="020B0503020204020204" pitchFamily="34" charset="-122"/>
            <a:ea typeface="Microsoft YaHei" panose="020B0503020204020204" pitchFamily="34" charset="-122"/>
          </a:endParaRPr>
        </a:p>
      </dsp:txBody>
      <dsp:txXfrm>
        <a:off x="2141539" y="125311"/>
        <a:ext cx="602156" cy="602156"/>
      </dsp:txXfrm>
    </dsp:sp>
    <dsp:sp modelId="{522A647E-E86B-574D-B592-459FEB5828DB}">
      <dsp:nvSpPr>
        <dsp:cNvPr id="0" name=""/>
        <dsp:cNvSpPr/>
      </dsp:nvSpPr>
      <dsp:spPr>
        <a:xfrm>
          <a:off x="3306470" y="1290242"/>
          <a:ext cx="851576" cy="8515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深度学习</a:t>
          </a:r>
        </a:p>
      </dsp:txBody>
      <dsp:txXfrm>
        <a:off x="3431180" y="1414952"/>
        <a:ext cx="602156" cy="602156"/>
      </dsp:txXfrm>
    </dsp:sp>
    <dsp:sp modelId="{6C25A7BF-CB62-1146-917A-F55A6710231C}">
      <dsp:nvSpPr>
        <dsp:cNvPr id="0" name=""/>
        <dsp:cNvSpPr/>
      </dsp:nvSpPr>
      <dsp:spPr>
        <a:xfrm>
          <a:off x="2016829" y="2579884"/>
          <a:ext cx="851576" cy="8515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大数据</a:t>
          </a:r>
        </a:p>
      </dsp:txBody>
      <dsp:txXfrm>
        <a:off x="2141539" y="2704594"/>
        <a:ext cx="602156" cy="602156"/>
      </dsp:txXfrm>
    </dsp:sp>
    <dsp:sp modelId="{5293DDAC-0C6E-BA45-9231-F7CB31539064}">
      <dsp:nvSpPr>
        <dsp:cNvPr id="0" name=""/>
        <dsp:cNvSpPr/>
      </dsp:nvSpPr>
      <dsp:spPr>
        <a:xfrm>
          <a:off x="727187" y="1290242"/>
          <a:ext cx="851576" cy="8515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机器学习</a:t>
          </a:r>
        </a:p>
      </dsp:txBody>
      <dsp:txXfrm>
        <a:off x="851897" y="1414952"/>
        <a:ext cx="602156" cy="6021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E2F572-9451-9E46-95F5-54720E82E09F}">
      <dsp:nvSpPr>
        <dsp:cNvPr id="0" name=""/>
        <dsp:cNvSpPr/>
      </dsp:nvSpPr>
      <dsp:spPr>
        <a:xfrm>
          <a:off x="2886550" y="1050"/>
          <a:ext cx="1502782" cy="150278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panose="020B0503020204020204" pitchFamily="34" charset="-122"/>
              <a:ea typeface="Microsoft YaHei" panose="020B0503020204020204" pitchFamily="34" charset="-122"/>
            </a:rPr>
            <a:t>痛点业务场景</a:t>
          </a:r>
        </a:p>
      </dsp:txBody>
      <dsp:txXfrm>
        <a:off x="3106627" y="221127"/>
        <a:ext cx="1062628" cy="1062628"/>
      </dsp:txXfrm>
    </dsp:sp>
    <dsp:sp modelId="{ADEA77C7-12A0-C94B-AF90-D0FD631F54B3}">
      <dsp:nvSpPr>
        <dsp:cNvPr id="0" name=""/>
        <dsp:cNvSpPr/>
      </dsp:nvSpPr>
      <dsp:spPr>
        <a:xfrm rot="2160000">
          <a:off x="4342095" y="1155956"/>
          <a:ext cx="400560" cy="50718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a:off x="4353570" y="1222078"/>
        <a:ext cx="280392" cy="304313"/>
      </dsp:txXfrm>
    </dsp:sp>
    <dsp:sp modelId="{8013B0CD-06BF-A340-842D-FCC9572A856A}">
      <dsp:nvSpPr>
        <dsp:cNvPr id="0" name=""/>
        <dsp:cNvSpPr/>
      </dsp:nvSpPr>
      <dsp:spPr>
        <a:xfrm>
          <a:off x="4713761" y="1328597"/>
          <a:ext cx="1502782" cy="1502782"/>
        </a:xfrm>
        <a:prstGeom prst="ellips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panose="020B0503020204020204" pitchFamily="34" charset="-122"/>
              <a:ea typeface="Microsoft YaHei" panose="020B0503020204020204" pitchFamily="34" charset="-122"/>
            </a:rPr>
            <a:t>提升业务能力</a:t>
          </a:r>
        </a:p>
      </dsp:txBody>
      <dsp:txXfrm>
        <a:off x="4933838" y="1548674"/>
        <a:ext cx="1062628" cy="1062628"/>
      </dsp:txXfrm>
    </dsp:sp>
    <dsp:sp modelId="{D8EFF541-ABCA-8147-BEFD-911E5C20C0B4}">
      <dsp:nvSpPr>
        <dsp:cNvPr id="0" name=""/>
        <dsp:cNvSpPr/>
      </dsp:nvSpPr>
      <dsp:spPr>
        <a:xfrm rot="6480000">
          <a:off x="4919409" y="2889620"/>
          <a:ext cx="400560" cy="507189"/>
        </a:xfrm>
        <a:prstGeom prst="rightArrow">
          <a:avLst>
            <a:gd name="adj1" fmla="val 60000"/>
            <a:gd name="adj2" fmla="val 50000"/>
          </a:avLst>
        </a:prstGeom>
        <a:solidFill>
          <a:schemeClr val="accent5">
            <a:hueOff val="-1689636"/>
            <a:satOff val="-4355"/>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rot="10800000">
        <a:off x="4998060" y="2933915"/>
        <a:ext cx="280392" cy="304313"/>
      </dsp:txXfrm>
    </dsp:sp>
    <dsp:sp modelId="{DA002DA5-95E0-074E-94BA-137C6D752394}">
      <dsp:nvSpPr>
        <dsp:cNvPr id="0" name=""/>
        <dsp:cNvSpPr/>
      </dsp:nvSpPr>
      <dsp:spPr>
        <a:xfrm>
          <a:off x="4015829" y="3476613"/>
          <a:ext cx="1502782" cy="1502782"/>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panose="020B0503020204020204" pitchFamily="34" charset="-122"/>
              <a:ea typeface="Microsoft YaHei" panose="020B0503020204020204" pitchFamily="34" charset="-122"/>
            </a:rPr>
            <a:t>场景全面升级</a:t>
          </a:r>
        </a:p>
      </dsp:txBody>
      <dsp:txXfrm>
        <a:off x="4235906" y="3696690"/>
        <a:ext cx="1062628" cy="1062628"/>
      </dsp:txXfrm>
    </dsp:sp>
    <dsp:sp modelId="{D0F21ED3-1CD9-C44E-87A9-95BF4054E9AB}">
      <dsp:nvSpPr>
        <dsp:cNvPr id="0" name=""/>
        <dsp:cNvSpPr/>
      </dsp:nvSpPr>
      <dsp:spPr>
        <a:xfrm rot="10800000">
          <a:off x="3448997" y="3974409"/>
          <a:ext cx="400560" cy="507189"/>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rot="10800000">
        <a:off x="3569165" y="4075847"/>
        <a:ext cx="280392" cy="304313"/>
      </dsp:txXfrm>
    </dsp:sp>
    <dsp:sp modelId="{8A52B00A-E9C4-7347-B8E7-2E1F753A7E6A}">
      <dsp:nvSpPr>
        <dsp:cNvPr id="0" name=""/>
        <dsp:cNvSpPr/>
      </dsp:nvSpPr>
      <dsp:spPr>
        <a:xfrm>
          <a:off x="1757271" y="3476613"/>
          <a:ext cx="1502782" cy="1502782"/>
        </a:xfrm>
        <a:prstGeom prst="ellips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altLang="zh-CN" sz="2400" kern="1200">
              <a:latin typeface="Microsoft YaHei" panose="020B0503020204020204" pitchFamily="34" charset="-122"/>
              <a:ea typeface="Microsoft YaHei" panose="020B0503020204020204" pitchFamily="34" charset="-122"/>
              <a:cs typeface="+mn-cs"/>
            </a:rPr>
            <a:t>NLP </a:t>
          </a:r>
          <a:r>
            <a:rPr lang="zh-CN" altLang="en-US" sz="2400" kern="1200">
              <a:latin typeface="Microsoft YaHei" panose="020B0503020204020204" pitchFamily="34" charset="-122"/>
              <a:ea typeface="Microsoft YaHei" panose="020B0503020204020204" pitchFamily="34" charset="-122"/>
              <a:cs typeface="+mn-cs"/>
            </a:rPr>
            <a:t>能力建设</a:t>
          </a:r>
          <a:endParaRPr lang="zh-CN" altLang="en-US" sz="2400" kern="1200" dirty="0">
            <a:latin typeface="Microsoft YaHei" panose="020B0503020204020204" pitchFamily="34" charset="-122"/>
            <a:ea typeface="Microsoft YaHei" panose="020B0503020204020204" pitchFamily="34" charset="-122"/>
            <a:cs typeface="+mn-cs"/>
          </a:endParaRPr>
        </a:p>
      </dsp:txBody>
      <dsp:txXfrm>
        <a:off x="1977348" y="3696690"/>
        <a:ext cx="1062628" cy="1062628"/>
      </dsp:txXfrm>
    </dsp:sp>
    <dsp:sp modelId="{5C4A94F8-1721-E14C-80DF-7CF01C9EB904}">
      <dsp:nvSpPr>
        <dsp:cNvPr id="0" name=""/>
        <dsp:cNvSpPr/>
      </dsp:nvSpPr>
      <dsp:spPr>
        <a:xfrm rot="15120000">
          <a:off x="1962919" y="2911183"/>
          <a:ext cx="400560" cy="507189"/>
        </a:xfrm>
        <a:prstGeom prst="rightArrow">
          <a:avLst>
            <a:gd name="adj1" fmla="val 60000"/>
            <a:gd name="adj2" fmla="val 50000"/>
          </a:avLst>
        </a:prstGeom>
        <a:solidFill>
          <a:schemeClr val="accent5">
            <a:hueOff val="-5068907"/>
            <a:satOff val="-13064"/>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rot="10800000">
        <a:off x="2041570" y="3069764"/>
        <a:ext cx="280392" cy="304313"/>
      </dsp:txXfrm>
    </dsp:sp>
    <dsp:sp modelId="{3CF627C1-6869-D94A-AAF6-1B02548EA142}">
      <dsp:nvSpPr>
        <dsp:cNvPr id="0" name=""/>
        <dsp:cNvSpPr/>
      </dsp:nvSpPr>
      <dsp:spPr>
        <a:xfrm>
          <a:off x="1059338" y="1328597"/>
          <a:ext cx="1502782" cy="1502782"/>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rPr>
            <a:t>孵化衍生服务业务</a:t>
          </a:r>
        </a:p>
      </dsp:txBody>
      <dsp:txXfrm>
        <a:off x="1279415" y="1548674"/>
        <a:ext cx="1062628" cy="1062628"/>
      </dsp:txXfrm>
    </dsp:sp>
    <dsp:sp modelId="{E598753A-E191-564A-8C4F-15572C4DC093}">
      <dsp:nvSpPr>
        <dsp:cNvPr id="0" name=""/>
        <dsp:cNvSpPr/>
      </dsp:nvSpPr>
      <dsp:spPr>
        <a:xfrm rot="19440000">
          <a:off x="2514883" y="1169283"/>
          <a:ext cx="400560" cy="507189"/>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a:off x="2526358" y="1306037"/>
        <a:ext cx="280392" cy="3043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CF446-4416-CB45-AC8F-C3C7342F0E59}">
      <dsp:nvSpPr>
        <dsp:cNvPr id="0" name=""/>
        <dsp:cNvSpPr/>
      </dsp:nvSpPr>
      <dsp:spPr>
        <a:xfrm>
          <a:off x="32232" y="-94215"/>
          <a:ext cx="2034634" cy="1222238"/>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E4BE49-0560-7D41-A38D-34F100151871}">
      <dsp:nvSpPr>
        <dsp:cNvPr id="0" name=""/>
        <dsp:cNvSpPr/>
      </dsp:nvSpPr>
      <dsp:spPr>
        <a:xfrm>
          <a:off x="124105" y="63046"/>
          <a:ext cx="1864139" cy="8453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HS" altLang="en-US" sz="1200" b="1" kern="1200" dirty="0">
              <a:solidFill>
                <a:schemeClr val="bg1"/>
              </a:solidFill>
            </a:rPr>
            <a:t>样本数据</a:t>
          </a:r>
          <a:endParaRPr lang="zh-CN" altLang="en-US" sz="1200" b="1" kern="1200" dirty="0">
            <a:solidFill>
              <a:schemeClr val="bg1"/>
            </a:solidFill>
          </a:endParaRPr>
        </a:p>
        <a:p>
          <a:pPr marL="114300" lvl="1" indent="-114300" algn="l" defTabSz="533400">
            <a:lnSpc>
              <a:spcPct val="90000"/>
            </a:lnSpc>
            <a:spcBef>
              <a:spcPct val="0"/>
            </a:spcBef>
            <a:spcAft>
              <a:spcPct val="15000"/>
            </a:spcAft>
            <a:buChar char="•"/>
          </a:pPr>
          <a:r>
            <a:rPr lang="zh-CHS" altLang="en-US" sz="1200" b="1" kern="1200" dirty="0">
              <a:solidFill>
                <a:schemeClr val="bg1"/>
              </a:solidFill>
            </a:rPr>
            <a:t>投诉内容</a:t>
          </a:r>
          <a:endParaRPr lang="zh-CN" altLang="en-US" sz="1200" b="1" kern="1200" dirty="0">
            <a:solidFill>
              <a:schemeClr val="bg1"/>
            </a:solidFill>
          </a:endParaRPr>
        </a:p>
        <a:p>
          <a:pPr marL="114300" lvl="1" indent="-114300" algn="l" defTabSz="533400">
            <a:lnSpc>
              <a:spcPct val="90000"/>
            </a:lnSpc>
            <a:spcBef>
              <a:spcPct val="0"/>
            </a:spcBef>
            <a:spcAft>
              <a:spcPct val="15000"/>
            </a:spcAft>
            <a:buChar char="•"/>
          </a:pPr>
          <a:r>
            <a:rPr lang="zh-CHS" altLang="en-US" sz="1200" b="1" kern="1200" dirty="0">
              <a:solidFill>
                <a:schemeClr val="bg1"/>
              </a:solidFill>
            </a:rPr>
            <a:t>投诉机构</a:t>
          </a:r>
          <a:endParaRPr lang="zh-CN" altLang="en-US" sz="1200" b="1" kern="1200" dirty="0">
            <a:solidFill>
              <a:schemeClr val="bg1"/>
            </a:solidFill>
          </a:endParaRPr>
        </a:p>
      </dsp:txBody>
      <dsp:txXfrm>
        <a:off x="148865" y="87806"/>
        <a:ext cx="1814619" cy="795857"/>
      </dsp:txXfrm>
    </dsp:sp>
    <dsp:sp modelId="{0A9C268B-69C8-354A-8930-14F0198353CD}">
      <dsp:nvSpPr>
        <dsp:cNvPr id="0" name=""/>
        <dsp:cNvSpPr/>
      </dsp:nvSpPr>
      <dsp:spPr>
        <a:xfrm rot="21580723">
          <a:off x="2210388" y="337489"/>
          <a:ext cx="715900" cy="452181"/>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210389" y="428305"/>
        <a:ext cx="580246" cy="271309"/>
      </dsp:txXfrm>
    </dsp:sp>
    <dsp:sp modelId="{B779500B-1629-B242-8DE2-5D3B07042FD8}">
      <dsp:nvSpPr>
        <dsp:cNvPr id="0" name=""/>
        <dsp:cNvSpPr/>
      </dsp:nvSpPr>
      <dsp:spPr>
        <a:xfrm>
          <a:off x="2985300" y="-76982"/>
          <a:ext cx="2275022" cy="1153306"/>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3FDCCD-FE15-6B4C-8311-7950B1338AD3}">
      <dsp:nvSpPr>
        <dsp:cNvPr id="0" name=""/>
        <dsp:cNvSpPr/>
      </dsp:nvSpPr>
      <dsp:spPr>
        <a:xfrm>
          <a:off x="3148166" y="60683"/>
          <a:ext cx="1953771" cy="8453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HS" altLang="en-US" sz="1200" b="1" kern="1200" dirty="0"/>
            <a:t>数据预处理</a:t>
          </a:r>
          <a:endParaRPr lang="zh-CN" altLang="en-US" sz="1200" b="1" kern="1200" dirty="0"/>
        </a:p>
        <a:p>
          <a:pPr marL="114300" lvl="1" indent="-114300" algn="l" defTabSz="533400">
            <a:lnSpc>
              <a:spcPct val="90000"/>
            </a:lnSpc>
            <a:spcBef>
              <a:spcPct val="0"/>
            </a:spcBef>
            <a:spcAft>
              <a:spcPct val="15000"/>
            </a:spcAft>
            <a:buChar char="•"/>
          </a:pPr>
          <a:r>
            <a:rPr lang="zh-CHS" altLang="en-US" sz="1200" b="1" kern="1200" dirty="0"/>
            <a:t>分词</a:t>
          </a:r>
          <a:endParaRPr lang="zh-CN" altLang="en-US" sz="1200" b="1" kern="1200" dirty="0"/>
        </a:p>
        <a:p>
          <a:pPr marL="114300" lvl="1" indent="-114300" algn="l" defTabSz="533400">
            <a:lnSpc>
              <a:spcPct val="90000"/>
            </a:lnSpc>
            <a:spcBef>
              <a:spcPct val="0"/>
            </a:spcBef>
            <a:spcAft>
              <a:spcPct val="15000"/>
            </a:spcAft>
            <a:buChar char="•"/>
          </a:pPr>
          <a:r>
            <a:rPr lang="zh-CHS" altLang="en-US" sz="1200" b="1" kern="1200" dirty="0"/>
            <a:t>划分词性</a:t>
          </a:r>
          <a:endParaRPr lang="zh-CN" altLang="en-US" sz="1200" b="1" kern="1200" dirty="0"/>
        </a:p>
      </dsp:txBody>
      <dsp:txXfrm>
        <a:off x="3172926" y="85443"/>
        <a:ext cx="1904251" cy="795857"/>
      </dsp:txXfrm>
    </dsp:sp>
    <dsp:sp modelId="{6FDAEF20-B176-C245-B5E0-8ADE9E2CA392}">
      <dsp:nvSpPr>
        <dsp:cNvPr id="0" name=""/>
        <dsp:cNvSpPr/>
      </dsp:nvSpPr>
      <dsp:spPr>
        <a:xfrm rot="36">
          <a:off x="5445555" y="273596"/>
          <a:ext cx="548333" cy="452181"/>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5445555" y="364031"/>
        <a:ext cx="412679" cy="271309"/>
      </dsp:txXfrm>
    </dsp:sp>
    <dsp:sp modelId="{EF33A8A2-A7A8-F947-BD27-D283512C1EEF}">
      <dsp:nvSpPr>
        <dsp:cNvPr id="0" name=""/>
        <dsp:cNvSpPr/>
      </dsp:nvSpPr>
      <dsp:spPr>
        <a:xfrm>
          <a:off x="6135370" y="-77013"/>
          <a:ext cx="2110962" cy="1153433"/>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A4E8DE-E137-CD4C-8246-5EA000099305}">
      <dsp:nvSpPr>
        <dsp:cNvPr id="0" name=""/>
        <dsp:cNvSpPr/>
      </dsp:nvSpPr>
      <dsp:spPr>
        <a:xfrm>
          <a:off x="6265454" y="62591"/>
          <a:ext cx="1881847" cy="8453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zh-CHS" altLang="en-US" sz="1200" b="1" kern="1200" dirty="0">
              <a:solidFill>
                <a:schemeClr val="bg1"/>
              </a:solidFill>
            </a:rPr>
            <a:t>无监督聚类</a:t>
          </a:r>
          <a:endParaRPr lang="zh-CN" altLang="en-US" sz="1200" b="1" kern="1200" dirty="0">
            <a:solidFill>
              <a:schemeClr val="bg1"/>
            </a:solidFill>
          </a:endParaRPr>
        </a:p>
        <a:p>
          <a:pPr marL="114300" lvl="1" indent="-114300" algn="l" defTabSz="533400">
            <a:lnSpc>
              <a:spcPct val="90000"/>
            </a:lnSpc>
            <a:spcBef>
              <a:spcPct val="0"/>
            </a:spcBef>
            <a:spcAft>
              <a:spcPct val="15000"/>
            </a:spcAft>
            <a:buChar char="•"/>
          </a:pPr>
          <a:r>
            <a:rPr lang="zh-CHS" altLang="en-US" sz="1200" b="1" kern="1200" dirty="0">
              <a:solidFill>
                <a:schemeClr val="bg1"/>
              </a:solidFill>
            </a:rPr>
            <a:t>生产关键词</a:t>
          </a:r>
          <a:endParaRPr lang="zh-CN" altLang="en-US" sz="1200" b="1" kern="1200" dirty="0">
            <a:solidFill>
              <a:schemeClr val="bg1"/>
            </a:solidFill>
          </a:endParaRPr>
        </a:p>
        <a:p>
          <a:pPr marL="114300" lvl="1" indent="-114300" algn="l" defTabSz="533400">
            <a:lnSpc>
              <a:spcPct val="90000"/>
            </a:lnSpc>
            <a:spcBef>
              <a:spcPct val="0"/>
            </a:spcBef>
            <a:spcAft>
              <a:spcPct val="15000"/>
            </a:spcAft>
            <a:buChar char="•"/>
          </a:pPr>
          <a:r>
            <a:rPr lang="zh-CHS" altLang="en-US" sz="1200" b="1" kern="1200" dirty="0">
              <a:solidFill>
                <a:schemeClr val="bg1"/>
              </a:solidFill>
            </a:rPr>
            <a:t>映射</a:t>
          </a:r>
          <a:r>
            <a:rPr lang="en-US" altLang="zh-CHS" sz="1200" b="1" kern="1200" dirty="0">
              <a:solidFill>
                <a:schemeClr val="bg1"/>
              </a:solidFill>
            </a:rPr>
            <a:t>/</a:t>
          </a:r>
          <a:r>
            <a:rPr lang="zh-CHS" altLang="en-US" sz="1200" b="1" kern="1200" dirty="0">
              <a:solidFill>
                <a:schemeClr val="bg1"/>
              </a:solidFill>
            </a:rPr>
            <a:t>补全主题</a:t>
          </a:r>
          <a:endParaRPr lang="zh-CN" altLang="en-US" sz="1200" b="1" kern="1200" dirty="0">
            <a:solidFill>
              <a:schemeClr val="bg1"/>
            </a:solidFill>
          </a:endParaRPr>
        </a:p>
      </dsp:txBody>
      <dsp:txXfrm>
        <a:off x="6290214" y="87351"/>
        <a:ext cx="1832327" cy="795857"/>
      </dsp:txXfrm>
    </dsp:sp>
    <dsp:sp modelId="{815367EC-064B-CB49-8EAB-9C9393DA1DC9}">
      <dsp:nvSpPr>
        <dsp:cNvPr id="0" name=""/>
        <dsp:cNvSpPr/>
      </dsp:nvSpPr>
      <dsp:spPr>
        <a:xfrm rot="21557112">
          <a:off x="8376048" y="273355"/>
          <a:ext cx="707740" cy="452181"/>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solidFill>
              <a:srgbClr val="FF0000"/>
            </a:solidFill>
          </a:endParaRPr>
        </a:p>
      </dsp:txBody>
      <dsp:txXfrm>
        <a:off x="8376053" y="364637"/>
        <a:ext cx="572086" cy="271309"/>
      </dsp:txXfrm>
    </dsp:sp>
    <dsp:sp modelId="{D82AB10F-D67C-B34E-B753-FC899EED791B}">
      <dsp:nvSpPr>
        <dsp:cNvPr id="0" name=""/>
        <dsp:cNvSpPr/>
      </dsp:nvSpPr>
      <dsp:spPr>
        <a:xfrm>
          <a:off x="9167447" y="-76515"/>
          <a:ext cx="2034484" cy="1151437"/>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1FBD27-4328-6C49-84EB-BB4594A097EA}">
      <dsp:nvSpPr>
        <dsp:cNvPr id="0" name=""/>
        <dsp:cNvSpPr/>
      </dsp:nvSpPr>
      <dsp:spPr>
        <a:xfrm>
          <a:off x="9242205" y="57620"/>
          <a:ext cx="1881847" cy="8453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711200">
            <a:lnSpc>
              <a:spcPct val="90000"/>
            </a:lnSpc>
            <a:spcBef>
              <a:spcPct val="0"/>
            </a:spcBef>
            <a:spcAft>
              <a:spcPct val="35000"/>
            </a:spcAft>
            <a:buNone/>
          </a:pPr>
          <a:r>
            <a:rPr lang="en-US" altLang="zh-CHS" sz="1200" b="1" kern="1200" dirty="0">
              <a:solidFill>
                <a:prstClr val="white"/>
              </a:solidFill>
              <a:latin typeface="Calibri"/>
              <a:ea typeface="宋体" panose="02010600030101010101" pitchFamily="2" charset="-122"/>
              <a:cs typeface="+mn-cs"/>
            </a:rPr>
            <a:t>HAN/BERT</a:t>
          </a:r>
          <a:r>
            <a:rPr lang="zh-CHS" altLang="en-US" sz="1200" b="1" kern="1200" dirty="0">
              <a:solidFill>
                <a:prstClr val="white"/>
              </a:solidFill>
              <a:latin typeface="Calibri"/>
              <a:ea typeface="宋体" panose="02010600030101010101" pitchFamily="2" charset="-122"/>
              <a:cs typeface="+mn-cs"/>
            </a:rPr>
            <a:t>模型进行多主题循环二分类</a:t>
          </a:r>
          <a:endParaRPr lang="zh-CN" altLang="en-US" sz="1200" b="1" kern="1200" dirty="0">
            <a:solidFill>
              <a:prstClr val="white"/>
            </a:solidFill>
            <a:latin typeface="Calibri"/>
            <a:ea typeface="宋体" panose="02010600030101010101" pitchFamily="2" charset="-122"/>
            <a:cs typeface="+mn-cs"/>
          </a:endParaRPr>
        </a:p>
      </dsp:txBody>
      <dsp:txXfrm>
        <a:off x="9266965" y="82380"/>
        <a:ext cx="1832327" cy="79585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DC27A-FABF-4F47-9C4A-1FC21433C570}" type="datetimeFigureOut">
              <a:rPr kumimoji="1" lang="zh-CN" altLang="en-US" smtClean="0"/>
              <a:t>2020/5/15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654262-1BF4-014A-A1BB-0928AA17B21C}" type="slidenum">
              <a:rPr kumimoji="1" lang="zh-CN" altLang="en-US" smtClean="0"/>
              <a:t>‹#›</a:t>
            </a:fld>
            <a:endParaRPr kumimoji="1" lang="zh-CN" altLang="en-US"/>
          </a:p>
        </p:txBody>
      </p:sp>
    </p:spTree>
    <p:extLst>
      <p:ext uri="{BB962C8B-B14F-4D97-AF65-F5344CB8AC3E}">
        <p14:creationId xmlns:p14="http://schemas.microsoft.com/office/powerpoint/2010/main" val="1953861237"/>
      </p:ext>
    </p:extLst>
  </p:cSld>
  <p:clrMap bg1="lt1" tx1="dk1" bg2="lt2" tx2="dk2" accent1="accent1" accent2="accent2" accent3="accent3" accent4="accent4" accent5="accent5" accent6="accent6" hlink="hlink" folHlink="folHlink"/>
  <p:notesStyle>
    <a:lvl1pPr marL="0" algn="l" defTabSz="914071" rtl="0" eaLnBrk="1" latinLnBrk="0" hangingPunct="1">
      <a:defRPr sz="1200" kern="1200">
        <a:solidFill>
          <a:schemeClr val="tx1"/>
        </a:solidFill>
        <a:latin typeface="+mn-lt"/>
        <a:ea typeface="+mn-ea"/>
        <a:cs typeface="+mn-cs"/>
      </a:defRPr>
    </a:lvl1pPr>
    <a:lvl2pPr marL="457036" algn="l" defTabSz="914071" rtl="0" eaLnBrk="1" latinLnBrk="0" hangingPunct="1">
      <a:defRPr sz="1200" kern="1200">
        <a:solidFill>
          <a:schemeClr val="tx1"/>
        </a:solidFill>
        <a:latin typeface="+mn-lt"/>
        <a:ea typeface="+mn-ea"/>
        <a:cs typeface="+mn-cs"/>
      </a:defRPr>
    </a:lvl2pPr>
    <a:lvl3pPr marL="914071" algn="l" defTabSz="914071" rtl="0" eaLnBrk="1" latinLnBrk="0" hangingPunct="1">
      <a:defRPr sz="1200" kern="1200">
        <a:solidFill>
          <a:schemeClr val="tx1"/>
        </a:solidFill>
        <a:latin typeface="+mn-lt"/>
        <a:ea typeface="+mn-ea"/>
        <a:cs typeface="+mn-cs"/>
      </a:defRPr>
    </a:lvl3pPr>
    <a:lvl4pPr marL="1371105" algn="l" defTabSz="914071" rtl="0" eaLnBrk="1" latinLnBrk="0" hangingPunct="1">
      <a:defRPr sz="1200" kern="1200">
        <a:solidFill>
          <a:schemeClr val="tx1"/>
        </a:solidFill>
        <a:latin typeface="+mn-lt"/>
        <a:ea typeface="+mn-ea"/>
        <a:cs typeface="+mn-cs"/>
      </a:defRPr>
    </a:lvl4pPr>
    <a:lvl5pPr marL="1828142" algn="l" defTabSz="914071" rtl="0" eaLnBrk="1" latinLnBrk="0" hangingPunct="1">
      <a:defRPr sz="1200" kern="1200">
        <a:solidFill>
          <a:schemeClr val="tx1"/>
        </a:solidFill>
        <a:latin typeface="+mn-lt"/>
        <a:ea typeface="+mn-ea"/>
        <a:cs typeface="+mn-cs"/>
      </a:defRPr>
    </a:lvl5pPr>
    <a:lvl6pPr marL="2285174" algn="l" defTabSz="914071" rtl="0" eaLnBrk="1" latinLnBrk="0" hangingPunct="1">
      <a:defRPr sz="1200" kern="1200">
        <a:solidFill>
          <a:schemeClr val="tx1"/>
        </a:solidFill>
        <a:latin typeface="+mn-lt"/>
        <a:ea typeface="+mn-ea"/>
        <a:cs typeface="+mn-cs"/>
      </a:defRPr>
    </a:lvl6pPr>
    <a:lvl7pPr marL="2742212" algn="l" defTabSz="914071" rtl="0" eaLnBrk="1" latinLnBrk="0" hangingPunct="1">
      <a:defRPr sz="1200" kern="1200">
        <a:solidFill>
          <a:schemeClr val="tx1"/>
        </a:solidFill>
        <a:latin typeface="+mn-lt"/>
        <a:ea typeface="+mn-ea"/>
        <a:cs typeface="+mn-cs"/>
      </a:defRPr>
    </a:lvl7pPr>
    <a:lvl8pPr marL="3199244" algn="l" defTabSz="914071" rtl="0" eaLnBrk="1" latinLnBrk="0" hangingPunct="1">
      <a:defRPr sz="1200" kern="1200">
        <a:solidFill>
          <a:schemeClr val="tx1"/>
        </a:solidFill>
        <a:latin typeface="+mn-lt"/>
        <a:ea typeface="+mn-ea"/>
        <a:cs typeface="+mn-cs"/>
      </a:defRPr>
    </a:lvl8pPr>
    <a:lvl9pPr marL="3656283" algn="l" defTabSz="91407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1F4268-AEAE-D24C-A82F-384FB85B091E}" type="slidenum">
              <a:rPr kumimoji="1" lang="zh-CN" altLang="en-US" smtClean="0"/>
              <a:t>21</a:t>
            </a:fld>
            <a:endParaRPr kumimoji="1" lang="zh-CN" altLang="en-US"/>
          </a:p>
        </p:txBody>
      </p:sp>
    </p:spTree>
    <p:extLst>
      <p:ext uri="{BB962C8B-B14F-4D97-AF65-F5344CB8AC3E}">
        <p14:creationId xmlns:p14="http://schemas.microsoft.com/office/powerpoint/2010/main" val="1609857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1F4268-AEAE-D24C-A82F-384FB85B091E}" type="slidenum">
              <a:rPr kumimoji="1" lang="zh-CN" altLang="en-US" smtClean="0"/>
              <a:t>31</a:t>
            </a:fld>
            <a:endParaRPr kumimoji="1" lang="zh-CN" altLang="en-US"/>
          </a:p>
        </p:txBody>
      </p:sp>
    </p:spTree>
    <p:extLst>
      <p:ext uri="{BB962C8B-B14F-4D97-AF65-F5344CB8AC3E}">
        <p14:creationId xmlns:p14="http://schemas.microsoft.com/office/powerpoint/2010/main" val="1744690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1F4268-AEAE-D24C-A82F-384FB85B091E}" type="slidenum">
              <a:rPr kumimoji="1" lang="zh-CN" altLang="en-US" smtClean="0"/>
              <a:t>22</a:t>
            </a:fld>
            <a:endParaRPr kumimoji="1" lang="zh-CN" altLang="en-US"/>
          </a:p>
        </p:txBody>
      </p:sp>
    </p:spTree>
    <p:extLst>
      <p:ext uri="{BB962C8B-B14F-4D97-AF65-F5344CB8AC3E}">
        <p14:creationId xmlns:p14="http://schemas.microsoft.com/office/powerpoint/2010/main" val="2497391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1F4268-AEAE-D24C-A82F-384FB85B091E}" type="slidenum">
              <a:rPr kumimoji="1" lang="zh-CN" altLang="en-US" smtClean="0"/>
              <a:t>23</a:t>
            </a:fld>
            <a:endParaRPr kumimoji="1" lang="zh-CN" altLang="en-US"/>
          </a:p>
        </p:txBody>
      </p:sp>
    </p:spTree>
    <p:extLst>
      <p:ext uri="{BB962C8B-B14F-4D97-AF65-F5344CB8AC3E}">
        <p14:creationId xmlns:p14="http://schemas.microsoft.com/office/powerpoint/2010/main" val="2497391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1F4268-AEAE-D24C-A82F-384FB85B091E}" type="slidenum">
              <a:rPr kumimoji="1" lang="zh-CN" altLang="en-US" smtClean="0"/>
              <a:t>24</a:t>
            </a:fld>
            <a:endParaRPr kumimoji="1" lang="zh-CN" altLang="en-US"/>
          </a:p>
        </p:txBody>
      </p:sp>
    </p:spTree>
    <p:extLst>
      <p:ext uri="{BB962C8B-B14F-4D97-AF65-F5344CB8AC3E}">
        <p14:creationId xmlns:p14="http://schemas.microsoft.com/office/powerpoint/2010/main" val="3649084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1F4268-AEAE-D24C-A82F-384FB85B091E}" type="slidenum">
              <a:rPr kumimoji="1" lang="zh-CN" altLang="en-US" smtClean="0"/>
              <a:t>25</a:t>
            </a:fld>
            <a:endParaRPr kumimoji="1" lang="zh-CN" altLang="en-US"/>
          </a:p>
        </p:txBody>
      </p:sp>
    </p:spTree>
    <p:extLst>
      <p:ext uri="{BB962C8B-B14F-4D97-AF65-F5344CB8AC3E}">
        <p14:creationId xmlns:p14="http://schemas.microsoft.com/office/powerpoint/2010/main" val="3500682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1F4268-AEAE-D24C-A82F-384FB85B091E}" type="slidenum">
              <a:rPr kumimoji="1" lang="zh-CN" altLang="en-US" smtClean="0"/>
              <a:t>27</a:t>
            </a:fld>
            <a:endParaRPr kumimoji="1" lang="zh-CN" altLang="en-US"/>
          </a:p>
        </p:txBody>
      </p:sp>
    </p:spTree>
    <p:extLst>
      <p:ext uri="{BB962C8B-B14F-4D97-AF65-F5344CB8AC3E}">
        <p14:creationId xmlns:p14="http://schemas.microsoft.com/office/powerpoint/2010/main" val="21404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1F4268-AEAE-D24C-A82F-384FB85B091E}" type="slidenum">
              <a:rPr kumimoji="1" lang="zh-CN" altLang="en-US" smtClean="0"/>
              <a:t>28</a:t>
            </a:fld>
            <a:endParaRPr kumimoji="1" lang="zh-CN" altLang="en-US"/>
          </a:p>
        </p:txBody>
      </p:sp>
    </p:spTree>
    <p:extLst>
      <p:ext uri="{BB962C8B-B14F-4D97-AF65-F5344CB8AC3E}">
        <p14:creationId xmlns:p14="http://schemas.microsoft.com/office/powerpoint/2010/main" val="634882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1F4268-AEAE-D24C-A82F-384FB85B091E}" type="slidenum">
              <a:rPr kumimoji="1" lang="zh-CN" altLang="en-US" smtClean="0"/>
              <a:t>29</a:t>
            </a:fld>
            <a:endParaRPr kumimoji="1" lang="zh-CN" altLang="en-US"/>
          </a:p>
        </p:txBody>
      </p:sp>
    </p:spTree>
    <p:extLst>
      <p:ext uri="{BB962C8B-B14F-4D97-AF65-F5344CB8AC3E}">
        <p14:creationId xmlns:p14="http://schemas.microsoft.com/office/powerpoint/2010/main" val="361193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1F4268-AEAE-D24C-A82F-384FB85B091E}" type="slidenum">
              <a:rPr kumimoji="1" lang="zh-CN" altLang="en-US" smtClean="0"/>
              <a:t>30</a:t>
            </a:fld>
            <a:endParaRPr kumimoji="1" lang="zh-CN" altLang="en-US"/>
          </a:p>
        </p:txBody>
      </p:sp>
    </p:spTree>
    <p:extLst>
      <p:ext uri="{BB962C8B-B14F-4D97-AF65-F5344CB8AC3E}">
        <p14:creationId xmlns:p14="http://schemas.microsoft.com/office/powerpoint/2010/main" val="1953472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200" y="1122363"/>
            <a:ext cx="9145191"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200" y="3602037"/>
            <a:ext cx="9145191" cy="1655763"/>
          </a:xfrm>
        </p:spPr>
        <p:txBody>
          <a:bodyPr/>
          <a:lstStyle>
            <a:lvl1pPr marL="0" indent="0" algn="ctr">
              <a:buNone/>
              <a:defRPr sz="2400"/>
            </a:lvl1pPr>
            <a:lvl2pPr marL="457010" indent="0" algn="ctr">
              <a:buNone/>
              <a:defRPr sz="2000"/>
            </a:lvl2pPr>
            <a:lvl3pPr marL="914020" indent="0" algn="ctr">
              <a:buNone/>
              <a:defRPr sz="1700"/>
            </a:lvl3pPr>
            <a:lvl4pPr marL="1371029" indent="0" algn="ctr">
              <a:buNone/>
              <a:defRPr sz="1600"/>
            </a:lvl4pPr>
            <a:lvl5pPr marL="1828038" indent="0" algn="ctr">
              <a:buNone/>
              <a:defRPr sz="1600"/>
            </a:lvl5pPr>
            <a:lvl6pPr marL="2285046" indent="0" algn="ctr">
              <a:buNone/>
              <a:defRPr sz="1600"/>
            </a:lvl6pPr>
            <a:lvl7pPr marL="2742060" indent="0" algn="ctr">
              <a:buNone/>
              <a:defRPr sz="1600"/>
            </a:lvl7pPr>
            <a:lvl8pPr marL="3199067" indent="0" algn="ctr">
              <a:buNone/>
              <a:defRPr sz="1600"/>
            </a:lvl8pPr>
            <a:lvl9pPr marL="365607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4EA9B65-8E41-1B4D-B82D-D7ECAC77364E}" type="datetimeFigureOut">
              <a:rPr kumimoji="1" lang="zh-CN" altLang="en-US" smtClean="0"/>
              <a:t>2020/5/15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431378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4EA9B65-8E41-1B4D-B82D-D7ECAC77364E}" type="datetimeFigureOut">
              <a:rPr kumimoji="1" lang="zh-CN" altLang="en-US" smtClean="0"/>
              <a:t>2020/5/15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1471736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6037" y="365131"/>
            <a:ext cx="2629242"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315" y="365131"/>
            <a:ext cx="7735307" cy="581183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4EA9B65-8E41-1B4D-B82D-D7ECAC77364E}" type="datetimeFigureOut">
              <a:rPr kumimoji="1" lang="zh-CN" altLang="en-US" smtClean="0"/>
              <a:t>2020/5/15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753435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5" name="弧 4">
            <a:extLst>
              <a:ext uri="{FF2B5EF4-FFF2-40B4-BE49-F238E27FC236}">
                <a16:creationId xmlns:a16="http://schemas.microsoft.com/office/drawing/2014/main" id="{30EF9F49-F043-6B4C-9C80-C021E3E5BC63}"/>
              </a:ext>
            </a:extLst>
          </p:cNvPr>
          <p:cNvSpPr>
            <a:spLocks noChangeAspect="1"/>
          </p:cNvSpPr>
          <p:nvPr userDrawn="1"/>
        </p:nvSpPr>
        <p:spPr>
          <a:xfrm>
            <a:off x="-958726" y="-635045"/>
            <a:ext cx="1639722" cy="1639508"/>
          </a:xfrm>
          <a:prstGeom prst="arc">
            <a:avLst>
              <a:gd name="adj1" fmla="val 20771918"/>
              <a:gd name="adj2" fmla="val 485983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121875" tIns="60936" rIns="121875" bIns="60936" rtlCol="0" anchor="ctr"/>
          <a:lstStyle/>
          <a:p>
            <a:pPr algn="ctr"/>
            <a:endParaRPr kumimoji="1" lang="zh-CN" altLang="en-US" sz="1300"/>
          </a:p>
        </p:txBody>
      </p:sp>
      <p:sp>
        <p:nvSpPr>
          <p:cNvPr id="6" name="椭圆 5">
            <a:extLst>
              <a:ext uri="{FF2B5EF4-FFF2-40B4-BE49-F238E27FC236}">
                <a16:creationId xmlns:a16="http://schemas.microsoft.com/office/drawing/2014/main" id="{2ACAC900-6BCB-8445-BF44-B425120FB9DF}"/>
              </a:ext>
            </a:extLst>
          </p:cNvPr>
          <p:cNvSpPr>
            <a:spLocks noChangeAspect="1"/>
          </p:cNvSpPr>
          <p:nvPr userDrawn="1"/>
        </p:nvSpPr>
        <p:spPr>
          <a:xfrm>
            <a:off x="182763" y="331555"/>
            <a:ext cx="472028" cy="471967"/>
          </a:xfrm>
          <a:prstGeom prst="ellipse">
            <a:avLst/>
          </a:prstGeom>
          <a:solidFill>
            <a:srgbClr val="2164ED"/>
          </a:solidFill>
          <a:ln>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endParaRPr kumimoji="1" lang="zh-CN" altLang="en-US" sz="1300"/>
          </a:p>
        </p:txBody>
      </p:sp>
      <p:sp>
        <p:nvSpPr>
          <p:cNvPr id="7" name="椭圆 6">
            <a:extLst>
              <a:ext uri="{FF2B5EF4-FFF2-40B4-BE49-F238E27FC236}">
                <a16:creationId xmlns:a16="http://schemas.microsoft.com/office/drawing/2014/main" id="{7EAC1969-132C-AA4C-A2BB-FBC55CED3466}"/>
              </a:ext>
            </a:extLst>
          </p:cNvPr>
          <p:cNvSpPr>
            <a:spLocks noChangeAspect="1"/>
          </p:cNvSpPr>
          <p:nvPr userDrawn="1"/>
        </p:nvSpPr>
        <p:spPr>
          <a:xfrm>
            <a:off x="680997" y="397387"/>
            <a:ext cx="118815" cy="118800"/>
          </a:xfrm>
          <a:prstGeom prst="ellipse">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endParaRPr kumimoji="1" lang="zh-CN" altLang="en-US" sz="1300"/>
          </a:p>
        </p:txBody>
      </p:sp>
      <p:sp>
        <p:nvSpPr>
          <p:cNvPr id="8" name="椭圆 7">
            <a:extLst>
              <a:ext uri="{FF2B5EF4-FFF2-40B4-BE49-F238E27FC236}">
                <a16:creationId xmlns:a16="http://schemas.microsoft.com/office/drawing/2014/main" id="{28A18FF3-62EF-4742-AF6B-276AC23AAB94}"/>
              </a:ext>
            </a:extLst>
          </p:cNvPr>
          <p:cNvSpPr/>
          <p:nvPr userDrawn="1"/>
        </p:nvSpPr>
        <p:spPr>
          <a:xfrm>
            <a:off x="92186" y="94149"/>
            <a:ext cx="181144" cy="18112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endParaRPr kumimoji="1" lang="zh-CN" altLang="en-US" sz="1300"/>
          </a:p>
        </p:txBody>
      </p:sp>
    </p:spTree>
    <p:extLst>
      <p:ext uri="{BB962C8B-B14F-4D97-AF65-F5344CB8AC3E}">
        <p14:creationId xmlns:p14="http://schemas.microsoft.com/office/powerpoint/2010/main" val="1645123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弧 4">
            <a:extLst>
              <a:ext uri="{FF2B5EF4-FFF2-40B4-BE49-F238E27FC236}">
                <a16:creationId xmlns:a16="http://schemas.microsoft.com/office/drawing/2014/main" id="{30EF9F49-F043-6B4C-9C80-C021E3E5BC63}"/>
              </a:ext>
            </a:extLst>
          </p:cNvPr>
          <p:cNvSpPr>
            <a:spLocks noChangeAspect="1"/>
          </p:cNvSpPr>
          <p:nvPr userDrawn="1"/>
        </p:nvSpPr>
        <p:spPr>
          <a:xfrm>
            <a:off x="-958726" y="-635045"/>
            <a:ext cx="1639722" cy="1639508"/>
          </a:xfrm>
          <a:prstGeom prst="arc">
            <a:avLst>
              <a:gd name="adj1" fmla="val 20771918"/>
              <a:gd name="adj2" fmla="val 485983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121905" tIns="60952" rIns="121905" bIns="60952" rtlCol="0" anchor="ctr"/>
          <a:lstStyle/>
          <a:p>
            <a:pPr algn="ctr"/>
            <a:endParaRPr kumimoji="1" lang="zh-CN" altLang="en-US" sz="1300"/>
          </a:p>
        </p:txBody>
      </p:sp>
      <p:sp>
        <p:nvSpPr>
          <p:cNvPr id="6" name="椭圆 5">
            <a:extLst>
              <a:ext uri="{FF2B5EF4-FFF2-40B4-BE49-F238E27FC236}">
                <a16:creationId xmlns:a16="http://schemas.microsoft.com/office/drawing/2014/main" id="{2ACAC900-6BCB-8445-BF44-B425120FB9DF}"/>
              </a:ext>
            </a:extLst>
          </p:cNvPr>
          <p:cNvSpPr>
            <a:spLocks noChangeAspect="1"/>
          </p:cNvSpPr>
          <p:nvPr userDrawn="1"/>
        </p:nvSpPr>
        <p:spPr>
          <a:xfrm>
            <a:off x="182763" y="331551"/>
            <a:ext cx="472028" cy="471967"/>
          </a:xfrm>
          <a:prstGeom prst="ellipse">
            <a:avLst/>
          </a:prstGeom>
          <a:solidFill>
            <a:srgbClr val="2164ED"/>
          </a:solidFill>
          <a:ln>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lIns="121905" tIns="60952" rIns="121905" bIns="60952" rtlCol="0" anchor="ctr"/>
          <a:lstStyle/>
          <a:p>
            <a:pPr algn="ctr"/>
            <a:endParaRPr kumimoji="1" lang="zh-CN" altLang="en-US" sz="1300"/>
          </a:p>
        </p:txBody>
      </p:sp>
      <p:sp>
        <p:nvSpPr>
          <p:cNvPr id="7" name="椭圆 6">
            <a:extLst>
              <a:ext uri="{FF2B5EF4-FFF2-40B4-BE49-F238E27FC236}">
                <a16:creationId xmlns:a16="http://schemas.microsoft.com/office/drawing/2014/main" id="{7EAC1969-132C-AA4C-A2BB-FBC55CED3466}"/>
              </a:ext>
            </a:extLst>
          </p:cNvPr>
          <p:cNvSpPr>
            <a:spLocks noChangeAspect="1"/>
          </p:cNvSpPr>
          <p:nvPr userDrawn="1"/>
        </p:nvSpPr>
        <p:spPr>
          <a:xfrm>
            <a:off x="680997" y="397387"/>
            <a:ext cx="118815" cy="118800"/>
          </a:xfrm>
          <a:prstGeom prst="ellipse">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5" tIns="60952" rIns="121905" bIns="60952" rtlCol="0" anchor="ctr"/>
          <a:lstStyle/>
          <a:p>
            <a:pPr algn="ctr"/>
            <a:endParaRPr kumimoji="1" lang="zh-CN" altLang="en-US" sz="1300"/>
          </a:p>
        </p:txBody>
      </p:sp>
      <p:sp>
        <p:nvSpPr>
          <p:cNvPr id="8" name="椭圆 7">
            <a:extLst>
              <a:ext uri="{FF2B5EF4-FFF2-40B4-BE49-F238E27FC236}">
                <a16:creationId xmlns:a16="http://schemas.microsoft.com/office/drawing/2014/main" id="{28A18FF3-62EF-4742-AF6B-276AC23AAB94}"/>
              </a:ext>
            </a:extLst>
          </p:cNvPr>
          <p:cNvSpPr/>
          <p:nvPr userDrawn="1"/>
        </p:nvSpPr>
        <p:spPr>
          <a:xfrm>
            <a:off x="92186" y="94149"/>
            <a:ext cx="181144" cy="18112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5" tIns="60952" rIns="121905" bIns="60952" rtlCol="0" anchor="ctr"/>
          <a:lstStyle/>
          <a:p>
            <a:pPr algn="ctr"/>
            <a:endParaRPr kumimoji="1" lang="zh-CN" altLang="en-US" sz="1300"/>
          </a:p>
        </p:txBody>
      </p:sp>
    </p:spTree>
    <p:extLst>
      <p:ext uri="{BB962C8B-B14F-4D97-AF65-F5344CB8AC3E}">
        <p14:creationId xmlns:p14="http://schemas.microsoft.com/office/powerpoint/2010/main" val="421273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5" name="弧 4">
            <a:extLst>
              <a:ext uri="{FF2B5EF4-FFF2-40B4-BE49-F238E27FC236}">
                <a16:creationId xmlns:a16="http://schemas.microsoft.com/office/drawing/2014/main" id="{30EF9F49-F043-6B4C-9C80-C021E3E5BC63}"/>
              </a:ext>
            </a:extLst>
          </p:cNvPr>
          <p:cNvSpPr>
            <a:spLocks noChangeAspect="1"/>
          </p:cNvSpPr>
          <p:nvPr userDrawn="1"/>
        </p:nvSpPr>
        <p:spPr>
          <a:xfrm>
            <a:off x="-958726" y="-635045"/>
            <a:ext cx="1639722" cy="1639508"/>
          </a:xfrm>
          <a:prstGeom prst="arc">
            <a:avLst>
              <a:gd name="adj1" fmla="val 20771918"/>
              <a:gd name="adj2" fmla="val 485983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91438" tIns="45719" rIns="91438" bIns="45719" rtlCol="0" anchor="ctr"/>
          <a:lstStyle/>
          <a:p>
            <a:pPr algn="ctr"/>
            <a:endParaRPr kumimoji="1" lang="zh-CN" altLang="en-US"/>
          </a:p>
        </p:txBody>
      </p:sp>
      <p:sp>
        <p:nvSpPr>
          <p:cNvPr id="6" name="椭圆 5">
            <a:extLst>
              <a:ext uri="{FF2B5EF4-FFF2-40B4-BE49-F238E27FC236}">
                <a16:creationId xmlns:a16="http://schemas.microsoft.com/office/drawing/2014/main" id="{2ACAC900-6BCB-8445-BF44-B425120FB9DF}"/>
              </a:ext>
            </a:extLst>
          </p:cNvPr>
          <p:cNvSpPr>
            <a:spLocks noChangeAspect="1"/>
          </p:cNvSpPr>
          <p:nvPr userDrawn="1"/>
        </p:nvSpPr>
        <p:spPr>
          <a:xfrm>
            <a:off x="182762" y="331550"/>
            <a:ext cx="472028" cy="471967"/>
          </a:xfrm>
          <a:prstGeom prst="ellipse">
            <a:avLst/>
          </a:prstGeom>
          <a:solidFill>
            <a:srgbClr val="2164ED"/>
          </a:solidFill>
          <a:ln>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kumimoji="1" lang="zh-CN" altLang="en-US"/>
          </a:p>
        </p:txBody>
      </p:sp>
      <p:sp>
        <p:nvSpPr>
          <p:cNvPr id="7" name="椭圆 6">
            <a:extLst>
              <a:ext uri="{FF2B5EF4-FFF2-40B4-BE49-F238E27FC236}">
                <a16:creationId xmlns:a16="http://schemas.microsoft.com/office/drawing/2014/main" id="{7EAC1969-132C-AA4C-A2BB-FBC55CED3466}"/>
              </a:ext>
            </a:extLst>
          </p:cNvPr>
          <p:cNvSpPr>
            <a:spLocks noChangeAspect="1"/>
          </p:cNvSpPr>
          <p:nvPr userDrawn="1"/>
        </p:nvSpPr>
        <p:spPr>
          <a:xfrm>
            <a:off x="680996" y="397387"/>
            <a:ext cx="118815" cy="118800"/>
          </a:xfrm>
          <a:prstGeom prst="ellipse">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kumimoji="1" lang="zh-CN" altLang="en-US"/>
          </a:p>
        </p:txBody>
      </p:sp>
      <p:sp>
        <p:nvSpPr>
          <p:cNvPr id="8" name="椭圆 7">
            <a:extLst>
              <a:ext uri="{FF2B5EF4-FFF2-40B4-BE49-F238E27FC236}">
                <a16:creationId xmlns:a16="http://schemas.microsoft.com/office/drawing/2014/main" id="{28A18FF3-62EF-4742-AF6B-276AC23AAB94}"/>
              </a:ext>
            </a:extLst>
          </p:cNvPr>
          <p:cNvSpPr/>
          <p:nvPr userDrawn="1"/>
        </p:nvSpPr>
        <p:spPr>
          <a:xfrm>
            <a:off x="92187" y="94149"/>
            <a:ext cx="181144" cy="18112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kumimoji="1" lang="zh-CN" altLang="en-US"/>
          </a:p>
        </p:txBody>
      </p:sp>
    </p:spTree>
    <p:extLst>
      <p:ext uri="{BB962C8B-B14F-4D97-AF65-F5344CB8AC3E}">
        <p14:creationId xmlns:p14="http://schemas.microsoft.com/office/powerpoint/2010/main" val="3221067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5" name="弧 4">
            <a:extLst>
              <a:ext uri="{FF2B5EF4-FFF2-40B4-BE49-F238E27FC236}">
                <a16:creationId xmlns:a16="http://schemas.microsoft.com/office/drawing/2014/main" id="{30EF9F49-F043-6B4C-9C80-C021E3E5BC63}"/>
              </a:ext>
            </a:extLst>
          </p:cNvPr>
          <p:cNvSpPr>
            <a:spLocks noChangeAspect="1"/>
          </p:cNvSpPr>
          <p:nvPr userDrawn="1"/>
        </p:nvSpPr>
        <p:spPr>
          <a:xfrm>
            <a:off x="-958726" y="-635045"/>
            <a:ext cx="1639722" cy="1639508"/>
          </a:xfrm>
          <a:prstGeom prst="arc">
            <a:avLst>
              <a:gd name="adj1" fmla="val 20771918"/>
              <a:gd name="adj2" fmla="val 485983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91445" tIns="45722" rIns="91445" bIns="45722" rtlCol="0" anchor="ctr"/>
          <a:lstStyle/>
          <a:p>
            <a:pPr algn="ctr"/>
            <a:endParaRPr kumimoji="1" lang="zh-CN" altLang="en-US"/>
          </a:p>
        </p:txBody>
      </p:sp>
      <p:sp>
        <p:nvSpPr>
          <p:cNvPr id="6" name="椭圆 5">
            <a:extLst>
              <a:ext uri="{FF2B5EF4-FFF2-40B4-BE49-F238E27FC236}">
                <a16:creationId xmlns:a16="http://schemas.microsoft.com/office/drawing/2014/main" id="{2ACAC900-6BCB-8445-BF44-B425120FB9DF}"/>
              </a:ext>
            </a:extLst>
          </p:cNvPr>
          <p:cNvSpPr>
            <a:spLocks noChangeAspect="1"/>
          </p:cNvSpPr>
          <p:nvPr userDrawn="1"/>
        </p:nvSpPr>
        <p:spPr>
          <a:xfrm>
            <a:off x="182761" y="331549"/>
            <a:ext cx="472028" cy="471967"/>
          </a:xfrm>
          <a:prstGeom prst="ellipse">
            <a:avLst/>
          </a:prstGeom>
          <a:solidFill>
            <a:srgbClr val="2164ED"/>
          </a:solidFill>
          <a:ln>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rtlCol="0" anchor="ctr"/>
          <a:lstStyle/>
          <a:p>
            <a:pPr algn="ctr"/>
            <a:endParaRPr kumimoji="1" lang="zh-CN" altLang="en-US"/>
          </a:p>
        </p:txBody>
      </p:sp>
      <p:sp>
        <p:nvSpPr>
          <p:cNvPr id="7" name="椭圆 6">
            <a:extLst>
              <a:ext uri="{FF2B5EF4-FFF2-40B4-BE49-F238E27FC236}">
                <a16:creationId xmlns:a16="http://schemas.microsoft.com/office/drawing/2014/main" id="{7EAC1969-132C-AA4C-A2BB-FBC55CED3466}"/>
              </a:ext>
            </a:extLst>
          </p:cNvPr>
          <p:cNvSpPr>
            <a:spLocks noChangeAspect="1"/>
          </p:cNvSpPr>
          <p:nvPr userDrawn="1"/>
        </p:nvSpPr>
        <p:spPr>
          <a:xfrm>
            <a:off x="680996" y="397387"/>
            <a:ext cx="118815" cy="118800"/>
          </a:xfrm>
          <a:prstGeom prst="ellipse">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rtlCol="0" anchor="ctr"/>
          <a:lstStyle/>
          <a:p>
            <a:pPr algn="ctr"/>
            <a:endParaRPr kumimoji="1" lang="zh-CN" altLang="en-US"/>
          </a:p>
        </p:txBody>
      </p:sp>
      <p:sp>
        <p:nvSpPr>
          <p:cNvPr id="8" name="椭圆 7">
            <a:extLst>
              <a:ext uri="{FF2B5EF4-FFF2-40B4-BE49-F238E27FC236}">
                <a16:creationId xmlns:a16="http://schemas.microsoft.com/office/drawing/2014/main" id="{28A18FF3-62EF-4742-AF6B-276AC23AAB94}"/>
              </a:ext>
            </a:extLst>
          </p:cNvPr>
          <p:cNvSpPr/>
          <p:nvPr userDrawn="1"/>
        </p:nvSpPr>
        <p:spPr>
          <a:xfrm>
            <a:off x="92186" y="94149"/>
            <a:ext cx="181144" cy="18112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rtlCol="0" anchor="ctr"/>
          <a:lstStyle/>
          <a:p>
            <a:pPr algn="ctr"/>
            <a:endParaRPr kumimoji="1" lang="zh-CN" altLang="en-US"/>
          </a:p>
        </p:txBody>
      </p:sp>
    </p:spTree>
    <p:extLst>
      <p:ext uri="{BB962C8B-B14F-4D97-AF65-F5344CB8AC3E}">
        <p14:creationId xmlns:p14="http://schemas.microsoft.com/office/powerpoint/2010/main" val="164950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4EA9B65-8E41-1B4D-B82D-D7ECAC77364E}" type="datetimeFigureOut">
              <a:rPr kumimoji="1" lang="zh-CN" altLang="en-US" smtClean="0"/>
              <a:t>2020/5/15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3464798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958" y="1709746"/>
            <a:ext cx="1051697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958" y="4589465"/>
            <a:ext cx="10516970" cy="1500187"/>
          </a:xfrm>
        </p:spPr>
        <p:txBody>
          <a:bodyPr/>
          <a:lstStyle>
            <a:lvl1pPr marL="0" indent="0">
              <a:buNone/>
              <a:defRPr sz="2400">
                <a:solidFill>
                  <a:schemeClr val="tx1">
                    <a:tint val="75000"/>
                  </a:schemeClr>
                </a:solidFill>
              </a:defRPr>
            </a:lvl1pPr>
            <a:lvl2pPr marL="457010" indent="0">
              <a:buNone/>
              <a:defRPr sz="2000">
                <a:solidFill>
                  <a:schemeClr val="tx1">
                    <a:tint val="75000"/>
                  </a:schemeClr>
                </a:solidFill>
              </a:defRPr>
            </a:lvl2pPr>
            <a:lvl3pPr marL="914020" indent="0">
              <a:buNone/>
              <a:defRPr sz="1700">
                <a:solidFill>
                  <a:schemeClr val="tx1">
                    <a:tint val="75000"/>
                  </a:schemeClr>
                </a:solidFill>
              </a:defRPr>
            </a:lvl3pPr>
            <a:lvl4pPr marL="1371029" indent="0">
              <a:buNone/>
              <a:defRPr sz="1600">
                <a:solidFill>
                  <a:schemeClr val="tx1">
                    <a:tint val="75000"/>
                  </a:schemeClr>
                </a:solidFill>
              </a:defRPr>
            </a:lvl4pPr>
            <a:lvl5pPr marL="1828038" indent="0">
              <a:buNone/>
              <a:defRPr sz="1600">
                <a:solidFill>
                  <a:schemeClr val="tx1">
                    <a:tint val="75000"/>
                  </a:schemeClr>
                </a:solidFill>
              </a:defRPr>
            </a:lvl5pPr>
            <a:lvl6pPr marL="2285046" indent="0">
              <a:buNone/>
              <a:defRPr sz="1600">
                <a:solidFill>
                  <a:schemeClr val="tx1">
                    <a:tint val="75000"/>
                  </a:schemeClr>
                </a:solidFill>
              </a:defRPr>
            </a:lvl6pPr>
            <a:lvl7pPr marL="2742060" indent="0">
              <a:buNone/>
              <a:defRPr sz="1600">
                <a:solidFill>
                  <a:schemeClr val="tx1">
                    <a:tint val="75000"/>
                  </a:schemeClr>
                </a:solidFill>
              </a:defRPr>
            </a:lvl7pPr>
            <a:lvl8pPr marL="3199067" indent="0">
              <a:buNone/>
              <a:defRPr sz="1600">
                <a:solidFill>
                  <a:schemeClr val="tx1">
                    <a:tint val="75000"/>
                  </a:schemeClr>
                </a:solidFill>
              </a:defRPr>
            </a:lvl8pPr>
            <a:lvl9pPr marL="3656079"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4EA9B65-8E41-1B4D-B82D-D7ECAC77364E}" type="datetimeFigureOut">
              <a:rPr kumimoji="1" lang="zh-CN" altLang="en-US" smtClean="0"/>
              <a:t>2020/5/15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4307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309" y="1825625"/>
            <a:ext cx="5182275" cy="4351339"/>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73004" y="1825625"/>
            <a:ext cx="5182275" cy="4351339"/>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4EA9B65-8E41-1B4D-B82D-D7ECAC77364E}" type="datetimeFigureOut">
              <a:rPr kumimoji="1" lang="zh-CN" altLang="en-US" smtClean="0"/>
              <a:t>2020/5/15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3290674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897" y="365129"/>
            <a:ext cx="1051697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899" y="1681163"/>
            <a:ext cx="5158458" cy="823912"/>
          </a:xfrm>
        </p:spPr>
        <p:txBody>
          <a:bodyPr anchor="b"/>
          <a:lstStyle>
            <a:lvl1pPr marL="0" indent="0">
              <a:buNone/>
              <a:defRPr sz="2400" b="1"/>
            </a:lvl1pPr>
            <a:lvl2pPr marL="457010" indent="0">
              <a:buNone/>
              <a:defRPr sz="2000" b="1"/>
            </a:lvl2pPr>
            <a:lvl3pPr marL="914020" indent="0">
              <a:buNone/>
              <a:defRPr sz="1700" b="1"/>
            </a:lvl3pPr>
            <a:lvl4pPr marL="1371029" indent="0">
              <a:buNone/>
              <a:defRPr sz="1600" b="1"/>
            </a:lvl4pPr>
            <a:lvl5pPr marL="1828038" indent="0">
              <a:buNone/>
              <a:defRPr sz="1600" b="1"/>
            </a:lvl5pPr>
            <a:lvl6pPr marL="2285046" indent="0">
              <a:buNone/>
              <a:defRPr sz="1600" b="1"/>
            </a:lvl6pPr>
            <a:lvl7pPr marL="2742060" indent="0">
              <a:buNone/>
              <a:defRPr sz="1600" b="1"/>
            </a:lvl7pPr>
            <a:lvl8pPr marL="3199067" indent="0">
              <a:buNone/>
              <a:defRPr sz="1600" b="1"/>
            </a:lvl8pPr>
            <a:lvl9pPr marL="3656079"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839899" y="2505075"/>
            <a:ext cx="5158458"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73010" y="1681163"/>
            <a:ext cx="5183863" cy="823912"/>
          </a:xfrm>
        </p:spPr>
        <p:txBody>
          <a:bodyPr anchor="b"/>
          <a:lstStyle>
            <a:lvl1pPr marL="0" indent="0">
              <a:buNone/>
              <a:defRPr sz="2400" b="1"/>
            </a:lvl1pPr>
            <a:lvl2pPr marL="457010" indent="0">
              <a:buNone/>
              <a:defRPr sz="2000" b="1"/>
            </a:lvl2pPr>
            <a:lvl3pPr marL="914020" indent="0">
              <a:buNone/>
              <a:defRPr sz="1700" b="1"/>
            </a:lvl3pPr>
            <a:lvl4pPr marL="1371029" indent="0">
              <a:buNone/>
              <a:defRPr sz="1600" b="1"/>
            </a:lvl4pPr>
            <a:lvl5pPr marL="1828038" indent="0">
              <a:buNone/>
              <a:defRPr sz="1600" b="1"/>
            </a:lvl5pPr>
            <a:lvl6pPr marL="2285046" indent="0">
              <a:buNone/>
              <a:defRPr sz="1600" b="1"/>
            </a:lvl6pPr>
            <a:lvl7pPr marL="2742060" indent="0">
              <a:buNone/>
              <a:defRPr sz="1600" b="1"/>
            </a:lvl7pPr>
            <a:lvl8pPr marL="3199067" indent="0">
              <a:buNone/>
              <a:defRPr sz="1600" b="1"/>
            </a:lvl8pPr>
            <a:lvl9pPr marL="3656079"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73010" y="2505075"/>
            <a:ext cx="5183863"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D4EA9B65-8E41-1B4D-B82D-D7ECAC77364E}" type="datetimeFigureOut">
              <a:rPr kumimoji="1" lang="zh-CN" altLang="en-US" smtClean="0"/>
              <a:t>2020/5/15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337939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4EA9B65-8E41-1B4D-B82D-D7ECAC77364E}" type="datetimeFigureOut">
              <a:rPr kumimoji="1" lang="zh-CN" altLang="en-US" smtClean="0"/>
              <a:t>2020/5/15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100041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A9B65-8E41-1B4D-B82D-D7ECAC77364E}" type="datetimeFigureOut">
              <a:rPr kumimoji="1" lang="zh-CN" altLang="en-US" smtClean="0"/>
              <a:t>2020/5/15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2710781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898" y="457200"/>
            <a:ext cx="3932750"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863" y="987433"/>
            <a:ext cx="617300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839898" y="2057403"/>
            <a:ext cx="3932750" cy="3811588"/>
          </a:xfrm>
        </p:spPr>
        <p:txBody>
          <a:bodyPr/>
          <a:lstStyle>
            <a:lvl1pPr marL="0" indent="0">
              <a:buNone/>
              <a:defRPr sz="1600"/>
            </a:lvl1pPr>
            <a:lvl2pPr marL="457010" indent="0">
              <a:buNone/>
              <a:defRPr sz="1300"/>
            </a:lvl2pPr>
            <a:lvl3pPr marL="914020" indent="0">
              <a:buNone/>
              <a:defRPr sz="1200"/>
            </a:lvl3pPr>
            <a:lvl4pPr marL="1371029" indent="0">
              <a:buNone/>
              <a:defRPr sz="900"/>
            </a:lvl4pPr>
            <a:lvl5pPr marL="1828038" indent="0">
              <a:buNone/>
              <a:defRPr sz="900"/>
            </a:lvl5pPr>
            <a:lvl6pPr marL="2285046" indent="0">
              <a:buNone/>
              <a:defRPr sz="900"/>
            </a:lvl6pPr>
            <a:lvl7pPr marL="2742060" indent="0">
              <a:buNone/>
              <a:defRPr sz="900"/>
            </a:lvl7pPr>
            <a:lvl8pPr marL="3199067" indent="0">
              <a:buNone/>
              <a:defRPr sz="900"/>
            </a:lvl8pPr>
            <a:lvl9pPr marL="3656079"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4EA9B65-8E41-1B4D-B82D-D7ECAC77364E}" type="datetimeFigureOut">
              <a:rPr kumimoji="1" lang="zh-CN" altLang="en-US" smtClean="0"/>
              <a:t>2020/5/15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3067091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898" y="457200"/>
            <a:ext cx="3932750"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863" y="987433"/>
            <a:ext cx="6173004" cy="4873625"/>
          </a:xfrm>
        </p:spPr>
        <p:txBody>
          <a:bodyPr anchor="t"/>
          <a:lstStyle>
            <a:lvl1pPr marL="0" indent="0">
              <a:buNone/>
              <a:defRPr sz="3200"/>
            </a:lvl1pPr>
            <a:lvl2pPr marL="457010" indent="0">
              <a:buNone/>
              <a:defRPr sz="2800"/>
            </a:lvl2pPr>
            <a:lvl3pPr marL="914020" indent="0">
              <a:buNone/>
              <a:defRPr sz="2400"/>
            </a:lvl3pPr>
            <a:lvl4pPr marL="1371029" indent="0">
              <a:buNone/>
              <a:defRPr sz="2000"/>
            </a:lvl4pPr>
            <a:lvl5pPr marL="1828038" indent="0">
              <a:buNone/>
              <a:defRPr sz="2000"/>
            </a:lvl5pPr>
            <a:lvl6pPr marL="2285046" indent="0">
              <a:buNone/>
              <a:defRPr sz="2000"/>
            </a:lvl6pPr>
            <a:lvl7pPr marL="2742060" indent="0">
              <a:buNone/>
              <a:defRPr sz="2000"/>
            </a:lvl7pPr>
            <a:lvl8pPr marL="3199067" indent="0">
              <a:buNone/>
              <a:defRPr sz="2000"/>
            </a:lvl8pPr>
            <a:lvl9pPr marL="365607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898" y="2057403"/>
            <a:ext cx="3932750" cy="3811588"/>
          </a:xfrm>
        </p:spPr>
        <p:txBody>
          <a:bodyPr/>
          <a:lstStyle>
            <a:lvl1pPr marL="0" indent="0">
              <a:buNone/>
              <a:defRPr sz="1600"/>
            </a:lvl1pPr>
            <a:lvl2pPr marL="457010" indent="0">
              <a:buNone/>
              <a:defRPr sz="1300"/>
            </a:lvl2pPr>
            <a:lvl3pPr marL="914020" indent="0">
              <a:buNone/>
              <a:defRPr sz="1200"/>
            </a:lvl3pPr>
            <a:lvl4pPr marL="1371029" indent="0">
              <a:buNone/>
              <a:defRPr sz="900"/>
            </a:lvl4pPr>
            <a:lvl5pPr marL="1828038" indent="0">
              <a:buNone/>
              <a:defRPr sz="900"/>
            </a:lvl5pPr>
            <a:lvl6pPr marL="2285046" indent="0">
              <a:buNone/>
              <a:defRPr sz="900"/>
            </a:lvl6pPr>
            <a:lvl7pPr marL="2742060" indent="0">
              <a:buNone/>
              <a:defRPr sz="900"/>
            </a:lvl7pPr>
            <a:lvl8pPr marL="3199067" indent="0">
              <a:buNone/>
              <a:defRPr sz="900"/>
            </a:lvl8pPr>
            <a:lvl9pPr marL="3656079"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4EA9B65-8E41-1B4D-B82D-D7ECAC77364E}" type="datetimeFigureOut">
              <a:rPr kumimoji="1" lang="zh-CN" altLang="en-US" smtClean="0"/>
              <a:t>2020/5/15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3364338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309" y="365129"/>
            <a:ext cx="10516970" cy="1325563"/>
          </a:xfrm>
          <a:prstGeom prst="rect">
            <a:avLst/>
          </a:prstGeom>
        </p:spPr>
        <p:txBody>
          <a:bodyPr vert="horz" lIns="91402" tIns="45700" rIns="91402" bIns="4570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309" y="1825625"/>
            <a:ext cx="10516970" cy="4351339"/>
          </a:xfrm>
          <a:prstGeom prst="rect">
            <a:avLst/>
          </a:prstGeom>
        </p:spPr>
        <p:txBody>
          <a:bodyPr vert="horz" lIns="91402" tIns="45700" rIns="91402" bIns="4570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38309" y="6356352"/>
            <a:ext cx="2743557" cy="365125"/>
          </a:xfrm>
          <a:prstGeom prst="rect">
            <a:avLst/>
          </a:prstGeom>
        </p:spPr>
        <p:txBody>
          <a:bodyPr vert="horz" lIns="91402" tIns="45700" rIns="91402" bIns="45700" rtlCol="0" anchor="ctr"/>
          <a:lstStyle>
            <a:lvl1pPr algn="l">
              <a:defRPr sz="1200">
                <a:solidFill>
                  <a:schemeClr val="tx1">
                    <a:tint val="75000"/>
                  </a:schemeClr>
                </a:solidFill>
              </a:defRPr>
            </a:lvl1pPr>
          </a:lstStyle>
          <a:p>
            <a:fld id="{D4EA9B65-8E41-1B4D-B82D-D7ECAC77364E}" type="datetimeFigureOut">
              <a:rPr kumimoji="1" lang="zh-CN" altLang="en-US" smtClean="0"/>
              <a:t>2020/5/15</a:t>
            </a:fld>
            <a:endParaRPr kumimoji="1" lang="zh-CN" altLang="en-US"/>
          </a:p>
        </p:txBody>
      </p:sp>
      <p:sp>
        <p:nvSpPr>
          <p:cNvPr id="5" name="Footer Placeholder 4"/>
          <p:cNvSpPr>
            <a:spLocks noGrp="1"/>
          </p:cNvSpPr>
          <p:nvPr>
            <p:ph type="ftr" sz="quarter" idx="3"/>
          </p:nvPr>
        </p:nvSpPr>
        <p:spPr>
          <a:xfrm>
            <a:off x="4039126" y="6356352"/>
            <a:ext cx="4115336" cy="365125"/>
          </a:xfrm>
          <a:prstGeom prst="rect">
            <a:avLst/>
          </a:prstGeom>
        </p:spPr>
        <p:txBody>
          <a:bodyPr vert="horz" lIns="91402" tIns="45700" rIns="91402" bIns="4570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1723" y="6356352"/>
            <a:ext cx="2743557" cy="365125"/>
          </a:xfrm>
          <a:prstGeom prst="rect">
            <a:avLst/>
          </a:prstGeom>
        </p:spPr>
        <p:txBody>
          <a:bodyPr vert="horz" lIns="91402" tIns="45700" rIns="91402" bIns="45700" rtlCol="0" anchor="ctr"/>
          <a:lstStyle>
            <a:lvl1pPr algn="r">
              <a:defRPr sz="1200">
                <a:solidFill>
                  <a:schemeClr val="tx1">
                    <a:tint val="75000"/>
                  </a:schemeClr>
                </a:solidFill>
              </a:defRPr>
            </a:lvl1pPr>
          </a:lstStyle>
          <a:p>
            <a:fld id="{018C98F1-FDFB-DB4E-87C7-9A05D4B1D989}" type="slidenum">
              <a:rPr kumimoji="1" lang="zh-CN" altLang="en-US" smtClean="0"/>
              <a:t>‹#›</a:t>
            </a:fld>
            <a:endParaRPr kumimoji="1" lang="zh-CN" altLang="en-US"/>
          </a:p>
        </p:txBody>
      </p:sp>
    </p:spTree>
    <p:extLst>
      <p:ext uri="{BB962C8B-B14F-4D97-AF65-F5344CB8AC3E}">
        <p14:creationId xmlns:p14="http://schemas.microsoft.com/office/powerpoint/2010/main" val="7713410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93" r:id="rId15"/>
  </p:sldLayoutIdLst>
  <p:txStyles>
    <p:titleStyle>
      <a:lvl1pPr algn="l" defTabSz="91402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03" indent="-228503" algn="l" defTabSz="91402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13" indent="-228503" algn="l" defTabSz="91402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21" indent="-228503" algn="l" defTabSz="91402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33"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4pPr>
      <a:lvl5pPr marL="2056540"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5pPr>
      <a:lvl6pPr marL="2513554"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6pPr>
      <a:lvl7pPr marL="2970562"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7pPr>
      <a:lvl8pPr marL="3427571"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8pPr>
      <a:lvl9pPr marL="3884581"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914020" rtl="0" eaLnBrk="1" latinLnBrk="0" hangingPunct="1">
        <a:defRPr sz="1700" kern="1200">
          <a:solidFill>
            <a:schemeClr val="tx1"/>
          </a:solidFill>
          <a:latin typeface="+mn-lt"/>
          <a:ea typeface="+mn-ea"/>
          <a:cs typeface="+mn-cs"/>
        </a:defRPr>
      </a:lvl1pPr>
      <a:lvl2pPr marL="457010" algn="l" defTabSz="914020" rtl="0" eaLnBrk="1" latinLnBrk="0" hangingPunct="1">
        <a:defRPr sz="1700" kern="1200">
          <a:solidFill>
            <a:schemeClr val="tx1"/>
          </a:solidFill>
          <a:latin typeface="+mn-lt"/>
          <a:ea typeface="+mn-ea"/>
          <a:cs typeface="+mn-cs"/>
        </a:defRPr>
      </a:lvl2pPr>
      <a:lvl3pPr marL="914020" algn="l" defTabSz="914020" rtl="0" eaLnBrk="1" latinLnBrk="0" hangingPunct="1">
        <a:defRPr sz="1700" kern="1200">
          <a:solidFill>
            <a:schemeClr val="tx1"/>
          </a:solidFill>
          <a:latin typeface="+mn-lt"/>
          <a:ea typeface="+mn-ea"/>
          <a:cs typeface="+mn-cs"/>
        </a:defRPr>
      </a:lvl3pPr>
      <a:lvl4pPr marL="1371029" algn="l" defTabSz="914020" rtl="0" eaLnBrk="1" latinLnBrk="0" hangingPunct="1">
        <a:defRPr sz="1700" kern="1200">
          <a:solidFill>
            <a:schemeClr val="tx1"/>
          </a:solidFill>
          <a:latin typeface="+mn-lt"/>
          <a:ea typeface="+mn-ea"/>
          <a:cs typeface="+mn-cs"/>
        </a:defRPr>
      </a:lvl4pPr>
      <a:lvl5pPr marL="1828038" algn="l" defTabSz="914020" rtl="0" eaLnBrk="1" latinLnBrk="0" hangingPunct="1">
        <a:defRPr sz="1700" kern="1200">
          <a:solidFill>
            <a:schemeClr val="tx1"/>
          </a:solidFill>
          <a:latin typeface="+mn-lt"/>
          <a:ea typeface="+mn-ea"/>
          <a:cs typeface="+mn-cs"/>
        </a:defRPr>
      </a:lvl5pPr>
      <a:lvl6pPr marL="2285046" algn="l" defTabSz="914020" rtl="0" eaLnBrk="1" latinLnBrk="0" hangingPunct="1">
        <a:defRPr sz="1700" kern="1200">
          <a:solidFill>
            <a:schemeClr val="tx1"/>
          </a:solidFill>
          <a:latin typeface="+mn-lt"/>
          <a:ea typeface="+mn-ea"/>
          <a:cs typeface="+mn-cs"/>
        </a:defRPr>
      </a:lvl6pPr>
      <a:lvl7pPr marL="2742060" algn="l" defTabSz="914020" rtl="0" eaLnBrk="1" latinLnBrk="0" hangingPunct="1">
        <a:defRPr sz="1700" kern="1200">
          <a:solidFill>
            <a:schemeClr val="tx1"/>
          </a:solidFill>
          <a:latin typeface="+mn-lt"/>
          <a:ea typeface="+mn-ea"/>
          <a:cs typeface="+mn-cs"/>
        </a:defRPr>
      </a:lvl7pPr>
      <a:lvl8pPr marL="3199067" algn="l" defTabSz="914020" rtl="0" eaLnBrk="1" latinLnBrk="0" hangingPunct="1">
        <a:defRPr sz="1700" kern="1200">
          <a:solidFill>
            <a:schemeClr val="tx1"/>
          </a:solidFill>
          <a:latin typeface="+mn-lt"/>
          <a:ea typeface="+mn-ea"/>
          <a:cs typeface="+mn-cs"/>
        </a:defRPr>
      </a:lvl8pPr>
      <a:lvl9pPr marL="3656079" algn="l" defTabSz="91402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12.xml"/><Relationship Id="rId5" Type="http://schemas.openxmlformats.org/officeDocument/2006/relationships/image" Target="../media/image20.tiff"/><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3" Type="http://schemas.microsoft.com/office/2007/relationships/hdphoto" Target="../media/hdphoto1.wdp"/><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26.png"/><Relationship Id="rId5" Type="http://schemas.openxmlformats.org/officeDocument/2006/relationships/image" Target="../media/image52.jpeg"/><Relationship Id="rId10" Type="http://schemas.openxmlformats.org/officeDocument/2006/relationships/image" Target="../media/image56.png"/><Relationship Id="rId4" Type="http://schemas.openxmlformats.org/officeDocument/2006/relationships/image" Target="../media/image38.tiff"/><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1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jpeg"/><Relationship Id="rId4" Type="http://schemas.openxmlformats.org/officeDocument/2006/relationships/image" Target="../media/image61.png"/><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F95BD2-B514-0F48-ABBB-023E6419AF58}"/>
              </a:ext>
            </a:extLst>
          </p:cNvPr>
          <p:cNvSpPr/>
          <p:nvPr/>
        </p:nvSpPr>
        <p:spPr>
          <a:xfrm>
            <a:off x="2233512" y="2466361"/>
            <a:ext cx="8090240" cy="646203"/>
          </a:xfrm>
          <a:prstGeom prst="rect">
            <a:avLst/>
          </a:prstGeom>
          <a:noFill/>
        </p:spPr>
        <p:txBody>
          <a:bodyPr wrap="square" lIns="91402" tIns="45700" rIns="91402" bIns="45700" rtlCol="0">
            <a:spAutoFit/>
          </a:bodyPr>
          <a:lstStyle/>
          <a:p>
            <a:pPr algn="ctr"/>
            <a:r>
              <a:rPr lang="zh-CN" altLang="en-US" sz="3600" b="1" spc="127">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华夏银行</a:t>
            </a:r>
            <a:r>
              <a:rPr lang="en-US" altLang="zh-CN" sz="3600" b="1" spc="127">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NLP</a:t>
            </a:r>
            <a:r>
              <a:rPr lang="zh-CN" altLang="en-US" sz="3600" b="1" spc="127"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方向建设建议</a:t>
            </a:r>
          </a:p>
        </p:txBody>
      </p:sp>
      <p:sp>
        <p:nvSpPr>
          <p:cNvPr id="5" name="矩形 4">
            <a:extLst>
              <a:ext uri="{FF2B5EF4-FFF2-40B4-BE49-F238E27FC236}">
                <a16:creationId xmlns:a16="http://schemas.microsoft.com/office/drawing/2014/main" id="{D0A568A1-47DC-FE4B-9664-F1526E59E39A}"/>
              </a:ext>
            </a:extLst>
          </p:cNvPr>
          <p:cNvSpPr/>
          <p:nvPr/>
        </p:nvSpPr>
        <p:spPr>
          <a:xfrm>
            <a:off x="2233512" y="5446351"/>
            <a:ext cx="8090240" cy="523220"/>
          </a:xfrm>
          <a:prstGeom prst="rect">
            <a:avLst/>
          </a:prstGeom>
          <a:noFill/>
        </p:spPr>
        <p:txBody>
          <a:bodyPr wrap="square" lIns="91402" tIns="45700" rIns="91402" bIns="45700" rtlCol="0">
            <a:spAutoFit/>
          </a:bodyPr>
          <a:lstStyle/>
          <a:p>
            <a:pPr algn="ctr"/>
            <a:r>
              <a:rPr lang="zh-CN" altLang="en-US" sz="2800" b="1" spc="127"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百度智能云</a:t>
            </a:r>
          </a:p>
        </p:txBody>
      </p:sp>
    </p:spTree>
    <p:extLst>
      <p:ext uri="{BB962C8B-B14F-4D97-AF65-F5344CB8AC3E}">
        <p14:creationId xmlns:p14="http://schemas.microsoft.com/office/powerpoint/2010/main" val="2510456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en-US" altLang="zh-CN" dirty="0">
                <a:solidFill>
                  <a:schemeClr val="tx1">
                    <a:lumMod val="75000"/>
                    <a:lumOff val="25000"/>
                  </a:schemeClr>
                </a:solidFill>
              </a:rPr>
              <a:t>NLP </a:t>
            </a:r>
            <a:r>
              <a:rPr lang="zh-CN" altLang="en-US" dirty="0">
                <a:solidFill>
                  <a:schemeClr val="tx1">
                    <a:lumMod val="75000"/>
                    <a:lumOff val="25000"/>
                  </a:schemeClr>
                </a:solidFill>
              </a:rPr>
              <a:t>常见应用场景</a:t>
            </a:r>
            <a:r>
              <a:rPr lang="en-US" altLang="zh-CN" dirty="0">
                <a:solidFill>
                  <a:schemeClr val="tx1">
                    <a:lumMod val="75000"/>
                    <a:lumOff val="25000"/>
                  </a:schemeClr>
                </a:solidFill>
              </a:rPr>
              <a:t>——</a:t>
            </a:r>
            <a:r>
              <a:rPr lang="zh-CN" altLang="en-US" dirty="0">
                <a:solidFill>
                  <a:schemeClr val="tx1">
                    <a:lumMod val="75000"/>
                    <a:lumOff val="25000"/>
                  </a:schemeClr>
                </a:solidFill>
              </a:rPr>
              <a:t>语音语义问答</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829307"/>
            <a:ext cx="11097445" cy="1923567"/>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marL="285750" indent="-285750" algn="l">
              <a:buFont typeface="Arial" panose="020B0604020202020204" pitchFamily="34" charset="0"/>
              <a:buChar char="•"/>
            </a:pPr>
            <a:r>
              <a:rPr lang="zh-CN" altLang="en-US" dirty="0"/>
              <a:t>机器通过对自然语言问题的理解，利用 </a:t>
            </a:r>
            <a:r>
              <a:rPr lang="en-US" altLang="zh-CN" dirty="0"/>
              <a:t>NLP </a:t>
            </a:r>
            <a:r>
              <a:rPr lang="zh-CN" altLang="en-US" dirty="0"/>
              <a:t>技术找到相应的答案，最后以搜索引擎查询结果或者以语音的形式输出。</a:t>
            </a:r>
            <a:endParaRPr lang="en-US" altLang="zh-CN" dirty="0"/>
          </a:p>
          <a:p>
            <a:pPr algn="l"/>
            <a:r>
              <a:rPr lang="en-US" altLang="zh-CN" dirty="0"/>
              <a:t>【</a:t>
            </a:r>
            <a:r>
              <a:rPr lang="zh-CN" altLang="en-US" dirty="0"/>
              <a:t>应用场景</a:t>
            </a:r>
            <a:r>
              <a:rPr lang="en-US" altLang="zh-CN" dirty="0"/>
              <a:t>】</a:t>
            </a:r>
          </a:p>
          <a:p>
            <a:pPr marL="742786" lvl="1" indent="-285750">
              <a:buFont typeface="Wingdings" pitchFamily="2" charset="2"/>
              <a:buChar char="Ø"/>
            </a:pPr>
            <a:r>
              <a:rPr lang="zh-CN" altLang="en-US" dirty="0"/>
              <a:t>外呼型对话机器人，适用于个人消费贷、现金贷及信用卡逾期提醒、智能催收等业务场景；</a:t>
            </a:r>
            <a:endParaRPr lang="en-US" altLang="zh-CN" dirty="0"/>
          </a:p>
          <a:p>
            <a:pPr marL="742786" lvl="1" indent="-285750">
              <a:buFont typeface="Wingdings" pitchFamily="2" charset="2"/>
              <a:buChar char="Ø"/>
            </a:pPr>
            <a:r>
              <a:rPr lang="zh-CN" altLang="en-US" dirty="0"/>
              <a:t>业务咨询型机器人，适用于银行大堂、业务运营、内部答疑等业务场景；</a:t>
            </a:r>
            <a:endParaRPr lang="en-US" altLang="zh-CN" dirty="0"/>
          </a:p>
          <a:p>
            <a:pPr marL="742786" lvl="1" indent="-285750">
              <a:buFont typeface="Wingdings" pitchFamily="2" charset="2"/>
              <a:buChar char="Ø"/>
            </a:pPr>
            <a:r>
              <a:rPr lang="zh-CN" altLang="en-US" dirty="0"/>
              <a:t>智能客服型机器人，适用于银行的电话银行、手机银行小助手等业务场景。</a:t>
            </a:r>
            <a:endParaRPr lang="en-US" altLang="zh-CN" dirty="0"/>
          </a:p>
          <a:p>
            <a:pPr marL="0" lvl="1"/>
            <a:r>
              <a:rPr lang="zh-CN" altLang="en-US" dirty="0">
                <a:solidFill>
                  <a:srgbClr val="FF0000"/>
                </a:solidFill>
                <a:latin typeface="微软雅黑" panose="020B0503020204020204" pitchFamily="34" charset="-122"/>
                <a:ea typeface="微软雅黑" panose="020B0503020204020204" pitchFamily="34" charset="-122"/>
              </a:rPr>
              <a:t>特点：提供闲聊、咨询业务、专业引导等业务能力，并提供</a:t>
            </a:r>
            <a:r>
              <a:rPr lang="en-US" altLang="zh-CN" dirty="0">
                <a:solidFill>
                  <a:srgbClr val="FF0000"/>
                </a:solidFill>
                <a:latin typeface="微软雅黑" panose="020B0503020204020204" pitchFamily="34" charset="-122"/>
                <a:ea typeface="微软雅黑" panose="020B0503020204020204" pitchFamily="34" charset="-122"/>
              </a:rPr>
              <a:t>24</a:t>
            </a:r>
            <a:r>
              <a:rPr lang="zh-CN" altLang="en-US" dirty="0">
                <a:solidFill>
                  <a:srgbClr val="FF0000"/>
                </a:solidFill>
                <a:latin typeface="微软雅黑" panose="020B0503020204020204" pitchFamily="34" charset="-122"/>
                <a:ea typeface="微软雅黑" panose="020B0503020204020204" pitchFamily="34" charset="-122"/>
              </a:rPr>
              <a:t>小时在线服务，节省运营成本。</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9EAE571E-0CB4-1240-A802-2B2C119A547B}"/>
              </a:ext>
            </a:extLst>
          </p:cNvPr>
          <p:cNvSpPr/>
          <p:nvPr/>
        </p:nvSpPr>
        <p:spPr>
          <a:xfrm>
            <a:off x="2069492" y="2826572"/>
            <a:ext cx="2514193" cy="344892"/>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智能客服示例</a:t>
            </a:r>
          </a:p>
        </p:txBody>
      </p:sp>
      <p:pic>
        <p:nvPicPr>
          <p:cNvPr id="5" name="图片 4">
            <a:extLst>
              <a:ext uri="{FF2B5EF4-FFF2-40B4-BE49-F238E27FC236}">
                <a16:creationId xmlns:a16="http://schemas.microsoft.com/office/drawing/2014/main" id="{B74A0ED9-3FB3-754E-86C6-D90B53D4500F}"/>
              </a:ext>
            </a:extLst>
          </p:cNvPr>
          <p:cNvPicPr>
            <a:picLocks noChangeAspect="1"/>
          </p:cNvPicPr>
          <p:nvPr/>
        </p:nvPicPr>
        <p:blipFill>
          <a:blip r:embed="rId2"/>
          <a:stretch>
            <a:fillRect/>
          </a:stretch>
        </p:blipFill>
        <p:spPr>
          <a:xfrm>
            <a:off x="1564870" y="3360647"/>
            <a:ext cx="3523436" cy="3258706"/>
          </a:xfrm>
          <a:prstGeom prst="rect">
            <a:avLst/>
          </a:prstGeom>
        </p:spPr>
      </p:pic>
      <p:pic>
        <p:nvPicPr>
          <p:cNvPr id="6" name="图片 5">
            <a:extLst>
              <a:ext uri="{FF2B5EF4-FFF2-40B4-BE49-F238E27FC236}">
                <a16:creationId xmlns:a16="http://schemas.microsoft.com/office/drawing/2014/main" id="{9FAAA0C6-66F3-E24A-B319-F3220D1F34DE}"/>
              </a:ext>
            </a:extLst>
          </p:cNvPr>
          <p:cNvPicPr>
            <a:picLocks noChangeAspect="1"/>
          </p:cNvPicPr>
          <p:nvPr/>
        </p:nvPicPr>
        <p:blipFill>
          <a:blip r:embed="rId3"/>
          <a:stretch>
            <a:fillRect/>
          </a:stretch>
        </p:blipFill>
        <p:spPr>
          <a:xfrm>
            <a:off x="5567423" y="3717004"/>
            <a:ext cx="5864014" cy="2762165"/>
          </a:xfrm>
          <a:prstGeom prst="rect">
            <a:avLst/>
          </a:prstGeom>
        </p:spPr>
      </p:pic>
      <p:sp>
        <p:nvSpPr>
          <p:cNvPr id="41" name="矩形 40">
            <a:extLst>
              <a:ext uri="{FF2B5EF4-FFF2-40B4-BE49-F238E27FC236}">
                <a16:creationId xmlns:a16="http://schemas.microsoft.com/office/drawing/2014/main" id="{33DCFD1E-488D-6B42-9A26-137546194388}"/>
              </a:ext>
            </a:extLst>
          </p:cNvPr>
          <p:cNvSpPr/>
          <p:nvPr/>
        </p:nvSpPr>
        <p:spPr>
          <a:xfrm>
            <a:off x="6653933" y="2999018"/>
            <a:ext cx="3690993" cy="344892"/>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基于知识、数据存储，通过 </a:t>
            </a:r>
            <a:r>
              <a:rPr lang="en-US" altLang="zh-CN" sz="1900" b="1" kern="0" dirty="0">
                <a:solidFill>
                  <a:srgbClr val="2164ED"/>
                </a:solidFill>
                <a:latin typeface="微软雅黑" panose="020B0503020204020204" pitchFamily="34" charset="-122"/>
                <a:ea typeface="微软雅黑" panose="020B0503020204020204" pitchFamily="34" charset="-122"/>
              </a:rPr>
              <a:t>NLP </a:t>
            </a:r>
            <a:r>
              <a:rPr lang="zh-CN" altLang="en-US" sz="1900" b="1" kern="0" dirty="0">
                <a:solidFill>
                  <a:srgbClr val="2164ED"/>
                </a:solidFill>
                <a:latin typeface="微软雅黑" panose="020B0503020204020204" pitchFamily="34" charset="-122"/>
                <a:ea typeface="微软雅黑" panose="020B0503020204020204" pitchFamily="34" charset="-122"/>
              </a:rPr>
              <a:t>处理做合适的回应</a:t>
            </a:r>
          </a:p>
        </p:txBody>
      </p:sp>
    </p:spTree>
    <p:extLst>
      <p:ext uri="{BB962C8B-B14F-4D97-AF65-F5344CB8AC3E}">
        <p14:creationId xmlns:p14="http://schemas.microsoft.com/office/powerpoint/2010/main" val="612847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en-US" altLang="zh-CN" dirty="0">
                <a:solidFill>
                  <a:schemeClr val="tx1">
                    <a:lumMod val="75000"/>
                    <a:lumOff val="25000"/>
                  </a:schemeClr>
                </a:solidFill>
              </a:rPr>
              <a:t>NLP </a:t>
            </a:r>
            <a:r>
              <a:rPr lang="zh-CN" altLang="en-US" dirty="0">
                <a:solidFill>
                  <a:schemeClr val="tx1">
                    <a:lumMod val="75000"/>
                    <a:lumOff val="25000"/>
                  </a:schemeClr>
                </a:solidFill>
              </a:rPr>
              <a:t>常见应用场景</a:t>
            </a:r>
            <a:r>
              <a:rPr lang="en-US" altLang="zh-CN" dirty="0">
                <a:solidFill>
                  <a:schemeClr val="tx1">
                    <a:lumMod val="75000"/>
                    <a:lumOff val="25000"/>
                  </a:schemeClr>
                </a:solidFill>
              </a:rPr>
              <a:t>——</a:t>
            </a:r>
            <a:r>
              <a:rPr lang="zh-CN" altLang="en-US" dirty="0">
                <a:solidFill>
                  <a:schemeClr val="tx1">
                    <a:lumMod val="75000"/>
                    <a:lumOff val="25000"/>
                  </a:schemeClr>
                </a:solidFill>
              </a:rPr>
              <a:t>阅读理解</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798304"/>
            <a:ext cx="11097445" cy="2446787"/>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marL="285750" indent="-285750" algn="l">
              <a:buFont typeface="Arial" panose="020B0604020202020204" pitchFamily="34" charset="0"/>
              <a:buChar char="•"/>
            </a:pPr>
            <a:r>
              <a:rPr lang="zh-CN" altLang="en-US" dirty="0"/>
              <a:t>在银行领域，存在大量的文本信息，很多文字产品篇幅很长，用户需要从头到尾读完之后才能理解内容。同时，对长文本的校验也是非常复杂的工作，需要耗费大量人力反复校验，却不能保证准确性。利用</a:t>
            </a:r>
            <a:r>
              <a:rPr lang="en" altLang="zh-CN" dirty="0"/>
              <a:t>NLP</a:t>
            </a:r>
            <a:r>
              <a:rPr lang="zh-CN" altLang="en-US" dirty="0"/>
              <a:t>技术，机器可以在输入文本后完成：</a:t>
            </a:r>
            <a:endParaRPr lang="en-US" altLang="zh-CN" dirty="0"/>
          </a:p>
          <a:p>
            <a:pPr marL="285750" indent="-285750" algn="l">
              <a:buFont typeface="Arial" panose="020B0604020202020204" pitchFamily="34" charset="0"/>
              <a:buChar char="•"/>
            </a:pPr>
            <a:endParaRPr lang="en-US" altLang="zh-CN" dirty="0"/>
          </a:p>
          <a:p>
            <a:pPr algn="l"/>
            <a:r>
              <a:rPr lang="en-US" altLang="zh-CN" dirty="0"/>
              <a:t>【</a:t>
            </a:r>
            <a:r>
              <a:rPr lang="zh-CN" altLang="en-US" dirty="0"/>
              <a:t>应用场景</a:t>
            </a:r>
            <a:r>
              <a:rPr lang="en-US" altLang="zh-CN" dirty="0"/>
              <a:t>1】</a:t>
            </a:r>
          </a:p>
          <a:p>
            <a:pPr algn="l"/>
            <a:endParaRPr lang="en-US" altLang="zh-CN" dirty="0"/>
          </a:p>
          <a:p>
            <a:pPr marL="742786" lvl="1" indent="-285750">
              <a:buFont typeface="Wingdings" pitchFamily="2" charset="2"/>
              <a:buChar char="Ø"/>
            </a:pPr>
            <a:r>
              <a:rPr lang="zh-CN" altLang="en-US" b="1" dirty="0"/>
              <a:t>数据结构化：</a:t>
            </a:r>
            <a:r>
              <a:rPr lang="zh-CN" altLang="en-US" dirty="0"/>
              <a:t>将原本杂乱的文本信息，利用 </a:t>
            </a:r>
            <a:r>
              <a:rPr lang="en-US" altLang="zh-CN" dirty="0"/>
              <a:t>NLP </a:t>
            </a:r>
            <a:r>
              <a:rPr lang="zh-CN" altLang="en-US" dirty="0"/>
              <a:t>技术对每段文字进行理解，并按照业务规定的规则将原始文本结构化、可查询的数据格式，方便用户使用。适用对公贷款风险审核、银行间市场公募债券发行前、投资决策辅助等业务中对企业及法人尽调场景</a:t>
            </a:r>
            <a:endParaRPr lang="en-US" altLang="zh-CN" dirty="0"/>
          </a:p>
        </p:txBody>
      </p:sp>
      <p:pic>
        <p:nvPicPr>
          <p:cNvPr id="5" name="图片 4">
            <a:extLst>
              <a:ext uri="{FF2B5EF4-FFF2-40B4-BE49-F238E27FC236}">
                <a16:creationId xmlns:a16="http://schemas.microsoft.com/office/drawing/2014/main" id="{037C2760-D976-F246-83AE-26725BB51914}"/>
              </a:ext>
            </a:extLst>
          </p:cNvPr>
          <p:cNvPicPr>
            <a:picLocks noChangeAspect="1"/>
          </p:cNvPicPr>
          <p:nvPr/>
        </p:nvPicPr>
        <p:blipFill>
          <a:blip r:embed="rId2"/>
          <a:stretch>
            <a:fillRect/>
          </a:stretch>
        </p:blipFill>
        <p:spPr>
          <a:xfrm>
            <a:off x="1062249" y="3488784"/>
            <a:ext cx="5562600" cy="2844800"/>
          </a:xfrm>
          <a:prstGeom prst="rect">
            <a:avLst/>
          </a:prstGeom>
        </p:spPr>
      </p:pic>
      <p:sp>
        <p:nvSpPr>
          <p:cNvPr id="19" name="矩形 18">
            <a:extLst>
              <a:ext uri="{FF2B5EF4-FFF2-40B4-BE49-F238E27FC236}">
                <a16:creationId xmlns:a16="http://schemas.microsoft.com/office/drawing/2014/main" id="{22949658-F53D-894B-9EA1-EC518ED905ED}"/>
              </a:ext>
            </a:extLst>
          </p:cNvPr>
          <p:cNvSpPr/>
          <p:nvPr/>
        </p:nvSpPr>
        <p:spPr>
          <a:xfrm>
            <a:off x="6896050" y="4249464"/>
            <a:ext cx="5095322" cy="1323439"/>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C00000"/>
                </a:solidFill>
                <a:latin typeface="Microsoft YaHei" panose="020B0503020204020204" pitchFamily="34" charset="-122"/>
                <a:ea typeface="Microsoft YaHei" panose="020B0503020204020204" pitchFamily="34" charset="-122"/>
              </a:rPr>
              <a:t>从文件、新闻和研究报告等碎片化信息中集合投资信息；</a:t>
            </a:r>
            <a:endParaRPr lang="en-US" altLang="zh-CN" sz="1600"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solidFill>
                  <a:srgbClr val="C00000"/>
                </a:solidFill>
                <a:latin typeface="Microsoft YaHei" panose="020B0503020204020204" pitchFamily="34" charset="-122"/>
                <a:ea typeface="Microsoft YaHei" panose="020B0503020204020204" pitchFamily="34" charset="-122"/>
              </a:rPr>
              <a:t>进行语义分析，整合相关概念、主题、行业等信息；</a:t>
            </a:r>
            <a:endParaRPr lang="en-US" altLang="zh-CN" sz="1600"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solidFill>
                  <a:srgbClr val="C00000"/>
                </a:solidFill>
                <a:latin typeface="Microsoft YaHei" panose="020B0503020204020204" pitchFamily="34" charset="-122"/>
                <a:ea typeface="Microsoft YaHei" panose="020B0503020204020204" pitchFamily="34" charset="-122"/>
              </a:rPr>
              <a:t>提供用户、浏览、分析和投资相关的重要数据点和整体趋势。</a:t>
            </a:r>
          </a:p>
        </p:txBody>
      </p:sp>
      <p:sp>
        <p:nvSpPr>
          <p:cNvPr id="20" name="矩形 19">
            <a:extLst>
              <a:ext uri="{FF2B5EF4-FFF2-40B4-BE49-F238E27FC236}">
                <a16:creationId xmlns:a16="http://schemas.microsoft.com/office/drawing/2014/main" id="{BA723A51-DDDA-5B47-B964-82943E170B66}"/>
              </a:ext>
            </a:extLst>
          </p:cNvPr>
          <p:cNvSpPr/>
          <p:nvPr/>
        </p:nvSpPr>
        <p:spPr>
          <a:xfrm>
            <a:off x="7578809" y="3626282"/>
            <a:ext cx="3729803"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业务应用举例</a:t>
            </a:r>
            <a:r>
              <a:rPr lang="en-US" altLang="zh-CN" sz="1900" b="1" kern="0" dirty="0">
                <a:solidFill>
                  <a:srgbClr val="2164ED"/>
                </a:solidFill>
                <a:latin typeface="微软雅黑" panose="020B0503020204020204" pitchFamily="34" charset="-122"/>
                <a:ea typeface="微软雅黑" panose="020B0503020204020204" pitchFamily="34" charset="-122"/>
              </a:rPr>
              <a:t>——</a:t>
            </a:r>
            <a:r>
              <a:rPr lang="zh-CN" altLang="en-US" sz="1900" b="1" kern="0" dirty="0">
                <a:solidFill>
                  <a:srgbClr val="2164ED"/>
                </a:solidFill>
                <a:latin typeface="微软雅黑" panose="020B0503020204020204" pitchFamily="34" charset="-122"/>
                <a:ea typeface="微软雅黑" panose="020B0503020204020204" pitchFamily="34" charset="-122"/>
              </a:rPr>
              <a:t>投资趋势分析</a:t>
            </a:r>
          </a:p>
        </p:txBody>
      </p:sp>
    </p:spTree>
    <p:extLst>
      <p:ext uri="{BB962C8B-B14F-4D97-AF65-F5344CB8AC3E}">
        <p14:creationId xmlns:p14="http://schemas.microsoft.com/office/powerpoint/2010/main" val="3097856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en-US" altLang="zh-CN" dirty="0">
                <a:solidFill>
                  <a:schemeClr val="tx1">
                    <a:lumMod val="75000"/>
                    <a:lumOff val="25000"/>
                  </a:schemeClr>
                </a:solidFill>
              </a:rPr>
              <a:t>NLP </a:t>
            </a:r>
            <a:r>
              <a:rPr lang="zh-CN" altLang="en-US" dirty="0">
                <a:solidFill>
                  <a:schemeClr val="tx1">
                    <a:lumMod val="75000"/>
                    <a:lumOff val="25000"/>
                  </a:schemeClr>
                </a:solidFill>
              </a:rPr>
              <a:t>常见应用场景</a:t>
            </a:r>
            <a:r>
              <a:rPr lang="en-US" altLang="zh-CN" dirty="0">
                <a:solidFill>
                  <a:schemeClr val="tx1">
                    <a:lumMod val="75000"/>
                    <a:lumOff val="25000"/>
                  </a:schemeClr>
                </a:solidFill>
              </a:rPr>
              <a:t>——</a:t>
            </a:r>
            <a:r>
              <a:rPr lang="zh-CN" altLang="en-US" dirty="0">
                <a:solidFill>
                  <a:schemeClr val="tx1">
                    <a:lumMod val="75000"/>
                    <a:lumOff val="25000"/>
                  </a:schemeClr>
                </a:solidFill>
              </a:rPr>
              <a:t>阅读理解</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829307"/>
            <a:ext cx="11097445" cy="1661957"/>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en-US" altLang="zh-CN" dirty="0"/>
              <a:t>【</a:t>
            </a:r>
            <a:r>
              <a:rPr lang="zh-CN" altLang="en-US" dirty="0"/>
              <a:t>应用场景</a:t>
            </a:r>
            <a:r>
              <a:rPr lang="en-US" altLang="zh-CN" dirty="0"/>
              <a:t>2】</a:t>
            </a:r>
          </a:p>
          <a:p>
            <a:pPr algn="l"/>
            <a:endParaRPr lang="en-US" altLang="zh-CN" dirty="0"/>
          </a:p>
          <a:p>
            <a:pPr marL="742786" lvl="1" indent="-285750">
              <a:buFont typeface="Wingdings" pitchFamily="2" charset="2"/>
              <a:buChar char="Ø"/>
            </a:pPr>
            <a:r>
              <a:rPr lang="zh-CN" altLang="en-US" dirty="0"/>
              <a:t>为解决银行中投行部门的申报材料和基础底稿、会计师事务所的审计报告、银行信贷业务的尽调和审批报告等，对准确度的要求非常高，然而传统人工审核方式耗费大量人力，效率低，容易出错的问题。依据既定的业务规则和要求，机器可以利用</a:t>
            </a:r>
            <a:r>
              <a:rPr lang="en" altLang="zh-CN" dirty="0"/>
              <a:t>NLP</a:t>
            </a:r>
            <a:r>
              <a:rPr lang="zh-CN" altLang="en-US" dirty="0"/>
              <a:t>技术自动审核相应文本，智能化检查后快速出具审核报告，批注错误并解释判断逻辑、提出修正建议。以银行间市场公开募集说明书为例（详见下文）</a:t>
            </a:r>
            <a:endParaRPr lang="en-US" altLang="zh-CN" dirty="0"/>
          </a:p>
        </p:txBody>
      </p:sp>
      <p:sp>
        <p:nvSpPr>
          <p:cNvPr id="19" name="矩形 18">
            <a:extLst>
              <a:ext uri="{FF2B5EF4-FFF2-40B4-BE49-F238E27FC236}">
                <a16:creationId xmlns:a16="http://schemas.microsoft.com/office/drawing/2014/main" id="{22949658-F53D-894B-9EA1-EC518ED905ED}"/>
              </a:ext>
            </a:extLst>
          </p:cNvPr>
          <p:cNvSpPr/>
          <p:nvPr/>
        </p:nvSpPr>
        <p:spPr>
          <a:xfrm>
            <a:off x="6896051" y="4005771"/>
            <a:ext cx="5095322" cy="1569660"/>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C00000"/>
                </a:solidFill>
                <a:latin typeface="Microsoft YaHei" panose="020B0503020204020204" pitchFamily="34" charset="-122"/>
                <a:ea typeface="Microsoft YaHei" panose="020B0503020204020204" pitchFamily="34" charset="-122"/>
              </a:rPr>
              <a:t>财务检查：结合监管机构的披露指引和财务描述勾稽关系；</a:t>
            </a:r>
            <a:endParaRPr lang="en-US" altLang="zh-CN" sz="1600"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solidFill>
                  <a:srgbClr val="C00000"/>
                </a:solidFill>
                <a:latin typeface="Microsoft YaHei" panose="020B0503020204020204" pitchFamily="34" charset="-122"/>
                <a:ea typeface="Microsoft YaHei" panose="020B0503020204020204" pitchFamily="34" charset="-122"/>
              </a:rPr>
              <a:t>文本信息一致性审核：实现文档前后章节内容一致性对比，和多文件信息一致性效验；</a:t>
            </a:r>
            <a:endParaRPr lang="en-US" altLang="zh-CN" sz="1600"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solidFill>
                  <a:srgbClr val="C00000"/>
                </a:solidFill>
                <a:latin typeface="Microsoft YaHei" panose="020B0503020204020204" pitchFamily="34" charset="-122"/>
                <a:ea typeface="Microsoft YaHei" panose="020B0503020204020204" pitchFamily="34" charset="-122"/>
              </a:rPr>
              <a:t>其他基础性检测：识别错别字、专业名词使用不规范等问题；</a:t>
            </a:r>
            <a:endParaRPr lang="en-US" altLang="zh-CN" sz="1600" dirty="0">
              <a:solidFill>
                <a:srgbClr val="C00000"/>
              </a:solidFill>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BA723A51-DDDA-5B47-B964-82943E170B66}"/>
              </a:ext>
            </a:extLst>
          </p:cNvPr>
          <p:cNvSpPr/>
          <p:nvPr/>
        </p:nvSpPr>
        <p:spPr>
          <a:xfrm>
            <a:off x="7578810" y="3338314"/>
            <a:ext cx="3729803"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业务应用举例</a:t>
            </a:r>
            <a:r>
              <a:rPr lang="en-US" altLang="zh-CN" sz="1900" b="1" kern="0" dirty="0">
                <a:solidFill>
                  <a:srgbClr val="2164ED"/>
                </a:solidFill>
                <a:latin typeface="微软雅黑" panose="020B0503020204020204" pitchFamily="34" charset="-122"/>
                <a:ea typeface="微软雅黑" panose="020B0503020204020204" pitchFamily="34" charset="-122"/>
              </a:rPr>
              <a:t>——</a:t>
            </a:r>
            <a:r>
              <a:rPr lang="zh-CN" altLang="en-US" sz="1900" b="1" kern="0" dirty="0">
                <a:solidFill>
                  <a:srgbClr val="2164ED"/>
                </a:solidFill>
                <a:latin typeface="微软雅黑" panose="020B0503020204020204" pitchFamily="34" charset="-122"/>
                <a:ea typeface="微软雅黑" panose="020B0503020204020204" pitchFamily="34" charset="-122"/>
              </a:rPr>
              <a:t>申报审核</a:t>
            </a:r>
          </a:p>
        </p:txBody>
      </p:sp>
      <p:pic>
        <p:nvPicPr>
          <p:cNvPr id="7" name="图片 6">
            <a:extLst>
              <a:ext uri="{FF2B5EF4-FFF2-40B4-BE49-F238E27FC236}">
                <a16:creationId xmlns:a16="http://schemas.microsoft.com/office/drawing/2014/main" id="{1E5D0676-4460-E248-84B5-20DC3E80BBE9}"/>
              </a:ext>
            </a:extLst>
          </p:cNvPr>
          <p:cNvPicPr>
            <a:picLocks noChangeAspect="1"/>
          </p:cNvPicPr>
          <p:nvPr/>
        </p:nvPicPr>
        <p:blipFill>
          <a:blip r:embed="rId2"/>
          <a:stretch>
            <a:fillRect/>
          </a:stretch>
        </p:blipFill>
        <p:spPr>
          <a:xfrm>
            <a:off x="674741" y="2922555"/>
            <a:ext cx="6119597" cy="3411873"/>
          </a:xfrm>
          <a:prstGeom prst="rect">
            <a:avLst/>
          </a:prstGeom>
        </p:spPr>
      </p:pic>
    </p:spTree>
    <p:extLst>
      <p:ext uri="{BB962C8B-B14F-4D97-AF65-F5344CB8AC3E}">
        <p14:creationId xmlns:p14="http://schemas.microsoft.com/office/powerpoint/2010/main" val="126510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en-US" altLang="zh-CN" dirty="0">
                <a:solidFill>
                  <a:schemeClr val="tx1">
                    <a:lumMod val="75000"/>
                    <a:lumOff val="25000"/>
                  </a:schemeClr>
                </a:solidFill>
              </a:rPr>
              <a:t>NLP </a:t>
            </a:r>
            <a:r>
              <a:rPr lang="zh-CN" altLang="en-US" dirty="0">
                <a:solidFill>
                  <a:schemeClr val="tx1">
                    <a:lumMod val="75000"/>
                    <a:lumOff val="25000"/>
                  </a:schemeClr>
                </a:solidFill>
              </a:rPr>
              <a:t>常见应用场景</a:t>
            </a:r>
            <a:r>
              <a:rPr lang="en-US" altLang="zh-CN" dirty="0">
                <a:solidFill>
                  <a:schemeClr val="tx1">
                    <a:lumMod val="75000"/>
                    <a:lumOff val="25000"/>
                  </a:schemeClr>
                </a:solidFill>
              </a:rPr>
              <a:t>——</a:t>
            </a:r>
            <a:r>
              <a:rPr lang="zh-CN" altLang="en-US" dirty="0">
                <a:solidFill>
                  <a:schemeClr val="tx1">
                    <a:lumMod val="75000"/>
                    <a:lumOff val="25000"/>
                  </a:schemeClr>
                </a:solidFill>
              </a:rPr>
              <a:t>阅读理解</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829307"/>
            <a:ext cx="11097445" cy="1661957"/>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en-US" altLang="zh-CN" dirty="0"/>
              <a:t>【</a:t>
            </a:r>
            <a:r>
              <a:rPr lang="zh-CN" altLang="en-US" dirty="0"/>
              <a:t>应用场景</a:t>
            </a:r>
            <a:r>
              <a:rPr lang="en-US" altLang="zh-CN" dirty="0"/>
              <a:t>3】</a:t>
            </a:r>
          </a:p>
          <a:p>
            <a:pPr marL="742786" lvl="1" indent="-285750">
              <a:buFont typeface="Wingdings" pitchFamily="2" charset="2"/>
              <a:buChar char="Ø"/>
            </a:pPr>
            <a:r>
              <a:rPr lang="zh-CN" altLang="en-US" dirty="0"/>
              <a:t>金融资讯信息十分丰富，难以靠人工阅读并分析所有相关的资讯，但这类定性数据对事件分析、决策辅助、监控预警的重要性越来越显著。利用自然语言处理技术，可以基于语义对包括公司新闻、市场行情、宏观经济、政策法规、社交媒体上的资讯予以抓取和语义分析，监控股民、机构等对市场的态度，并通过知识图谱技术建立事件之间的关联关系，可以实现实时监控、辅助投资等功能。机器利用 </a:t>
            </a:r>
            <a:r>
              <a:rPr lang="en-US" altLang="zh-CN" dirty="0"/>
              <a:t>NLP </a:t>
            </a:r>
            <a:r>
              <a:rPr lang="zh-CN" altLang="en-US" dirty="0"/>
              <a:t>技术，对每一条舆情做情感分析，判断其对股价变动的影响，从而辅助做出投资决策。</a:t>
            </a:r>
            <a:endParaRPr lang="en-US" altLang="zh-CN" dirty="0"/>
          </a:p>
        </p:txBody>
      </p:sp>
      <p:pic>
        <p:nvPicPr>
          <p:cNvPr id="5" name="图片 4">
            <a:extLst>
              <a:ext uri="{FF2B5EF4-FFF2-40B4-BE49-F238E27FC236}">
                <a16:creationId xmlns:a16="http://schemas.microsoft.com/office/drawing/2014/main" id="{2D85C9DD-3255-2A49-A6EC-75382C215FCD}"/>
              </a:ext>
            </a:extLst>
          </p:cNvPr>
          <p:cNvPicPr>
            <a:picLocks noChangeAspect="1"/>
          </p:cNvPicPr>
          <p:nvPr/>
        </p:nvPicPr>
        <p:blipFill>
          <a:blip r:embed="rId2"/>
          <a:stretch>
            <a:fillRect/>
          </a:stretch>
        </p:blipFill>
        <p:spPr>
          <a:xfrm>
            <a:off x="183219" y="2752875"/>
            <a:ext cx="7450912" cy="3778062"/>
          </a:xfrm>
          <a:prstGeom prst="rect">
            <a:avLst/>
          </a:prstGeom>
        </p:spPr>
      </p:pic>
      <p:sp>
        <p:nvSpPr>
          <p:cNvPr id="9" name="矩形 8">
            <a:extLst>
              <a:ext uri="{FF2B5EF4-FFF2-40B4-BE49-F238E27FC236}">
                <a16:creationId xmlns:a16="http://schemas.microsoft.com/office/drawing/2014/main" id="{C6757967-F1C3-534C-BBA5-D5FAEED1DE34}"/>
              </a:ext>
            </a:extLst>
          </p:cNvPr>
          <p:cNvSpPr/>
          <p:nvPr/>
        </p:nvSpPr>
        <p:spPr>
          <a:xfrm>
            <a:off x="7774963" y="3885474"/>
            <a:ext cx="4264644" cy="2554545"/>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C00000"/>
                </a:solidFill>
                <a:latin typeface="Microsoft YaHei" panose="020B0503020204020204" pitchFamily="34" charset="-122"/>
                <a:ea typeface="Microsoft YaHei" panose="020B0503020204020204" pitchFamily="34" charset="-122"/>
              </a:rPr>
              <a:t>资产新规要求资管产品进行净值化转型，净值化配置型产品将成为主流，理财产品（特别是对高净值客户的私行产品）净值化转型需要资产配置体系支持；</a:t>
            </a:r>
            <a:endParaRPr lang="en-US" altLang="zh-CN" sz="1600"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solidFill>
                  <a:srgbClr val="C00000"/>
                </a:solidFill>
                <a:latin typeface="Microsoft YaHei" panose="020B0503020204020204" pitchFamily="34" charset="-122"/>
                <a:ea typeface="Microsoft YaHei" panose="020B0503020204020204" pitchFamily="34" charset="-122"/>
                <a:sym typeface="Calibri"/>
              </a:rPr>
              <a:t>理解市场，构建自顶向下的资产配置与风险管理框架体系；</a:t>
            </a:r>
            <a:endParaRPr lang="en-US" altLang="zh-CN" sz="1600" dirty="0">
              <a:solidFill>
                <a:srgbClr val="C00000"/>
              </a:solidFill>
              <a:latin typeface="Microsoft YaHei" panose="020B0503020204020204" pitchFamily="34" charset="-122"/>
              <a:ea typeface="Microsoft YaHei" panose="020B0503020204020204" pitchFamily="34" charset="-122"/>
              <a:sym typeface="Calibri"/>
            </a:endParaRPr>
          </a:p>
          <a:p>
            <a:pPr marL="285750" indent="-285750">
              <a:buFont typeface="Arial" panose="020B0604020202020204" pitchFamily="34" charset="0"/>
              <a:buChar char="•"/>
            </a:pPr>
            <a:r>
              <a:rPr lang="zh-CN" altLang="en-US" sz="1600" dirty="0">
                <a:solidFill>
                  <a:srgbClr val="C00000"/>
                </a:solidFill>
                <a:latin typeface="Microsoft YaHei" panose="020B0503020204020204" pitchFamily="34" charset="-122"/>
                <a:ea typeface="Microsoft YaHei" panose="020B0503020204020204" pitchFamily="34" charset="-122"/>
              </a:rPr>
              <a:t>清晰的理论层次，获得确定性和策略容量和稳定的解释力；</a:t>
            </a:r>
          </a:p>
          <a:p>
            <a:pPr marL="285750" indent="-285750">
              <a:buFont typeface="Arial" panose="020B0604020202020204" pitchFamily="34" charset="0"/>
              <a:buChar char="•"/>
            </a:pPr>
            <a:r>
              <a:rPr lang="zh-CN" altLang="en-US" sz="1600" dirty="0">
                <a:solidFill>
                  <a:srgbClr val="C00000"/>
                </a:solidFill>
                <a:latin typeface="Microsoft YaHei" panose="020B0503020204020204" pitchFamily="34" charset="-122"/>
                <a:ea typeface="Microsoft YaHei" panose="020B0503020204020204" pitchFamily="34" charset="-122"/>
              </a:rPr>
              <a:t>提供长期投资目标、中期策略与路径风险管理。</a:t>
            </a:r>
            <a:endParaRPr lang="zh-CN" altLang="en-US" sz="1600" dirty="0">
              <a:solidFill>
                <a:srgbClr val="C00000"/>
              </a:solidFill>
              <a:latin typeface="Microsoft YaHei" panose="020B0503020204020204" pitchFamily="34" charset="-122"/>
              <a:ea typeface="Microsoft YaHei" panose="020B0503020204020204" pitchFamily="34" charset="-122"/>
              <a:sym typeface="Calibri"/>
            </a:endParaRPr>
          </a:p>
        </p:txBody>
      </p:sp>
      <p:sp>
        <p:nvSpPr>
          <p:cNvPr id="10" name="矩形 9">
            <a:extLst>
              <a:ext uri="{FF2B5EF4-FFF2-40B4-BE49-F238E27FC236}">
                <a16:creationId xmlns:a16="http://schemas.microsoft.com/office/drawing/2014/main" id="{6FC1ACF0-3847-E645-B5BB-D0B4AE5DBC6F}"/>
              </a:ext>
            </a:extLst>
          </p:cNvPr>
          <p:cNvSpPr/>
          <p:nvPr/>
        </p:nvSpPr>
        <p:spPr>
          <a:xfrm>
            <a:off x="8042383" y="3299821"/>
            <a:ext cx="3729803"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业务应用举例</a:t>
            </a:r>
            <a:r>
              <a:rPr lang="en-US" altLang="zh-CN" sz="1900" b="1" kern="0" dirty="0">
                <a:solidFill>
                  <a:srgbClr val="2164ED"/>
                </a:solidFill>
                <a:latin typeface="微软雅黑" panose="020B0503020204020204" pitchFamily="34" charset="-122"/>
                <a:ea typeface="微软雅黑" panose="020B0503020204020204" pitchFamily="34" charset="-122"/>
              </a:rPr>
              <a:t>——</a:t>
            </a:r>
            <a:r>
              <a:rPr lang="zh-CN" altLang="en-US" sz="1900" b="1" kern="0" dirty="0">
                <a:solidFill>
                  <a:srgbClr val="2164ED"/>
                </a:solidFill>
                <a:latin typeface="微软雅黑" panose="020B0503020204020204" pitchFamily="34" charset="-122"/>
                <a:ea typeface="微软雅黑" panose="020B0503020204020204" pitchFamily="34" charset="-122"/>
              </a:rPr>
              <a:t>辅助投资决策</a:t>
            </a:r>
          </a:p>
        </p:txBody>
      </p:sp>
    </p:spTree>
    <p:extLst>
      <p:ext uri="{BB962C8B-B14F-4D97-AF65-F5344CB8AC3E}">
        <p14:creationId xmlns:p14="http://schemas.microsoft.com/office/powerpoint/2010/main" val="2595549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en-US" altLang="zh-CN" dirty="0">
                <a:solidFill>
                  <a:schemeClr val="tx1">
                    <a:lumMod val="75000"/>
                    <a:lumOff val="25000"/>
                  </a:schemeClr>
                </a:solidFill>
              </a:rPr>
              <a:t>NLP </a:t>
            </a:r>
            <a:r>
              <a:rPr lang="zh-CN" altLang="en-US" dirty="0">
                <a:solidFill>
                  <a:schemeClr val="tx1">
                    <a:lumMod val="75000"/>
                    <a:lumOff val="25000"/>
                  </a:schemeClr>
                </a:solidFill>
              </a:rPr>
              <a:t>常见应用场景</a:t>
            </a:r>
            <a:r>
              <a:rPr lang="en-US" altLang="zh-CN" dirty="0">
                <a:solidFill>
                  <a:schemeClr val="tx1">
                    <a:lumMod val="75000"/>
                    <a:lumOff val="25000"/>
                  </a:schemeClr>
                </a:solidFill>
              </a:rPr>
              <a:t>——</a:t>
            </a:r>
            <a:r>
              <a:rPr lang="zh-CN" altLang="en-US" dirty="0">
                <a:solidFill>
                  <a:schemeClr val="tx1">
                    <a:lumMod val="75000"/>
                    <a:lumOff val="25000"/>
                  </a:schemeClr>
                </a:solidFill>
              </a:rPr>
              <a:t>阅读理解</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829307"/>
            <a:ext cx="11097445" cy="1400347"/>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en-US" altLang="zh-CN" dirty="0"/>
              <a:t>【</a:t>
            </a:r>
            <a:r>
              <a:rPr lang="zh-CN" altLang="en-US" dirty="0"/>
              <a:t>应用场景</a:t>
            </a:r>
            <a:r>
              <a:rPr lang="en-US" altLang="zh-CN" dirty="0"/>
              <a:t>4】</a:t>
            </a:r>
          </a:p>
          <a:p>
            <a:pPr marL="742786" lvl="1" indent="-285750">
              <a:buFont typeface="Wingdings" pitchFamily="2" charset="2"/>
              <a:buChar char="Ø"/>
            </a:pPr>
            <a:r>
              <a:rPr lang="zh-CN" altLang="en-US" dirty="0"/>
              <a:t>现在互联网聚集海量文本，新闻、微博、朋友圈、微信公众号、头条号等地方每天会产生大量文章。但很多内容作者投入大量精力，实际阅读量非常少，内容投入产出率较低。聚焦银行业，通过对大量的文本进行语义分析和快速摘要，可以快速形成热点汇总类、信息聚合类、事件盘点类的摘要稿件，进行自动写作和辅助写作，提升摘要生产效率。下例为智能摘要的业务场景：</a:t>
            </a:r>
            <a:endParaRPr lang="en-US" altLang="zh-CN" dirty="0"/>
          </a:p>
        </p:txBody>
      </p:sp>
      <p:pic>
        <p:nvPicPr>
          <p:cNvPr id="7" name="图片 6">
            <a:extLst>
              <a:ext uri="{FF2B5EF4-FFF2-40B4-BE49-F238E27FC236}">
                <a16:creationId xmlns:a16="http://schemas.microsoft.com/office/drawing/2014/main" id="{449709F9-E5FC-BF45-BF7E-565CED90D304}"/>
              </a:ext>
            </a:extLst>
          </p:cNvPr>
          <p:cNvPicPr>
            <a:picLocks noChangeAspect="1"/>
          </p:cNvPicPr>
          <p:nvPr/>
        </p:nvPicPr>
        <p:blipFill>
          <a:blip r:embed="rId2"/>
          <a:stretch>
            <a:fillRect/>
          </a:stretch>
        </p:blipFill>
        <p:spPr>
          <a:xfrm>
            <a:off x="1342662" y="2786200"/>
            <a:ext cx="2927884" cy="3939680"/>
          </a:xfrm>
          <a:prstGeom prst="rect">
            <a:avLst/>
          </a:prstGeom>
        </p:spPr>
      </p:pic>
      <p:sp>
        <p:nvSpPr>
          <p:cNvPr id="11" name="文本框 10">
            <a:extLst>
              <a:ext uri="{FF2B5EF4-FFF2-40B4-BE49-F238E27FC236}">
                <a16:creationId xmlns:a16="http://schemas.microsoft.com/office/drawing/2014/main" id="{9A5A61ED-F119-464C-9794-CBAD031031BC}"/>
              </a:ext>
            </a:extLst>
          </p:cNvPr>
          <p:cNvSpPr txBox="1"/>
          <p:nvPr/>
        </p:nvSpPr>
        <p:spPr>
          <a:xfrm>
            <a:off x="1137728" y="2404570"/>
            <a:ext cx="3654190" cy="4031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a:lnSpc>
                <a:spcPct val="130000"/>
              </a:lnSpc>
            </a:pPr>
            <a:r>
              <a:rPr lang="zh-CN" altLang="en-US" sz="1400" b="1" dirty="0">
                <a:latin typeface="Microsoft YaHei" panose="020B0503020204020204" pitchFamily="34" charset="-122"/>
                <a:ea typeface="Microsoft YaHei" panose="020B0503020204020204" pitchFamily="34" charset="-122"/>
              </a:rPr>
              <a:t>输入文档，输出概括好的摘要文档草稿</a:t>
            </a:r>
          </a:p>
        </p:txBody>
      </p:sp>
      <p:sp>
        <p:nvSpPr>
          <p:cNvPr id="12" name="右箭头 11">
            <a:extLst>
              <a:ext uri="{FF2B5EF4-FFF2-40B4-BE49-F238E27FC236}">
                <a16:creationId xmlns:a16="http://schemas.microsoft.com/office/drawing/2014/main" id="{7962EAEC-D38E-9044-80BA-71CCF364EB3A}"/>
              </a:ext>
            </a:extLst>
          </p:cNvPr>
          <p:cNvSpPr/>
          <p:nvPr/>
        </p:nvSpPr>
        <p:spPr>
          <a:xfrm>
            <a:off x="4270546" y="4232118"/>
            <a:ext cx="662193" cy="871538"/>
          </a:xfrm>
          <a:prstGeom prst="rightArrow">
            <a:avLst/>
          </a:prstGeom>
          <a:solidFill>
            <a:srgbClr val="2164EE"/>
          </a:solidFill>
          <a:ln>
            <a:solidFill>
              <a:srgbClr val="2164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7EAAA454-6DF6-344F-A158-A8E69676C464}"/>
              </a:ext>
            </a:extLst>
          </p:cNvPr>
          <p:cNvSpPr/>
          <p:nvPr/>
        </p:nvSpPr>
        <p:spPr>
          <a:xfrm>
            <a:off x="5132345" y="3436780"/>
            <a:ext cx="6096000" cy="2462213"/>
          </a:xfrm>
          <a:prstGeom prst="rect">
            <a:avLst/>
          </a:prstGeom>
        </p:spPr>
        <p:txBody>
          <a:bodyPr>
            <a:spAutoFit/>
          </a:bodyPr>
          <a:lstStyle/>
          <a:p>
            <a:r>
              <a:rPr lang="zh-CN" altLang="en-US" sz="1400" dirty="0"/>
              <a:t>传统业务被低估，新业务潜力十足</a:t>
            </a:r>
            <a:endParaRPr lang="en-US" altLang="zh-CN" sz="1400" dirty="0"/>
          </a:p>
          <a:p>
            <a:r>
              <a:rPr lang="zh-CN" altLang="en-US" sz="1400" dirty="0"/>
              <a:t>▍我们认为</a:t>
            </a:r>
            <a:r>
              <a:rPr lang="en-US" altLang="zh-CN" sz="1400" dirty="0"/>
              <a:t>,</a:t>
            </a:r>
            <a:r>
              <a:rPr lang="zh-CN" altLang="en-US" sz="1400" dirty="0"/>
              <a:t>公司销售稳定</a:t>
            </a:r>
            <a:r>
              <a:rPr lang="en-US" altLang="zh-CN" sz="1400" dirty="0"/>
              <a:t>,</a:t>
            </a:r>
            <a:r>
              <a:rPr lang="zh-CN" altLang="en-US" sz="1400" dirty="0"/>
              <a:t>有余力拓展优质土地储备</a:t>
            </a:r>
            <a:r>
              <a:rPr lang="en-US" altLang="zh-CN" sz="1400" dirty="0"/>
              <a:t>,</a:t>
            </a:r>
            <a:r>
              <a:rPr lang="zh-CN" altLang="en-US" sz="1400" dirty="0"/>
              <a:t>新业务发展势头强劲。</a:t>
            </a:r>
            <a:endParaRPr lang="en-US" altLang="zh-CN" sz="1400" dirty="0"/>
          </a:p>
          <a:p>
            <a:r>
              <a:rPr lang="zh-CN" altLang="en-US" sz="1400" dirty="0"/>
              <a:t>▍资金成本具备优势</a:t>
            </a:r>
            <a:r>
              <a:rPr lang="en-US" altLang="zh-CN" sz="1400" dirty="0"/>
              <a:t>,</a:t>
            </a:r>
            <a:r>
              <a:rPr lang="zh-CN" altLang="en-US" sz="1400" dirty="0"/>
              <a:t>优质土地供给增多</a:t>
            </a:r>
            <a:r>
              <a:rPr lang="en-US" altLang="zh-CN" sz="1400" dirty="0"/>
              <a:t>,</a:t>
            </a:r>
            <a:r>
              <a:rPr lang="zh-CN" altLang="en-US" sz="1400" dirty="0"/>
              <a:t>预计 </a:t>
            </a:r>
            <a:r>
              <a:rPr lang="en-US" altLang="zh-CN" sz="1400" dirty="0"/>
              <a:t>2020 </a:t>
            </a:r>
            <a:r>
              <a:rPr lang="zh-CN" altLang="en-US" sz="1400" dirty="0"/>
              <a:t>年起公司将加大拿地力度</a:t>
            </a:r>
            <a:endParaRPr lang="en-US" altLang="zh-CN" sz="1400" dirty="0"/>
          </a:p>
          <a:p>
            <a:r>
              <a:rPr lang="zh-CN" altLang="en-US" sz="1400" dirty="0"/>
              <a:t>▍一二线城市布局继续保障公司销售稳定性。</a:t>
            </a:r>
            <a:endParaRPr lang="en-US" altLang="zh-CN" sz="1400" dirty="0"/>
          </a:p>
          <a:p>
            <a:r>
              <a:rPr lang="zh-CN" altLang="en-US" sz="1400" dirty="0"/>
              <a:t>▍新业务发展顺利</a:t>
            </a:r>
            <a:r>
              <a:rPr lang="en-US" altLang="zh-CN" sz="1400" dirty="0"/>
              <a:t>,</a:t>
            </a:r>
            <a:r>
              <a:rPr lang="zh-CN" altLang="en-US" sz="1400" dirty="0"/>
              <a:t>价值被忽视。</a:t>
            </a:r>
            <a:endParaRPr lang="en-US" altLang="zh-CN" sz="1400" dirty="0"/>
          </a:p>
          <a:p>
            <a:endParaRPr lang="en-US" altLang="zh-CN" sz="1400" dirty="0"/>
          </a:p>
          <a:p>
            <a:r>
              <a:rPr lang="zh-CN" altLang="en-US" sz="1400" dirty="0"/>
              <a:t>我们认为</a:t>
            </a:r>
            <a:r>
              <a:rPr lang="en-US" altLang="zh-CN" sz="1400" dirty="0"/>
              <a:t>,</a:t>
            </a:r>
            <a:r>
              <a:rPr lang="zh-CN" altLang="en-US" sz="1400" dirty="0"/>
              <a:t>万科物业在商写领域的品牌和专业优势将得到进一步补强</a:t>
            </a:r>
            <a:r>
              <a:rPr lang="en-US" altLang="zh-CN" sz="1400" dirty="0"/>
              <a:t>,</a:t>
            </a:r>
            <a:r>
              <a:rPr lang="zh-CN" altLang="en-US" sz="1400" dirty="0"/>
              <a:t>公司有望在住宅和商写两条赛道都成为物业管理行业的领跑者。我们认为</a:t>
            </a:r>
            <a:r>
              <a:rPr lang="en-US" altLang="zh-CN" sz="1400" dirty="0"/>
              <a:t>,</a:t>
            </a:r>
            <a:r>
              <a:rPr lang="zh-CN" altLang="en-US" sz="1400" dirty="0"/>
              <a:t>目前的市况对公司有利。我们相信</a:t>
            </a:r>
            <a:r>
              <a:rPr lang="en-US" altLang="zh-CN" sz="1400" dirty="0"/>
              <a:t>,</a:t>
            </a:r>
            <a:r>
              <a:rPr lang="zh-CN" altLang="en-US" sz="1400" dirty="0"/>
              <a:t>公司新业务价值最保守估计超过 </a:t>
            </a:r>
            <a:r>
              <a:rPr lang="en-US" altLang="zh-CN" sz="1400" dirty="0"/>
              <a:t>1200 </a:t>
            </a:r>
            <a:r>
              <a:rPr lang="zh-CN" altLang="en-US" sz="1400" dirty="0"/>
              <a:t>亿。公司当前市值</a:t>
            </a:r>
            <a:r>
              <a:rPr lang="en-US" altLang="zh-CN" sz="1400" dirty="0"/>
              <a:t>,</a:t>
            </a:r>
            <a:r>
              <a:rPr lang="zh-CN" altLang="en-US" sz="1400" dirty="0"/>
              <a:t>剔除新业务合理价值</a:t>
            </a:r>
            <a:r>
              <a:rPr lang="en-US" altLang="zh-CN" sz="1400" dirty="0"/>
              <a:t>,</a:t>
            </a:r>
            <a:r>
              <a:rPr lang="zh-CN" altLang="en-US" sz="1400" dirty="0"/>
              <a:t>开发业务市场估值仅为 </a:t>
            </a:r>
            <a:r>
              <a:rPr lang="en-US" altLang="zh-CN" sz="1400" dirty="0"/>
              <a:t>2128 </a:t>
            </a:r>
            <a:r>
              <a:rPr lang="zh-CN" altLang="en-US" sz="1400" dirty="0"/>
              <a:t>亿元</a:t>
            </a:r>
            <a:r>
              <a:rPr lang="en-US" altLang="zh-CN" sz="1400" dirty="0"/>
              <a:t>,</a:t>
            </a:r>
            <a:r>
              <a:rPr lang="zh-CN" altLang="en-US" sz="1400" dirty="0"/>
              <a:t>加三季度末净负债仅为 </a:t>
            </a:r>
            <a:r>
              <a:rPr lang="en-US" altLang="zh-CN" sz="1400" dirty="0"/>
              <a:t>1234 </a:t>
            </a:r>
            <a:r>
              <a:rPr lang="zh-CN" altLang="en-US" sz="1400" dirty="0"/>
              <a:t>亿元。</a:t>
            </a:r>
          </a:p>
        </p:txBody>
      </p:sp>
    </p:spTree>
    <p:extLst>
      <p:ext uri="{BB962C8B-B14F-4D97-AF65-F5344CB8AC3E}">
        <p14:creationId xmlns:p14="http://schemas.microsoft.com/office/powerpoint/2010/main" val="2151244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en-US" altLang="zh-CN" dirty="0">
                <a:solidFill>
                  <a:schemeClr val="tx1">
                    <a:lumMod val="75000"/>
                    <a:lumOff val="25000"/>
                  </a:schemeClr>
                </a:solidFill>
              </a:rPr>
              <a:t>NLP </a:t>
            </a:r>
            <a:r>
              <a:rPr lang="zh-CN" altLang="en-US" dirty="0">
                <a:solidFill>
                  <a:schemeClr val="tx1">
                    <a:lumMod val="75000"/>
                    <a:lumOff val="25000"/>
                  </a:schemeClr>
                </a:solidFill>
              </a:rPr>
              <a:t>常见应用场景</a:t>
            </a:r>
            <a:r>
              <a:rPr lang="en-US" altLang="zh-CN" dirty="0">
                <a:solidFill>
                  <a:schemeClr val="tx1">
                    <a:lumMod val="75000"/>
                    <a:lumOff val="25000"/>
                  </a:schemeClr>
                </a:solidFill>
              </a:rPr>
              <a:t>——</a:t>
            </a:r>
            <a:r>
              <a:rPr lang="zh-CN" altLang="en-US" dirty="0">
                <a:solidFill>
                  <a:schemeClr val="tx1">
                    <a:lumMod val="75000"/>
                    <a:lumOff val="25000"/>
                  </a:schemeClr>
                </a:solidFill>
              </a:rPr>
              <a:t>机器翻译</a:t>
            </a:r>
            <a:r>
              <a:rPr lang="en-US" altLang="zh-CN" dirty="0">
                <a:solidFill>
                  <a:schemeClr val="tx1">
                    <a:lumMod val="75000"/>
                    <a:lumOff val="25000"/>
                  </a:schemeClr>
                </a:solidFill>
              </a:rPr>
              <a:t>&amp;</a:t>
            </a:r>
            <a:r>
              <a:rPr lang="zh-CN" altLang="en-US" dirty="0">
                <a:solidFill>
                  <a:schemeClr val="tx1">
                    <a:lumMod val="75000"/>
                    <a:lumOff val="25000"/>
                  </a:schemeClr>
                </a:solidFill>
              </a:rPr>
              <a:t>智能搜索</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829307"/>
            <a:ext cx="11097445" cy="2446787"/>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en-US" altLang="zh-CN" dirty="0"/>
              <a:t>【</a:t>
            </a:r>
            <a:r>
              <a:rPr lang="zh-CN" altLang="en-US" dirty="0"/>
              <a:t>应用场景</a:t>
            </a:r>
            <a:r>
              <a:rPr lang="en-US" altLang="zh-CN" dirty="0"/>
              <a:t>】——</a:t>
            </a:r>
            <a:r>
              <a:rPr lang="zh-CN" altLang="en-US" dirty="0"/>
              <a:t>既是技术实现方式，又是落地场景</a:t>
            </a:r>
            <a:endParaRPr lang="en-US" altLang="zh-CN" dirty="0"/>
          </a:p>
          <a:p>
            <a:pPr algn="l"/>
            <a:r>
              <a:rPr lang="zh-CN" altLang="en-US" dirty="0"/>
              <a:t>       机器翻译：</a:t>
            </a:r>
            <a:endParaRPr lang="en-US" altLang="zh-CN" dirty="0"/>
          </a:p>
          <a:p>
            <a:pPr marL="742786" lvl="1" indent="-285750">
              <a:buFont typeface="Wingdings" pitchFamily="2" charset="2"/>
              <a:buChar char="Ø"/>
            </a:pPr>
            <a:r>
              <a:rPr lang="zh-CN" altLang="en-US" dirty="0"/>
              <a:t>与国外专家进行交流时，可以进行会议纪要记录并同步翻译；</a:t>
            </a:r>
            <a:endParaRPr lang="en-US" altLang="zh-CN" dirty="0"/>
          </a:p>
          <a:p>
            <a:pPr marL="742786" lvl="1" indent="-285750">
              <a:buFont typeface="Wingdings" pitchFamily="2" charset="2"/>
              <a:buChar char="Ø"/>
            </a:pPr>
            <a:r>
              <a:rPr lang="zh-CN" altLang="en-US" dirty="0"/>
              <a:t>翻看外文互联网资料时，可以在线进行实时在线翻译；</a:t>
            </a:r>
            <a:endParaRPr lang="en-US" altLang="zh-CN" dirty="0"/>
          </a:p>
          <a:p>
            <a:pPr marL="742786" lvl="1" indent="-285750">
              <a:buFont typeface="Wingdings" pitchFamily="2" charset="2"/>
              <a:buChar char="Ø"/>
            </a:pPr>
            <a:r>
              <a:rPr lang="zh-CN" altLang="en-US" dirty="0"/>
              <a:t>银行网点接待外国客人时，可以帮助柜员进行翻译，增加沟通效率；</a:t>
            </a:r>
            <a:endParaRPr lang="en-US" altLang="zh-CN" dirty="0"/>
          </a:p>
          <a:p>
            <a:pPr marL="0" lvl="1"/>
            <a:r>
              <a:rPr lang="zh-CN" altLang="en-US" dirty="0">
                <a:latin typeface="微软雅黑" panose="020B0503020204020204" pitchFamily="34" charset="-122"/>
                <a:ea typeface="微软雅黑" panose="020B0503020204020204" pitchFamily="34" charset="-122"/>
              </a:rPr>
              <a:t>       智能搜索：</a:t>
            </a:r>
            <a:endParaRPr lang="en-US" altLang="zh-CN" dirty="0">
              <a:latin typeface="微软雅黑" panose="020B0503020204020204" pitchFamily="34" charset="-122"/>
              <a:ea typeface="微软雅黑" panose="020B0503020204020204" pitchFamily="34" charset="-122"/>
            </a:endParaRPr>
          </a:p>
          <a:p>
            <a:pPr marL="742786" lvl="1" indent="-285750">
              <a:buFont typeface="Wingdings" pitchFamily="2" charset="2"/>
              <a:buChar char="Ø"/>
            </a:pPr>
            <a:r>
              <a:rPr lang="zh-CN" altLang="en-US" dirty="0"/>
              <a:t>根据目前搜索的发展趋势，除了传统的文本和网页快速检索、相关度排序，还可以进行信息结构化抽取、内容语义理解、多模知识搜索等，即以知识构建、多模语义理解和深度学习等为技术核心，进一步提升检索的精度和效果，涵盖以文搜文、以文搜图、以图搜图、知识问答、语音搜索、视频搜索和全部所搜等多种形式。</a:t>
            </a:r>
            <a:endParaRPr lang="en-US" altLang="zh-CN" dirty="0"/>
          </a:p>
        </p:txBody>
      </p:sp>
      <p:pic>
        <p:nvPicPr>
          <p:cNvPr id="2" name="图片 1">
            <a:extLst>
              <a:ext uri="{FF2B5EF4-FFF2-40B4-BE49-F238E27FC236}">
                <a16:creationId xmlns:a16="http://schemas.microsoft.com/office/drawing/2014/main" id="{45EF2248-49BF-9E43-90B3-464C1F40C1F2}"/>
              </a:ext>
            </a:extLst>
          </p:cNvPr>
          <p:cNvPicPr>
            <a:picLocks noChangeAspect="1"/>
          </p:cNvPicPr>
          <p:nvPr/>
        </p:nvPicPr>
        <p:blipFill>
          <a:blip r:embed="rId2"/>
          <a:stretch>
            <a:fillRect/>
          </a:stretch>
        </p:blipFill>
        <p:spPr>
          <a:xfrm>
            <a:off x="5937813" y="3684592"/>
            <a:ext cx="6070580" cy="2900449"/>
          </a:xfrm>
          <a:prstGeom prst="rect">
            <a:avLst/>
          </a:prstGeom>
        </p:spPr>
      </p:pic>
      <p:pic>
        <p:nvPicPr>
          <p:cNvPr id="6" name="图片 5">
            <a:extLst>
              <a:ext uri="{FF2B5EF4-FFF2-40B4-BE49-F238E27FC236}">
                <a16:creationId xmlns:a16="http://schemas.microsoft.com/office/drawing/2014/main" id="{BA44DAFA-9716-4A4C-9BD5-465DDC67E005}"/>
              </a:ext>
            </a:extLst>
          </p:cNvPr>
          <p:cNvPicPr>
            <a:picLocks noChangeAspect="1"/>
          </p:cNvPicPr>
          <p:nvPr/>
        </p:nvPicPr>
        <p:blipFill>
          <a:blip r:embed="rId3"/>
          <a:stretch>
            <a:fillRect/>
          </a:stretch>
        </p:blipFill>
        <p:spPr>
          <a:xfrm>
            <a:off x="454824" y="3385822"/>
            <a:ext cx="5263071" cy="3337041"/>
          </a:xfrm>
          <a:prstGeom prst="rect">
            <a:avLst/>
          </a:prstGeom>
        </p:spPr>
      </p:pic>
    </p:spTree>
    <p:extLst>
      <p:ext uri="{BB962C8B-B14F-4D97-AF65-F5344CB8AC3E}">
        <p14:creationId xmlns:p14="http://schemas.microsoft.com/office/powerpoint/2010/main" val="244047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3" y="300282"/>
            <a:ext cx="4811658"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zh-CN" altLang="en-US" dirty="0">
                <a:solidFill>
                  <a:schemeClr val="tx1">
                    <a:lumMod val="75000"/>
                    <a:lumOff val="25000"/>
                  </a:schemeClr>
                </a:solidFill>
              </a:rPr>
              <a:t>其他能力</a:t>
            </a:r>
            <a:r>
              <a:rPr lang="en-US" altLang="zh-CN" dirty="0">
                <a:solidFill>
                  <a:schemeClr val="tx1">
                    <a:lumMod val="75000"/>
                    <a:lumOff val="25000"/>
                  </a:schemeClr>
                </a:solidFill>
              </a:rPr>
              <a:t>——NLP </a:t>
            </a:r>
            <a:r>
              <a:rPr lang="zh-CN" altLang="en-US" dirty="0">
                <a:solidFill>
                  <a:schemeClr val="tx1">
                    <a:lumMod val="75000"/>
                    <a:lumOff val="25000"/>
                  </a:schemeClr>
                </a:solidFill>
              </a:rPr>
              <a:t>复合型应用</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829307"/>
            <a:ext cx="11097445" cy="2185177"/>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zh-CN" altLang="en-US" dirty="0"/>
              <a:t>此外很多场景 </a:t>
            </a:r>
            <a:r>
              <a:rPr lang="en-US" altLang="zh-CN" dirty="0"/>
              <a:t>NLP </a:t>
            </a:r>
            <a:r>
              <a:rPr lang="zh-CN" altLang="en-US" dirty="0"/>
              <a:t>需要搭配</a:t>
            </a:r>
            <a:r>
              <a:rPr lang="en-US" altLang="zh-CN" dirty="0"/>
              <a:t> OCR </a:t>
            </a:r>
            <a:r>
              <a:rPr lang="zh-CN" altLang="en-US" dirty="0"/>
              <a:t>做文本智能画的前期数据处理。以 </a:t>
            </a:r>
            <a:r>
              <a:rPr lang="en-US" altLang="zh-CN" dirty="0"/>
              <a:t>NLP+OCR </a:t>
            </a:r>
            <a:r>
              <a:rPr lang="zh-CN" altLang="en-US" dirty="0"/>
              <a:t>为核心，完成实际业务中的文本数据抽取、识别、关联比对、核对、写作等环节。对于业务中的各种非结构化文档，前期获取数据即会涉及到跨系统抓取，获取后的处理环节，也需要结合业务操作流程。</a:t>
            </a:r>
            <a:endParaRPr lang="en-US" altLang="zh-CN" dirty="0"/>
          </a:p>
          <a:p>
            <a:pPr algn="l"/>
            <a:endParaRPr lang="en-US" altLang="zh-CN" dirty="0"/>
          </a:p>
          <a:p>
            <a:pPr algn="l"/>
            <a:r>
              <a:rPr lang="zh-CN" altLang="en-US" dirty="0"/>
              <a:t>以信贷业务为例：</a:t>
            </a:r>
            <a:endParaRPr lang="en-US" altLang="zh-CN" dirty="0"/>
          </a:p>
          <a:p>
            <a:pPr marL="285750" indent="-285750" algn="l">
              <a:buFont typeface="Arial" panose="020B0604020202020204" pitchFamily="34" charset="0"/>
              <a:buChar char="•"/>
            </a:pPr>
            <a:r>
              <a:rPr lang="zh-CN" altLang="en-US" b="1" dirty="0"/>
              <a:t>贷前场景</a:t>
            </a:r>
            <a:r>
              <a:rPr lang="zh-CN" altLang="en-US" dirty="0"/>
              <a:t>：基于 </a:t>
            </a:r>
            <a:r>
              <a:rPr lang="en-US" altLang="zh-CN" dirty="0"/>
              <a:t>OCR </a:t>
            </a:r>
            <a:r>
              <a:rPr lang="zh-CN" altLang="en-US" dirty="0"/>
              <a:t>可以帮助银行工作人员对提交材料进行人物、事件、数值等关键信息抽取和审核；</a:t>
            </a:r>
            <a:endParaRPr lang="en-US" altLang="zh-CN" dirty="0"/>
          </a:p>
          <a:p>
            <a:pPr marL="285750" indent="-285750" algn="l">
              <a:buFont typeface="Arial" panose="020B0604020202020204" pitchFamily="34" charset="0"/>
              <a:buChar char="•"/>
            </a:pPr>
            <a:r>
              <a:rPr lang="zh-CN" altLang="en-US" b="1" dirty="0"/>
              <a:t>贷中场景</a:t>
            </a:r>
            <a:r>
              <a:rPr lang="zh-CN" altLang="en-US" dirty="0"/>
              <a:t>：支持合同多版本对比，对合同关键要素进行智能审核，防止阴阳合同风险；</a:t>
            </a:r>
            <a:endParaRPr lang="en-US" altLang="zh-CN" dirty="0"/>
          </a:p>
          <a:p>
            <a:pPr marL="285750" indent="-285750" algn="l">
              <a:buFont typeface="Arial" panose="020B0604020202020204" pitchFamily="34" charset="0"/>
              <a:buChar char="•"/>
            </a:pPr>
            <a:r>
              <a:rPr lang="zh-CN" altLang="en-US" b="1" dirty="0"/>
              <a:t>贷后场景</a:t>
            </a:r>
            <a:r>
              <a:rPr lang="zh-CN" altLang="en-US" dirty="0"/>
              <a:t>：贷款项目评估报告关键信息提取即结构化，并对企业进行舆情分析监控，实现有效跟踪和监督。</a:t>
            </a:r>
            <a:endParaRPr lang="en-US" altLang="zh-CN" dirty="0"/>
          </a:p>
        </p:txBody>
      </p:sp>
      <p:pic>
        <p:nvPicPr>
          <p:cNvPr id="8" name="图片 7">
            <a:extLst>
              <a:ext uri="{FF2B5EF4-FFF2-40B4-BE49-F238E27FC236}">
                <a16:creationId xmlns:a16="http://schemas.microsoft.com/office/drawing/2014/main" id="{DB474F95-8354-BE48-AD77-1583B66278C9}"/>
              </a:ext>
            </a:extLst>
          </p:cNvPr>
          <p:cNvPicPr>
            <a:picLocks noChangeAspect="1"/>
          </p:cNvPicPr>
          <p:nvPr/>
        </p:nvPicPr>
        <p:blipFill>
          <a:blip r:embed="rId2"/>
          <a:stretch>
            <a:fillRect/>
          </a:stretch>
        </p:blipFill>
        <p:spPr>
          <a:xfrm>
            <a:off x="5486401" y="3695838"/>
            <a:ext cx="5972112" cy="3024409"/>
          </a:xfrm>
          <a:prstGeom prst="rect">
            <a:avLst/>
          </a:prstGeom>
        </p:spPr>
      </p:pic>
      <p:sp>
        <p:nvSpPr>
          <p:cNvPr id="12" name="文本框 11">
            <a:extLst>
              <a:ext uri="{FF2B5EF4-FFF2-40B4-BE49-F238E27FC236}">
                <a16:creationId xmlns:a16="http://schemas.microsoft.com/office/drawing/2014/main" id="{BC481730-E02D-FB4D-BAA7-EBC5237E09D3}"/>
              </a:ext>
            </a:extLst>
          </p:cNvPr>
          <p:cNvSpPr txBox="1"/>
          <p:nvPr/>
        </p:nvSpPr>
        <p:spPr>
          <a:xfrm>
            <a:off x="2549080" y="3333261"/>
            <a:ext cx="7348767" cy="486520"/>
          </a:xfrm>
          <a:prstGeom prst="rect">
            <a:avLst/>
          </a:prstGeom>
          <a:noFill/>
          <a:ln w="12700" cap="flat" cmpd="sng" algn="ctr">
            <a:noFill/>
            <a:prstDash val="solid"/>
            <a:miter lim="800000"/>
          </a:ln>
          <a:effectLst/>
        </p:spPr>
        <p:txBody>
          <a:bodyPr lIns="121875" tIns="60936" rIns="121875" bIns="60936" rtlCol="0" anchor="ctr"/>
          <a:lstStyle>
            <a:defPPr>
              <a:defRPr lang="zh-CN"/>
            </a:defPPr>
            <a:lvl1pPr algn="ctr" defTabSz="1218754">
              <a:defRPr sz="1900" b="1" kern="0">
                <a:solidFill>
                  <a:srgbClr val="2164ED"/>
                </a:solidFill>
                <a:latin typeface="微软雅黑" panose="020B0503020204020204" pitchFamily="34" charset="-122"/>
                <a:ea typeface="微软雅黑" panose="020B0503020204020204" pitchFamily="34" charset="-122"/>
              </a:defRPr>
            </a:lvl1pPr>
          </a:lstStyle>
          <a:p>
            <a:r>
              <a:rPr lang="en-US" altLang="zh-CN" dirty="0"/>
              <a:t>NLP+OCR </a:t>
            </a:r>
            <a:r>
              <a:rPr lang="zh-CN" altLang="en-US" dirty="0"/>
              <a:t>能力处理扫描件，勾稽关系核验，建立企业关系图谱。</a:t>
            </a:r>
          </a:p>
        </p:txBody>
      </p:sp>
      <p:pic>
        <p:nvPicPr>
          <p:cNvPr id="2" name="图片 1">
            <a:extLst>
              <a:ext uri="{FF2B5EF4-FFF2-40B4-BE49-F238E27FC236}">
                <a16:creationId xmlns:a16="http://schemas.microsoft.com/office/drawing/2014/main" id="{D3EBE2C5-405B-A943-BF94-A39823E18877}"/>
              </a:ext>
            </a:extLst>
          </p:cNvPr>
          <p:cNvPicPr>
            <a:picLocks noChangeAspect="1"/>
          </p:cNvPicPr>
          <p:nvPr/>
        </p:nvPicPr>
        <p:blipFill>
          <a:blip r:embed="rId3"/>
          <a:stretch>
            <a:fillRect/>
          </a:stretch>
        </p:blipFill>
        <p:spPr>
          <a:xfrm>
            <a:off x="940893" y="3917198"/>
            <a:ext cx="4069918" cy="2777982"/>
          </a:xfrm>
          <a:prstGeom prst="rect">
            <a:avLst/>
          </a:prstGeom>
        </p:spPr>
      </p:pic>
    </p:spTree>
    <p:extLst>
      <p:ext uri="{BB962C8B-B14F-4D97-AF65-F5344CB8AC3E}">
        <p14:creationId xmlns:p14="http://schemas.microsoft.com/office/powerpoint/2010/main" val="2065918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AF9F4-360B-B641-BD4F-50AAF416CF88}"/>
              </a:ext>
            </a:extLst>
          </p:cNvPr>
          <p:cNvSpPr txBox="1">
            <a:spLocks/>
          </p:cNvSpPr>
          <p:nvPr/>
        </p:nvSpPr>
        <p:spPr>
          <a:xfrm>
            <a:off x="2284086" y="2814882"/>
            <a:ext cx="8597274" cy="732460"/>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zh-CN" altLang="en-US" sz="4400" dirty="0">
                <a:solidFill>
                  <a:schemeClr val="tx1">
                    <a:lumMod val="75000"/>
                    <a:lumOff val="25000"/>
                  </a:schemeClr>
                </a:solidFill>
              </a:rPr>
              <a:t>三、建立</a:t>
            </a:r>
            <a:r>
              <a:rPr lang="en-US" altLang="zh-CN" sz="4400" dirty="0">
                <a:solidFill>
                  <a:schemeClr val="tx1">
                    <a:lumMod val="75000"/>
                    <a:lumOff val="25000"/>
                  </a:schemeClr>
                </a:solidFill>
              </a:rPr>
              <a:t>NLP </a:t>
            </a:r>
            <a:r>
              <a:rPr lang="zh-CN" altLang="en-US" sz="4400" dirty="0">
                <a:solidFill>
                  <a:schemeClr val="tx1">
                    <a:lumMod val="75000"/>
                    <a:lumOff val="25000"/>
                  </a:schemeClr>
                </a:solidFill>
              </a:rPr>
              <a:t>能力平台的思路</a:t>
            </a:r>
          </a:p>
        </p:txBody>
      </p:sp>
    </p:spTree>
    <p:extLst>
      <p:ext uri="{BB962C8B-B14F-4D97-AF65-F5344CB8AC3E}">
        <p14:creationId xmlns:p14="http://schemas.microsoft.com/office/powerpoint/2010/main" val="4242710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97892" y="431779"/>
            <a:ext cx="4811658" cy="413911"/>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zh-CN" altLang="en-US" dirty="0">
                <a:solidFill>
                  <a:schemeClr val="tx1">
                    <a:lumMod val="75000"/>
                    <a:lumOff val="25000"/>
                  </a:schemeClr>
                </a:solidFill>
              </a:rPr>
              <a:t>总体思路</a:t>
            </a:r>
            <a:r>
              <a:rPr lang="en-US" altLang="zh-CN" dirty="0">
                <a:solidFill>
                  <a:schemeClr val="tx1">
                    <a:lumMod val="75000"/>
                    <a:lumOff val="25000"/>
                  </a:schemeClr>
                </a:solidFill>
              </a:rPr>
              <a:t>——</a:t>
            </a:r>
            <a:r>
              <a:rPr lang="zh-CN" altLang="en-US" dirty="0">
                <a:solidFill>
                  <a:schemeClr val="tx1">
                    <a:lumMod val="75000"/>
                    <a:lumOff val="25000"/>
                  </a:schemeClr>
                </a:solidFill>
              </a:rPr>
              <a:t>依托场景，逐步夯实</a:t>
            </a:r>
          </a:p>
        </p:txBody>
      </p:sp>
      <p:grpSp>
        <p:nvGrpSpPr>
          <p:cNvPr id="7" name="组合 6">
            <a:extLst>
              <a:ext uri="{FF2B5EF4-FFF2-40B4-BE49-F238E27FC236}">
                <a16:creationId xmlns:a16="http://schemas.microsoft.com/office/drawing/2014/main" id="{91D90271-921F-5343-A4CA-FA7E64EED246}"/>
              </a:ext>
            </a:extLst>
          </p:cNvPr>
          <p:cNvGrpSpPr/>
          <p:nvPr/>
        </p:nvGrpSpPr>
        <p:grpSpPr>
          <a:xfrm>
            <a:off x="9365240" y="2405749"/>
            <a:ext cx="2111226" cy="1099671"/>
            <a:chOff x="7289572" y="1313924"/>
            <a:chExt cx="1951452" cy="1016582"/>
          </a:xfrm>
        </p:grpSpPr>
        <p:sp>
          <p:nvSpPr>
            <p:cNvPr id="9" name="椭圆 8">
              <a:extLst>
                <a:ext uri="{FF2B5EF4-FFF2-40B4-BE49-F238E27FC236}">
                  <a16:creationId xmlns:a16="http://schemas.microsoft.com/office/drawing/2014/main" id="{3DADEE9C-C172-2C42-BE95-69814B031805}"/>
                </a:ext>
              </a:extLst>
            </p:cNvPr>
            <p:cNvSpPr/>
            <p:nvPr/>
          </p:nvSpPr>
          <p:spPr>
            <a:xfrm>
              <a:off x="7289572" y="1622270"/>
              <a:ext cx="719477" cy="708236"/>
            </a:xfrm>
            <a:prstGeom prst="ellipse">
              <a:avLst/>
            </a:prstGeom>
            <a:noFill/>
            <a:ln w="152400">
              <a:solidFill>
                <a:srgbClr val="2B94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a:solidFill>
                  <a:srgbClr val="2164ED"/>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3A83BAC-CD29-6E4C-B045-43C43C7D2133}"/>
                </a:ext>
              </a:extLst>
            </p:cNvPr>
            <p:cNvSpPr txBox="1"/>
            <p:nvPr/>
          </p:nvSpPr>
          <p:spPr>
            <a:xfrm>
              <a:off x="7733004" y="1313924"/>
              <a:ext cx="1508020" cy="270296"/>
            </a:xfrm>
            <a:prstGeom prst="rect">
              <a:avLst/>
            </a:prstGeom>
            <a:noFill/>
          </p:spPr>
          <p:txBody>
            <a:bodyPr wrap="square" rtlCol="0">
              <a:spAutoFit/>
            </a:bodyPr>
            <a:lstStyle/>
            <a:p>
              <a:r>
                <a:rPr kumimoji="1" lang="zh-CN" altLang="en-US" sz="1300" dirty="0">
                  <a:solidFill>
                    <a:srgbClr val="1097DB"/>
                  </a:solidFill>
                  <a:latin typeface="微软雅黑" panose="020B0503020204020204" pitchFamily="34" charset="-122"/>
                  <a:ea typeface="微软雅黑" panose="020B0503020204020204" pitchFamily="34" charset="-122"/>
                </a:rPr>
                <a:t>生产模式智能化</a:t>
              </a:r>
            </a:p>
          </p:txBody>
        </p:sp>
        <p:pic>
          <p:nvPicPr>
            <p:cNvPr id="11" name="图片 10">
              <a:extLst>
                <a:ext uri="{FF2B5EF4-FFF2-40B4-BE49-F238E27FC236}">
                  <a16:creationId xmlns:a16="http://schemas.microsoft.com/office/drawing/2014/main" id="{212953B1-0516-DD4F-9AAE-8719571501A7}"/>
                </a:ext>
              </a:extLst>
            </p:cNvPr>
            <p:cNvPicPr>
              <a:picLocks noChangeAspect="1"/>
            </p:cNvPicPr>
            <p:nvPr/>
          </p:nvPicPr>
          <p:blipFill>
            <a:blip r:embed="rId2"/>
            <a:stretch>
              <a:fillRect/>
            </a:stretch>
          </p:blipFill>
          <p:spPr>
            <a:xfrm>
              <a:off x="7403955" y="1725767"/>
              <a:ext cx="469562" cy="469562"/>
            </a:xfrm>
            <a:prstGeom prst="rect">
              <a:avLst/>
            </a:prstGeom>
          </p:spPr>
        </p:pic>
      </p:grpSp>
      <p:grpSp>
        <p:nvGrpSpPr>
          <p:cNvPr id="13" name="组合 12">
            <a:extLst>
              <a:ext uri="{FF2B5EF4-FFF2-40B4-BE49-F238E27FC236}">
                <a16:creationId xmlns:a16="http://schemas.microsoft.com/office/drawing/2014/main" id="{6CDBD655-E8CD-1843-8CCD-16CB30269DA4}"/>
              </a:ext>
            </a:extLst>
          </p:cNvPr>
          <p:cNvGrpSpPr/>
          <p:nvPr/>
        </p:nvGrpSpPr>
        <p:grpSpPr>
          <a:xfrm>
            <a:off x="9365187" y="3918945"/>
            <a:ext cx="2169391" cy="1043479"/>
            <a:chOff x="7340079" y="2795168"/>
            <a:chExt cx="1914550" cy="921020"/>
          </a:xfrm>
        </p:grpSpPr>
        <p:sp>
          <p:nvSpPr>
            <p:cNvPr id="14" name="椭圆 13">
              <a:extLst>
                <a:ext uri="{FF2B5EF4-FFF2-40B4-BE49-F238E27FC236}">
                  <a16:creationId xmlns:a16="http://schemas.microsoft.com/office/drawing/2014/main" id="{B43E183F-0844-BC48-9D5E-FA25B0DCA94F}"/>
                </a:ext>
              </a:extLst>
            </p:cNvPr>
            <p:cNvSpPr/>
            <p:nvPr/>
          </p:nvSpPr>
          <p:spPr>
            <a:xfrm>
              <a:off x="7340079" y="3007952"/>
              <a:ext cx="719477" cy="708236"/>
            </a:xfrm>
            <a:prstGeom prst="ellipse">
              <a:avLst/>
            </a:prstGeom>
            <a:noFill/>
            <a:ln w="152400">
              <a:solidFill>
                <a:srgbClr val="2B94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a:solidFill>
                  <a:srgbClr val="2164ED"/>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7BECBA6A-2451-6A42-93F9-39CD0F66C927}"/>
                </a:ext>
              </a:extLst>
            </p:cNvPr>
            <p:cNvSpPr txBox="1"/>
            <p:nvPr/>
          </p:nvSpPr>
          <p:spPr>
            <a:xfrm>
              <a:off x="7845870" y="2795168"/>
              <a:ext cx="1408759" cy="258074"/>
            </a:xfrm>
            <a:prstGeom prst="rect">
              <a:avLst/>
            </a:prstGeom>
            <a:noFill/>
          </p:spPr>
          <p:txBody>
            <a:bodyPr wrap="square" rtlCol="0">
              <a:spAutoFit/>
            </a:bodyPr>
            <a:lstStyle/>
            <a:p>
              <a:r>
                <a:rPr kumimoji="1" lang="zh-CN" altLang="en-US" sz="1300" dirty="0">
                  <a:solidFill>
                    <a:srgbClr val="1097DB"/>
                  </a:solidFill>
                  <a:latin typeface="微软雅黑" panose="020B0503020204020204" pitchFamily="34" charset="-122"/>
                  <a:ea typeface="微软雅黑" panose="020B0503020204020204" pitchFamily="34" charset="-122"/>
                </a:rPr>
                <a:t>运营模式智能化</a:t>
              </a:r>
            </a:p>
          </p:txBody>
        </p:sp>
        <p:pic>
          <p:nvPicPr>
            <p:cNvPr id="16" name="图片 15">
              <a:extLst>
                <a:ext uri="{FF2B5EF4-FFF2-40B4-BE49-F238E27FC236}">
                  <a16:creationId xmlns:a16="http://schemas.microsoft.com/office/drawing/2014/main" id="{EF635A88-B753-A646-9067-69AA21D73C02}"/>
                </a:ext>
              </a:extLst>
            </p:cNvPr>
            <p:cNvPicPr>
              <a:picLocks noChangeAspect="1"/>
            </p:cNvPicPr>
            <p:nvPr/>
          </p:nvPicPr>
          <p:blipFill>
            <a:blip r:embed="rId3"/>
            <a:stretch>
              <a:fillRect/>
            </a:stretch>
          </p:blipFill>
          <p:spPr>
            <a:xfrm>
              <a:off x="7490510" y="3161918"/>
              <a:ext cx="443963" cy="443963"/>
            </a:xfrm>
            <a:prstGeom prst="rect">
              <a:avLst/>
            </a:prstGeom>
          </p:spPr>
        </p:pic>
      </p:grpSp>
      <p:grpSp>
        <p:nvGrpSpPr>
          <p:cNvPr id="17" name="组合 16">
            <a:extLst>
              <a:ext uri="{FF2B5EF4-FFF2-40B4-BE49-F238E27FC236}">
                <a16:creationId xmlns:a16="http://schemas.microsoft.com/office/drawing/2014/main" id="{46F64157-E3E0-4F44-829B-618CA4C9BAC7}"/>
              </a:ext>
            </a:extLst>
          </p:cNvPr>
          <p:cNvGrpSpPr/>
          <p:nvPr/>
        </p:nvGrpSpPr>
        <p:grpSpPr>
          <a:xfrm>
            <a:off x="8499453" y="1546687"/>
            <a:ext cx="2091444" cy="1037340"/>
            <a:chOff x="5883809" y="736917"/>
            <a:chExt cx="1994995" cy="989630"/>
          </a:xfrm>
        </p:grpSpPr>
        <p:sp>
          <p:nvSpPr>
            <p:cNvPr id="18" name="椭圆 17">
              <a:extLst>
                <a:ext uri="{FF2B5EF4-FFF2-40B4-BE49-F238E27FC236}">
                  <a16:creationId xmlns:a16="http://schemas.microsoft.com/office/drawing/2014/main" id="{E954E373-A72F-AE4A-AED8-765C3DFA6A28}"/>
                </a:ext>
              </a:extLst>
            </p:cNvPr>
            <p:cNvSpPr/>
            <p:nvPr/>
          </p:nvSpPr>
          <p:spPr>
            <a:xfrm>
              <a:off x="5883809" y="1018311"/>
              <a:ext cx="719477" cy="708236"/>
            </a:xfrm>
            <a:prstGeom prst="ellipse">
              <a:avLst/>
            </a:prstGeom>
            <a:noFill/>
            <a:ln w="152400">
              <a:solidFill>
                <a:srgbClr val="2B94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2164ED"/>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9E8AFC0-4387-8F43-AD43-675C436D5FEE}"/>
                </a:ext>
              </a:extLst>
            </p:cNvPr>
            <p:cNvSpPr txBox="1"/>
            <p:nvPr/>
          </p:nvSpPr>
          <p:spPr>
            <a:xfrm>
              <a:off x="6349188" y="736917"/>
              <a:ext cx="1529616" cy="278940"/>
            </a:xfrm>
            <a:prstGeom prst="rect">
              <a:avLst/>
            </a:prstGeom>
            <a:noFill/>
          </p:spPr>
          <p:txBody>
            <a:bodyPr wrap="square" rtlCol="0">
              <a:spAutoFit/>
            </a:bodyPr>
            <a:lstStyle/>
            <a:p>
              <a:r>
                <a:rPr kumimoji="1" lang="zh-CN" altLang="en-US" sz="1300" dirty="0">
                  <a:solidFill>
                    <a:srgbClr val="1097DB"/>
                  </a:solidFill>
                  <a:latin typeface="微软雅黑" panose="020B0503020204020204" pitchFamily="34" charset="-122"/>
                  <a:ea typeface="微软雅黑" panose="020B0503020204020204" pitchFamily="34" charset="-122"/>
                </a:rPr>
                <a:t>产品服务智能化</a:t>
              </a:r>
            </a:p>
          </p:txBody>
        </p:sp>
        <p:pic>
          <p:nvPicPr>
            <p:cNvPr id="20" name="图片 19">
              <a:extLst>
                <a:ext uri="{FF2B5EF4-FFF2-40B4-BE49-F238E27FC236}">
                  <a16:creationId xmlns:a16="http://schemas.microsoft.com/office/drawing/2014/main" id="{808B16FA-B7F9-5A4A-90E7-4230ADA16749}"/>
                </a:ext>
              </a:extLst>
            </p:cNvPr>
            <p:cNvPicPr>
              <a:picLocks noChangeAspect="1"/>
            </p:cNvPicPr>
            <p:nvPr/>
          </p:nvPicPr>
          <p:blipFill>
            <a:blip r:embed="rId4"/>
            <a:stretch>
              <a:fillRect/>
            </a:stretch>
          </p:blipFill>
          <p:spPr>
            <a:xfrm>
              <a:off x="5953282" y="1079213"/>
              <a:ext cx="580530" cy="580530"/>
            </a:xfrm>
            <a:prstGeom prst="rect">
              <a:avLst/>
            </a:prstGeom>
          </p:spPr>
        </p:pic>
      </p:grpSp>
      <p:grpSp>
        <p:nvGrpSpPr>
          <p:cNvPr id="21" name="组合 20">
            <a:extLst>
              <a:ext uri="{FF2B5EF4-FFF2-40B4-BE49-F238E27FC236}">
                <a16:creationId xmlns:a16="http://schemas.microsoft.com/office/drawing/2014/main" id="{12E318AC-D23F-754E-8EB6-0CF00837DD8C}"/>
              </a:ext>
            </a:extLst>
          </p:cNvPr>
          <p:cNvGrpSpPr/>
          <p:nvPr/>
        </p:nvGrpSpPr>
        <p:grpSpPr>
          <a:xfrm>
            <a:off x="8495435" y="5465984"/>
            <a:ext cx="2487544" cy="862729"/>
            <a:chOff x="5988685" y="3512931"/>
            <a:chExt cx="2227790" cy="772743"/>
          </a:xfrm>
        </p:grpSpPr>
        <p:sp>
          <p:nvSpPr>
            <p:cNvPr id="22" name="椭圆 21">
              <a:extLst>
                <a:ext uri="{FF2B5EF4-FFF2-40B4-BE49-F238E27FC236}">
                  <a16:creationId xmlns:a16="http://schemas.microsoft.com/office/drawing/2014/main" id="{13250D8E-1276-4645-B14D-D63F8CA5C89F}"/>
                </a:ext>
              </a:extLst>
            </p:cNvPr>
            <p:cNvSpPr/>
            <p:nvPr/>
          </p:nvSpPr>
          <p:spPr>
            <a:xfrm>
              <a:off x="5988685" y="3577438"/>
              <a:ext cx="719477" cy="708236"/>
            </a:xfrm>
            <a:prstGeom prst="ellipse">
              <a:avLst/>
            </a:prstGeom>
            <a:noFill/>
            <a:ln w="152400">
              <a:solidFill>
                <a:srgbClr val="2B94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a:solidFill>
                  <a:srgbClr val="2164ED"/>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F55C66C2-1EB9-7B4A-982D-550EAAC01B66}"/>
                </a:ext>
              </a:extLst>
            </p:cNvPr>
            <p:cNvSpPr txBox="1"/>
            <p:nvPr/>
          </p:nvSpPr>
          <p:spPr>
            <a:xfrm>
              <a:off x="6648972" y="3512931"/>
              <a:ext cx="1567503" cy="261891"/>
            </a:xfrm>
            <a:prstGeom prst="rect">
              <a:avLst/>
            </a:prstGeom>
            <a:noFill/>
          </p:spPr>
          <p:txBody>
            <a:bodyPr wrap="square" rtlCol="0">
              <a:spAutoFit/>
            </a:bodyPr>
            <a:lstStyle/>
            <a:p>
              <a:r>
                <a:rPr kumimoji="1" lang="zh-CN" altLang="en-US" sz="1300" dirty="0">
                  <a:solidFill>
                    <a:srgbClr val="1097DB"/>
                  </a:solidFill>
                  <a:latin typeface="微软雅黑" panose="020B0503020204020204" pitchFamily="34" charset="-122"/>
                  <a:ea typeface="微软雅黑" panose="020B0503020204020204" pitchFamily="34" charset="-122"/>
                </a:rPr>
                <a:t>决策模式智能化</a:t>
              </a:r>
            </a:p>
          </p:txBody>
        </p:sp>
        <p:pic>
          <p:nvPicPr>
            <p:cNvPr id="24" name="图片 23">
              <a:extLst>
                <a:ext uri="{FF2B5EF4-FFF2-40B4-BE49-F238E27FC236}">
                  <a16:creationId xmlns:a16="http://schemas.microsoft.com/office/drawing/2014/main" id="{0018E346-32C4-D54E-95FA-D73E2076E364}"/>
                </a:ext>
              </a:extLst>
            </p:cNvPr>
            <p:cNvPicPr>
              <a:picLocks noChangeAspect="1"/>
            </p:cNvPicPr>
            <p:nvPr/>
          </p:nvPicPr>
          <p:blipFill>
            <a:blip r:embed="rId5"/>
            <a:stretch>
              <a:fillRect/>
            </a:stretch>
          </p:blipFill>
          <p:spPr>
            <a:xfrm>
              <a:off x="6156136" y="3734858"/>
              <a:ext cx="391095" cy="391095"/>
            </a:xfrm>
            <a:prstGeom prst="rect">
              <a:avLst/>
            </a:prstGeom>
          </p:spPr>
        </p:pic>
      </p:grpSp>
      <p:sp>
        <p:nvSpPr>
          <p:cNvPr id="25" name="弧 24">
            <a:extLst>
              <a:ext uri="{FF2B5EF4-FFF2-40B4-BE49-F238E27FC236}">
                <a16:creationId xmlns:a16="http://schemas.microsoft.com/office/drawing/2014/main" id="{29AE87EB-36FF-BD48-98AD-BB1376C76F1A}"/>
              </a:ext>
            </a:extLst>
          </p:cNvPr>
          <p:cNvSpPr/>
          <p:nvPr/>
        </p:nvSpPr>
        <p:spPr>
          <a:xfrm>
            <a:off x="6440527" y="2647869"/>
            <a:ext cx="2724626" cy="2885489"/>
          </a:xfrm>
          <a:prstGeom prst="arc">
            <a:avLst>
              <a:gd name="adj1" fmla="val 17119386"/>
              <a:gd name="adj2" fmla="val 4514815"/>
            </a:avLst>
          </a:prstGeom>
          <a:ln w="38100">
            <a:solidFill>
              <a:srgbClr val="1097DB"/>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lIns="121905" tIns="60952" rIns="121905" bIns="60952" rtlCol="0" anchor="ctr"/>
          <a:lstStyle/>
          <a:p>
            <a:pPr algn="ctr"/>
            <a:endParaRPr kumimoji="1" lang="zh-CN" altLang="en-US"/>
          </a:p>
        </p:txBody>
      </p:sp>
      <p:grpSp>
        <p:nvGrpSpPr>
          <p:cNvPr id="26" name="组合 25">
            <a:extLst>
              <a:ext uri="{FF2B5EF4-FFF2-40B4-BE49-F238E27FC236}">
                <a16:creationId xmlns:a16="http://schemas.microsoft.com/office/drawing/2014/main" id="{29456423-9461-9E49-91CA-49F2272FBB1E}"/>
              </a:ext>
            </a:extLst>
          </p:cNvPr>
          <p:cNvGrpSpPr/>
          <p:nvPr/>
        </p:nvGrpSpPr>
        <p:grpSpPr>
          <a:xfrm>
            <a:off x="874642" y="1568435"/>
            <a:ext cx="6698249" cy="4389152"/>
            <a:chOff x="563935" y="951008"/>
            <a:chExt cx="5023033" cy="3598176"/>
          </a:xfrm>
        </p:grpSpPr>
        <p:sp>
          <p:nvSpPr>
            <p:cNvPr id="27" name="矩形 26">
              <a:extLst>
                <a:ext uri="{FF2B5EF4-FFF2-40B4-BE49-F238E27FC236}">
                  <a16:creationId xmlns:a16="http://schemas.microsoft.com/office/drawing/2014/main" id="{CC1AB972-8F01-1E42-BA8C-5A342BBDAC0E}"/>
                </a:ext>
              </a:extLst>
            </p:cNvPr>
            <p:cNvSpPr/>
            <p:nvPr/>
          </p:nvSpPr>
          <p:spPr>
            <a:xfrm>
              <a:off x="563935" y="1439749"/>
              <a:ext cx="2415601" cy="1030693"/>
            </a:xfrm>
            <a:prstGeom prst="rect">
              <a:avLst/>
            </a:prstGeom>
          </p:spPr>
          <p:txBody>
            <a:bodyPr wrap="square">
              <a:spAutoFit/>
            </a:bodyPr>
            <a:lstStyle/>
            <a:p>
              <a:pPr algn="ctr">
                <a:lnSpc>
                  <a:spcPct val="150000"/>
                </a:lnSpc>
              </a:pPr>
              <a:r>
                <a:rPr kumimoji="1"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cs typeface="微软雅黑"/>
                </a:rPr>
                <a:t>以 </a:t>
              </a:r>
              <a:r>
                <a:rPr kumimoji="1" lang="en-US" altLang="zh-CN" sz="1300" dirty="0">
                  <a:solidFill>
                    <a:srgbClr val="2164ED"/>
                  </a:solidFill>
                  <a:latin typeface="Microsoft YaHei" panose="020B0503020204020204" pitchFamily="34" charset="-122"/>
                  <a:ea typeface="Microsoft YaHei" panose="020B0503020204020204" pitchFamily="34" charset="-122"/>
                </a:rPr>
                <a:t>NLP </a:t>
              </a:r>
              <a:r>
                <a:rPr kumimoji="1" lang="zh-CN" altLang="en-US" sz="1300" dirty="0">
                  <a:solidFill>
                    <a:srgbClr val="2164ED"/>
                  </a:solidFill>
                  <a:latin typeface="Microsoft YaHei" panose="020B0503020204020204" pitchFamily="34" charset="-122"/>
                  <a:ea typeface="Microsoft YaHei" panose="020B0503020204020204" pitchFamily="34" charset="-122"/>
                </a:rPr>
                <a:t>为基础核心</a:t>
              </a:r>
              <a:r>
                <a:rPr kumimoji="1"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cs typeface="微软雅黑"/>
                </a:rPr>
                <a:t>，结合</a:t>
              </a:r>
              <a:r>
                <a:rPr kumimoji="1"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rPr>
                <a:t>人脸识别、语音语义、图像、机器学习、深度学习等</a:t>
              </a:r>
              <a:r>
                <a:rPr kumimoji="1" lang="en-US" altLang="zh-CN" sz="1300" dirty="0">
                  <a:solidFill>
                    <a:schemeClr val="tx1">
                      <a:lumMod val="75000"/>
                      <a:lumOff val="25000"/>
                    </a:schemeClr>
                  </a:solidFill>
                  <a:latin typeface="Microsoft YaHei" panose="020B0503020204020204" pitchFamily="34" charset="-122"/>
                  <a:ea typeface="Microsoft YaHei" panose="020B0503020204020204" pitchFamily="34" charset="-122"/>
                </a:rPr>
                <a:t>AI</a:t>
              </a:r>
              <a:r>
                <a:rPr kumimoji="1"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rPr>
                <a:t>技术，提升业务效率、降低风险，改善业务体验，提升人工效率。</a:t>
              </a:r>
              <a:endParaRPr kumimoji="1" lang="en-US" altLang="zh-CN" sz="13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BFBE01D1-9126-F544-A228-3ADB825EDA51}"/>
                </a:ext>
              </a:extLst>
            </p:cNvPr>
            <p:cNvSpPr/>
            <p:nvPr/>
          </p:nvSpPr>
          <p:spPr>
            <a:xfrm>
              <a:off x="686593" y="3074078"/>
              <a:ext cx="2107953" cy="415263"/>
            </a:xfrm>
            <a:prstGeom prst="rect">
              <a:avLst/>
            </a:prstGeom>
          </p:spPr>
          <p:txBody>
            <a:bodyPr wrap="square">
              <a:spAutoFit/>
            </a:bodyPr>
            <a:lstStyle/>
            <a:p>
              <a:pPr>
                <a:lnSpc>
                  <a:spcPct val="150000"/>
                </a:lnSpc>
              </a:pPr>
              <a:r>
                <a:rPr kumimoji="1" lang="zh-CN" altLang="en-US" sz="1900" b="1" dirty="0">
                  <a:solidFill>
                    <a:srgbClr val="2164ED"/>
                  </a:solidFill>
                  <a:latin typeface="微软雅黑" panose="020B0503020204020204" pitchFamily="34" charset="-122"/>
                  <a:ea typeface="微软雅黑" panose="020B0503020204020204" pitchFamily="34" charset="-122"/>
                </a:rPr>
                <a:t>稳定高可用的平台能力</a:t>
              </a:r>
              <a:endParaRPr kumimoji="1" lang="en-US" altLang="zh-CN" sz="1900" b="1" dirty="0">
                <a:solidFill>
                  <a:srgbClr val="2164ED"/>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ED191D7F-FAE7-024F-A7A8-69E66802E511}"/>
                </a:ext>
              </a:extLst>
            </p:cNvPr>
            <p:cNvGrpSpPr/>
            <p:nvPr/>
          </p:nvGrpSpPr>
          <p:grpSpPr>
            <a:xfrm>
              <a:off x="3394293" y="954478"/>
              <a:ext cx="2192675" cy="1515406"/>
              <a:chOff x="3106032" y="942053"/>
              <a:chExt cx="2192675" cy="1515406"/>
            </a:xfrm>
          </p:grpSpPr>
          <p:sp>
            <p:nvSpPr>
              <p:cNvPr id="34" name="矩形 33">
                <a:extLst>
                  <a:ext uri="{FF2B5EF4-FFF2-40B4-BE49-F238E27FC236}">
                    <a16:creationId xmlns:a16="http://schemas.microsoft.com/office/drawing/2014/main" id="{29238FA2-642F-4E49-A1C6-5E8141ABB0C7}"/>
                  </a:ext>
                </a:extLst>
              </p:cNvPr>
              <p:cNvSpPr/>
              <p:nvPr/>
            </p:nvSpPr>
            <p:spPr>
              <a:xfrm>
                <a:off x="3205579" y="942053"/>
                <a:ext cx="2093128" cy="752414"/>
              </a:xfrm>
              <a:prstGeom prst="rect">
                <a:avLst/>
              </a:prstGeom>
            </p:spPr>
            <p:txBody>
              <a:bodyPr wrap="square">
                <a:spAutoFit/>
              </a:bodyPr>
              <a:lstStyle/>
              <a:p>
                <a:pPr>
                  <a:lnSpc>
                    <a:spcPct val="150000"/>
                  </a:lnSpc>
                </a:pPr>
                <a:r>
                  <a:rPr kumimoji="1" lang="zh-CN" altLang="en-US" sz="1900" b="1" dirty="0">
                    <a:solidFill>
                      <a:srgbClr val="2164ED"/>
                    </a:solidFill>
                    <a:latin typeface="微软雅黑" panose="020B0503020204020204" pitchFamily="34" charset="-122"/>
                    <a:ea typeface="微软雅黑" panose="020B0503020204020204" pitchFamily="34" charset="-122"/>
                  </a:rPr>
                  <a:t>场景化智能服务方案</a:t>
                </a:r>
                <a:endParaRPr kumimoji="1" lang="en-US" altLang="zh-CN" sz="1900" b="1" dirty="0">
                  <a:solidFill>
                    <a:srgbClr val="2164ED"/>
                  </a:solidFill>
                  <a:latin typeface="微软雅黑" panose="020B0503020204020204" pitchFamily="34" charset="-122"/>
                  <a:ea typeface="微软雅黑" panose="020B0503020204020204" pitchFamily="34" charset="-122"/>
                </a:endParaRPr>
              </a:p>
              <a:p>
                <a:pPr>
                  <a:lnSpc>
                    <a:spcPct val="150000"/>
                  </a:lnSpc>
                </a:pPr>
                <a:endParaRPr kumimoji="1" lang="en-US" altLang="zh-CN" sz="1900" b="1" dirty="0">
                  <a:solidFill>
                    <a:srgbClr val="2164ED"/>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E5FE9616-1E75-DC48-9CDF-0BA01268747D}"/>
                  </a:ext>
                </a:extLst>
              </p:cNvPr>
              <p:cNvSpPr/>
              <p:nvPr/>
            </p:nvSpPr>
            <p:spPr>
              <a:xfrm>
                <a:off x="3106032" y="1426766"/>
                <a:ext cx="2138247" cy="1030693"/>
              </a:xfrm>
              <a:prstGeom prst="rect">
                <a:avLst/>
              </a:prstGeom>
            </p:spPr>
            <p:txBody>
              <a:bodyPr wrap="square">
                <a:spAutoFit/>
              </a:bodyPr>
              <a:lstStyle/>
              <a:p>
                <a:pPr>
                  <a:lnSpc>
                    <a:spcPct val="150000"/>
                  </a:lnSpc>
                </a:pP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rPr>
                  <a:t>紧紧依托</a:t>
                </a:r>
                <a:r>
                  <a:rPr lang="zh-CN" altLang="en-US" sz="1300" dirty="0">
                    <a:solidFill>
                      <a:srgbClr val="2164ED"/>
                    </a:solidFill>
                    <a:latin typeface="Microsoft YaHei" panose="020B0503020204020204" pitchFamily="34" charset="-122"/>
                    <a:ea typeface="Microsoft YaHei" panose="020B0503020204020204" pitchFamily="34" charset="-122"/>
                  </a:rPr>
                  <a:t>实际业务场景制定解决方案</a:t>
                </a: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rPr>
                  <a:t>，通过技术赋能，帮助银行</a:t>
                </a:r>
                <a:r>
                  <a:rPr lang="en-US" altLang="zh-CN" sz="1300" dirty="0">
                    <a:solidFill>
                      <a:schemeClr val="tx1">
                        <a:lumMod val="75000"/>
                        <a:lumOff val="25000"/>
                      </a:schemeClr>
                    </a:solidFill>
                    <a:latin typeface="Microsoft YaHei" panose="020B0503020204020204" pitchFamily="34" charset="-122"/>
                    <a:ea typeface="Microsoft YaHei" panose="020B0503020204020204" pitchFamily="34" charset="-122"/>
                  </a:rPr>
                  <a:t>IT&amp;</a:t>
                </a: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rPr>
                  <a:t>业务部门完成智能化转型，构建智能决策机制，打造更佳业务流程。</a:t>
                </a:r>
              </a:p>
            </p:txBody>
          </p:sp>
        </p:grpSp>
        <p:sp>
          <p:nvSpPr>
            <p:cNvPr id="30" name="矩形 29">
              <a:extLst>
                <a:ext uri="{FF2B5EF4-FFF2-40B4-BE49-F238E27FC236}">
                  <a16:creationId xmlns:a16="http://schemas.microsoft.com/office/drawing/2014/main" id="{6DD1888D-6B52-C345-B344-8221B7CF19F3}"/>
                </a:ext>
              </a:extLst>
            </p:cNvPr>
            <p:cNvSpPr/>
            <p:nvPr/>
          </p:nvSpPr>
          <p:spPr>
            <a:xfrm>
              <a:off x="563935" y="3585832"/>
              <a:ext cx="2273372" cy="800038"/>
            </a:xfrm>
            <a:prstGeom prst="rect">
              <a:avLst/>
            </a:prstGeom>
          </p:spPr>
          <p:txBody>
            <a:bodyPr wrap="square">
              <a:spAutoFit/>
            </a:bodyPr>
            <a:lstStyle/>
            <a:p>
              <a:pPr>
                <a:lnSpc>
                  <a:spcPct val="150000"/>
                </a:lnSpc>
              </a:pPr>
              <a:r>
                <a:rPr kumimoji="1"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rPr>
                <a:t>稳定可靠的人工智能技术，用户</a:t>
              </a:r>
              <a:r>
                <a:rPr kumimoji="1" lang="zh-CN" altLang="en-US" sz="1300" dirty="0">
                  <a:solidFill>
                    <a:srgbClr val="2164ED"/>
                  </a:solidFill>
                  <a:latin typeface="Microsoft YaHei" panose="020B0503020204020204" pitchFamily="34" charset="-122"/>
                  <a:ea typeface="Microsoft YaHei" panose="020B0503020204020204" pitchFamily="34" charset="-122"/>
                </a:rPr>
                <a:t>所见即所得</a:t>
              </a:r>
              <a:r>
                <a:rPr kumimoji="1"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rPr>
                <a:t>的平台能力，可快速响应业务模式变化，提供</a:t>
              </a:r>
              <a:r>
                <a:rPr kumimoji="1" lang="zh-CN" altLang="en-US" sz="1300" dirty="0">
                  <a:solidFill>
                    <a:srgbClr val="2164ED"/>
                  </a:solidFill>
                  <a:latin typeface="Microsoft YaHei" panose="020B0503020204020204" pitchFamily="34" charset="-122"/>
                  <a:ea typeface="Microsoft YaHei" panose="020B0503020204020204" pitchFamily="34" charset="-122"/>
                </a:rPr>
                <a:t>个性化</a:t>
              </a:r>
              <a:r>
                <a:rPr kumimoji="1"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rPr>
                <a:t>的</a:t>
              </a:r>
              <a:r>
                <a:rPr kumimoji="1" lang="en-US" altLang="zh-CN" sz="1300" dirty="0">
                  <a:solidFill>
                    <a:schemeClr val="tx1">
                      <a:lumMod val="75000"/>
                      <a:lumOff val="25000"/>
                    </a:schemeClr>
                  </a:solidFill>
                  <a:latin typeface="Microsoft YaHei" panose="020B0503020204020204" pitchFamily="34" charset="-122"/>
                  <a:ea typeface="Microsoft YaHei" panose="020B0503020204020204" pitchFamily="34" charset="-122"/>
                </a:rPr>
                <a:t>NLP</a:t>
              </a:r>
              <a:r>
                <a:rPr kumimoji="1"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rPr>
                <a:t>金融产品服务。</a:t>
              </a:r>
              <a:endParaRPr kumimoji="1" lang="en-US" altLang="zh-CN" sz="13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id="{B7A7086A-C0F9-B547-AF3A-FAAAEA9989DD}"/>
                </a:ext>
              </a:extLst>
            </p:cNvPr>
            <p:cNvSpPr/>
            <p:nvPr/>
          </p:nvSpPr>
          <p:spPr>
            <a:xfrm>
              <a:off x="3329335" y="3518491"/>
              <a:ext cx="2138485" cy="1030693"/>
            </a:xfrm>
            <a:prstGeom prst="rect">
              <a:avLst/>
            </a:prstGeom>
          </p:spPr>
          <p:txBody>
            <a:bodyPr wrap="square">
              <a:spAutoFit/>
            </a:bodyPr>
            <a:lstStyle/>
            <a:p>
              <a:pPr fontAlgn="base">
                <a:lnSpc>
                  <a:spcPct val="150000"/>
                </a:lnSpc>
              </a:pP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rPr>
                <a:t>基于业务场景积累的大数据、基础架构和合作伙伴资源，贴近业务、深入业务，助力银行</a:t>
              </a:r>
              <a:r>
                <a:rPr lang="zh-CN" altLang="en-US" sz="1300" dirty="0">
                  <a:solidFill>
                    <a:srgbClr val="2164ED"/>
                  </a:solidFill>
                  <a:latin typeface="Microsoft YaHei" panose="020B0503020204020204" pitchFamily="34" charset="-122"/>
                  <a:ea typeface="Microsoft YaHei" panose="020B0503020204020204" pitchFamily="34" charset="-122"/>
                </a:rPr>
                <a:t>逐步探索、夯实适用于 </a:t>
              </a:r>
              <a:r>
                <a:rPr lang="en-US" altLang="zh-CN" sz="1300" dirty="0">
                  <a:solidFill>
                    <a:srgbClr val="2164ED"/>
                  </a:solidFill>
                  <a:latin typeface="Microsoft YaHei" panose="020B0503020204020204" pitchFamily="34" charset="-122"/>
                  <a:ea typeface="Microsoft YaHei" panose="020B0503020204020204" pitchFamily="34" charset="-122"/>
                </a:rPr>
                <a:t>NLP </a:t>
              </a:r>
              <a:r>
                <a:rPr lang="zh-CN" altLang="en-US" sz="1300" dirty="0">
                  <a:solidFill>
                    <a:srgbClr val="2164ED"/>
                  </a:solidFill>
                  <a:latin typeface="Microsoft YaHei" panose="020B0503020204020204" pitchFamily="34" charset="-122"/>
                  <a:ea typeface="Microsoft YaHei" panose="020B0503020204020204" pitchFamily="34" charset="-122"/>
                </a:rPr>
                <a:t>技术</a:t>
              </a: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rPr>
                <a:t>的应用场景。</a:t>
              </a:r>
            </a:p>
          </p:txBody>
        </p:sp>
        <p:sp>
          <p:nvSpPr>
            <p:cNvPr id="32" name="矩形 31">
              <a:extLst>
                <a:ext uri="{FF2B5EF4-FFF2-40B4-BE49-F238E27FC236}">
                  <a16:creationId xmlns:a16="http://schemas.microsoft.com/office/drawing/2014/main" id="{0920854C-6654-C941-8524-C12D3DFDB1A0}"/>
                </a:ext>
              </a:extLst>
            </p:cNvPr>
            <p:cNvSpPr/>
            <p:nvPr/>
          </p:nvSpPr>
          <p:spPr>
            <a:xfrm>
              <a:off x="3471446" y="3074078"/>
              <a:ext cx="1854264" cy="315390"/>
            </a:xfrm>
            <a:prstGeom prst="rect">
              <a:avLst/>
            </a:prstGeom>
          </p:spPr>
          <p:txBody>
            <a:bodyPr wrap="square">
              <a:spAutoFit/>
            </a:bodyPr>
            <a:lstStyle/>
            <a:p>
              <a:pPr fontAlgn="base"/>
              <a:r>
                <a:rPr lang="zh-CN" altLang="en-US" sz="1900" b="1" dirty="0">
                  <a:solidFill>
                    <a:srgbClr val="2164ED"/>
                  </a:solidFill>
                  <a:latin typeface="Microsoft YaHei" panose="020B0503020204020204" pitchFamily="34" charset="-122"/>
                  <a:ea typeface="Microsoft YaHei" panose="020B0503020204020204" pitchFamily="34" charset="-122"/>
                </a:rPr>
                <a:t>契合场景的落地能力</a:t>
              </a:r>
            </a:p>
          </p:txBody>
        </p:sp>
        <p:sp>
          <p:nvSpPr>
            <p:cNvPr id="33" name="矩形 32">
              <a:extLst>
                <a:ext uri="{FF2B5EF4-FFF2-40B4-BE49-F238E27FC236}">
                  <a16:creationId xmlns:a16="http://schemas.microsoft.com/office/drawing/2014/main" id="{704A54FB-0B81-5B4B-9AA0-3834DE46E132}"/>
                </a:ext>
              </a:extLst>
            </p:cNvPr>
            <p:cNvSpPr/>
            <p:nvPr/>
          </p:nvSpPr>
          <p:spPr>
            <a:xfrm>
              <a:off x="941290" y="951008"/>
              <a:ext cx="1433138" cy="392870"/>
            </a:xfrm>
            <a:prstGeom prst="rect">
              <a:avLst/>
            </a:prstGeom>
          </p:spPr>
          <p:txBody>
            <a:bodyPr wrap="none">
              <a:spAutoFit/>
            </a:bodyPr>
            <a:lstStyle/>
            <a:p>
              <a:pPr algn="ctr">
                <a:lnSpc>
                  <a:spcPct val="150000"/>
                </a:lnSpc>
              </a:pPr>
              <a:r>
                <a:rPr kumimoji="1" lang="en-US" altLang="zh-CN" sz="1900" b="1" dirty="0">
                  <a:solidFill>
                    <a:srgbClr val="2164ED"/>
                  </a:solidFill>
                  <a:latin typeface="微软雅黑" panose="020B0503020204020204" pitchFamily="34" charset="-122"/>
                  <a:ea typeface="微软雅黑" panose="020B0503020204020204" pitchFamily="34" charset="-122"/>
                </a:rPr>
                <a:t>AI</a:t>
              </a:r>
              <a:r>
                <a:rPr kumimoji="1" lang="zh-CN" altLang="en-US" sz="1900" b="1" dirty="0">
                  <a:solidFill>
                    <a:srgbClr val="2164ED"/>
                  </a:solidFill>
                  <a:latin typeface="微软雅黑" panose="020B0503020204020204" pitchFamily="34" charset="-122"/>
                  <a:ea typeface="微软雅黑" panose="020B0503020204020204" pitchFamily="34" charset="-122"/>
                </a:rPr>
                <a:t>技术支撑能力</a:t>
              </a:r>
              <a:endParaRPr kumimoji="1" lang="en-US" altLang="zh-CN" sz="1900" b="1" dirty="0">
                <a:solidFill>
                  <a:srgbClr val="2164ED"/>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48313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0">
            <a:extLst>
              <a:ext uri="{FF2B5EF4-FFF2-40B4-BE49-F238E27FC236}">
                <a16:creationId xmlns:a16="http://schemas.microsoft.com/office/drawing/2014/main" id="{D7B6AE65-E66F-9549-AC6D-D2DFD6C7F7DC}"/>
              </a:ext>
            </a:extLst>
          </p:cNvPr>
          <p:cNvSpPr txBox="1"/>
          <p:nvPr/>
        </p:nvSpPr>
        <p:spPr bwMode="auto">
          <a:xfrm>
            <a:off x="674742" y="530637"/>
            <a:ext cx="11097445" cy="787423"/>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lnSpc>
                <a:spcPct val="150000"/>
              </a:lnSpc>
            </a:pPr>
            <a:r>
              <a:rPr lang="en-US" altLang="zh-CN" sz="1600" dirty="0">
                <a:solidFill>
                  <a:schemeClr val="tx1">
                    <a:lumMod val="75000"/>
                    <a:lumOff val="25000"/>
                  </a:schemeClr>
                </a:solidFill>
              </a:rPr>
              <a:t>NLP </a:t>
            </a:r>
            <a:r>
              <a:rPr lang="zh-CN" altLang="en-US" sz="1600" dirty="0">
                <a:solidFill>
                  <a:schemeClr val="tx1">
                    <a:lumMod val="75000"/>
                    <a:lumOff val="25000"/>
                  </a:schemeClr>
                </a:solidFill>
              </a:rPr>
              <a:t>能力引擎可提供适用于不同业务场景能力，并可结合其他相关 </a:t>
            </a:r>
            <a:r>
              <a:rPr lang="en-US" altLang="zh-CN" sz="1600" dirty="0">
                <a:solidFill>
                  <a:schemeClr val="tx1">
                    <a:lumMod val="75000"/>
                    <a:lumOff val="25000"/>
                  </a:schemeClr>
                </a:solidFill>
              </a:rPr>
              <a:t>AI </a:t>
            </a:r>
            <a:r>
              <a:rPr lang="zh-CN" altLang="en-US" sz="1600" dirty="0">
                <a:solidFill>
                  <a:schemeClr val="tx1">
                    <a:lumMod val="75000"/>
                    <a:lumOff val="25000"/>
                  </a:schemeClr>
                </a:solidFill>
              </a:rPr>
              <a:t>能力，为金融机构在数字化转型过程中提供基础能力支撑，方便快捷的应用于的各类业务场景当中。</a:t>
            </a:r>
          </a:p>
        </p:txBody>
      </p:sp>
      <p:sp>
        <p:nvSpPr>
          <p:cNvPr id="56" name="标题 1">
            <a:extLst>
              <a:ext uri="{FF2B5EF4-FFF2-40B4-BE49-F238E27FC236}">
                <a16:creationId xmlns:a16="http://schemas.microsoft.com/office/drawing/2014/main" id="{8102421B-740D-D446-8CD7-E2F99DC74D44}"/>
              </a:ext>
            </a:extLst>
          </p:cNvPr>
          <p:cNvSpPr txBox="1">
            <a:spLocks/>
          </p:cNvSpPr>
          <p:nvPr/>
        </p:nvSpPr>
        <p:spPr>
          <a:xfrm>
            <a:off x="725821" y="141934"/>
            <a:ext cx="7841467"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en-US" altLang="zh-CN" dirty="0">
                <a:solidFill>
                  <a:schemeClr val="tx1">
                    <a:lumMod val="75000"/>
                    <a:lumOff val="25000"/>
                  </a:schemeClr>
                </a:solidFill>
              </a:rPr>
              <a:t> </a:t>
            </a:r>
            <a:r>
              <a:rPr lang="zh-CN" altLang="en-US" dirty="0">
                <a:solidFill>
                  <a:schemeClr val="tx1">
                    <a:lumMod val="75000"/>
                    <a:lumOff val="25000"/>
                  </a:schemeClr>
                </a:solidFill>
              </a:rPr>
              <a:t>逐步打造一站式</a:t>
            </a:r>
            <a:r>
              <a:rPr lang="en-US" altLang="zh-CN" dirty="0">
                <a:solidFill>
                  <a:schemeClr val="tx1">
                    <a:lumMod val="75000"/>
                    <a:lumOff val="25000"/>
                  </a:schemeClr>
                </a:solidFill>
              </a:rPr>
              <a:t>NLP</a:t>
            </a:r>
            <a:r>
              <a:rPr lang="zh-CN" altLang="en-US" dirty="0">
                <a:solidFill>
                  <a:schemeClr val="tx1">
                    <a:lumMod val="75000"/>
                    <a:lumOff val="25000"/>
                  </a:schemeClr>
                </a:solidFill>
              </a:rPr>
              <a:t>能力引擎助力银行智能化转型</a:t>
            </a:r>
          </a:p>
        </p:txBody>
      </p:sp>
      <p:grpSp>
        <p:nvGrpSpPr>
          <p:cNvPr id="58" name="组 58">
            <a:extLst>
              <a:ext uri="{FF2B5EF4-FFF2-40B4-BE49-F238E27FC236}">
                <a16:creationId xmlns:a16="http://schemas.microsoft.com/office/drawing/2014/main" id="{51FDFC4B-435B-514C-B12D-42DD40848E4D}"/>
              </a:ext>
            </a:extLst>
          </p:cNvPr>
          <p:cNvGrpSpPr/>
          <p:nvPr/>
        </p:nvGrpSpPr>
        <p:grpSpPr>
          <a:xfrm>
            <a:off x="168115" y="2410674"/>
            <a:ext cx="10468674" cy="930948"/>
            <a:chOff x="823449" y="5588003"/>
            <a:chExt cx="10468674" cy="930948"/>
          </a:xfrm>
        </p:grpSpPr>
        <p:sp>
          <p:nvSpPr>
            <p:cNvPr id="59" name="矩形 58">
              <a:extLst>
                <a:ext uri="{FF2B5EF4-FFF2-40B4-BE49-F238E27FC236}">
                  <a16:creationId xmlns:a16="http://schemas.microsoft.com/office/drawing/2014/main" id="{022ED600-5AA3-604A-96DA-ADE3684C0E2E}"/>
                </a:ext>
              </a:extLst>
            </p:cNvPr>
            <p:cNvSpPr/>
            <p:nvPr/>
          </p:nvSpPr>
          <p:spPr>
            <a:xfrm>
              <a:off x="823449" y="5588003"/>
              <a:ext cx="10468674" cy="930948"/>
            </a:xfrm>
            <a:prstGeom prst="rect">
              <a:avLst/>
            </a:prstGeom>
            <a:solidFill>
              <a:srgbClr val="DAE4F3"/>
            </a:solidFill>
            <a:ln w="12700" cap="flat" cmpd="sng" algn="ctr">
              <a:noFill/>
              <a:prstDash val="lgDash"/>
              <a:miter lim="800000"/>
            </a:ln>
            <a:effectLst/>
          </p:spPr>
          <p:txBody>
            <a:bodyPr lIns="121875" tIns="60936" rIns="121875" bIns="60936" rtlCol="0" anchor="ctr"/>
            <a:lstStyle/>
            <a:p>
              <a:pPr algn="ctr" defTabSz="1218754">
                <a:defRPr/>
              </a:pPr>
              <a:endParaRPr lang="zh-CN" altLang="en-US" sz="1300" kern="0">
                <a:solidFill>
                  <a:prstClr val="white"/>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B734B562-2CEC-E34E-BFBB-9286C0BCD4E6}"/>
                </a:ext>
              </a:extLst>
            </p:cNvPr>
            <p:cNvSpPr/>
            <p:nvPr/>
          </p:nvSpPr>
          <p:spPr>
            <a:xfrm>
              <a:off x="1106982" y="6061496"/>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服务编排</a:t>
              </a:r>
            </a:p>
          </p:txBody>
        </p:sp>
        <p:sp>
          <p:nvSpPr>
            <p:cNvPr id="61" name="矩形 60">
              <a:extLst>
                <a:ext uri="{FF2B5EF4-FFF2-40B4-BE49-F238E27FC236}">
                  <a16:creationId xmlns:a16="http://schemas.microsoft.com/office/drawing/2014/main" id="{F956202A-53D7-5B4A-801C-E1AA1C00E94B}"/>
                </a:ext>
              </a:extLst>
            </p:cNvPr>
            <p:cNvSpPr/>
            <p:nvPr/>
          </p:nvSpPr>
          <p:spPr>
            <a:xfrm>
              <a:off x="2344683" y="6060787"/>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en-US" altLang="zh-CN" sz="1300" kern="0" dirty="0">
                  <a:latin typeface="微软雅黑" panose="020B0503020204020204" pitchFamily="34" charset="-122"/>
                  <a:ea typeface="微软雅黑" panose="020B0503020204020204" pitchFamily="34" charset="-122"/>
                </a:rPr>
                <a:t>AI</a:t>
              </a:r>
              <a:r>
                <a:rPr lang="zh-CN" altLang="en-US" sz="1300" kern="0" dirty="0">
                  <a:latin typeface="微软雅黑" panose="020B0503020204020204" pitchFamily="34" charset="-122"/>
                  <a:ea typeface="微软雅黑" panose="020B0503020204020204" pitchFamily="34" charset="-122"/>
                </a:rPr>
                <a:t>模型管理</a:t>
              </a:r>
            </a:p>
          </p:txBody>
        </p:sp>
        <p:sp>
          <p:nvSpPr>
            <p:cNvPr id="62" name="矩形 61">
              <a:extLst>
                <a:ext uri="{FF2B5EF4-FFF2-40B4-BE49-F238E27FC236}">
                  <a16:creationId xmlns:a16="http://schemas.microsoft.com/office/drawing/2014/main" id="{9F0DD9BD-5000-2841-9521-0D8A392D3097}"/>
                </a:ext>
              </a:extLst>
            </p:cNvPr>
            <p:cNvSpPr/>
            <p:nvPr/>
          </p:nvSpPr>
          <p:spPr>
            <a:xfrm>
              <a:off x="3582384"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工作流引擎</a:t>
              </a:r>
            </a:p>
          </p:txBody>
        </p:sp>
        <p:sp>
          <p:nvSpPr>
            <p:cNvPr id="63" name="矩形 62">
              <a:extLst>
                <a:ext uri="{FF2B5EF4-FFF2-40B4-BE49-F238E27FC236}">
                  <a16:creationId xmlns:a16="http://schemas.microsoft.com/office/drawing/2014/main" id="{A22541CA-2DFD-BD4D-9AB1-418EB5A79BDA}"/>
                </a:ext>
              </a:extLst>
            </p:cNvPr>
            <p:cNvSpPr/>
            <p:nvPr/>
          </p:nvSpPr>
          <p:spPr>
            <a:xfrm>
              <a:off x="4809556"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资源管理</a:t>
              </a:r>
            </a:p>
          </p:txBody>
        </p:sp>
        <p:sp>
          <p:nvSpPr>
            <p:cNvPr id="64" name="矩形 63">
              <a:extLst>
                <a:ext uri="{FF2B5EF4-FFF2-40B4-BE49-F238E27FC236}">
                  <a16:creationId xmlns:a16="http://schemas.microsoft.com/office/drawing/2014/main" id="{17251145-4A34-584E-AD00-48801A0DBADF}"/>
                </a:ext>
              </a:extLst>
            </p:cNvPr>
            <p:cNvSpPr/>
            <p:nvPr/>
          </p:nvSpPr>
          <p:spPr>
            <a:xfrm>
              <a:off x="6057788"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权限管理</a:t>
              </a:r>
            </a:p>
          </p:txBody>
        </p:sp>
        <p:sp>
          <p:nvSpPr>
            <p:cNvPr id="65" name="矩形 64">
              <a:extLst>
                <a:ext uri="{FF2B5EF4-FFF2-40B4-BE49-F238E27FC236}">
                  <a16:creationId xmlns:a16="http://schemas.microsoft.com/office/drawing/2014/main" id="{B0983A63-9058-F24F-8BFE-362B85866B28}"/>
                </a:ext>
              </a:extLst>
            </p:cNvPr>
            <p:cNvSpPr/>
            <p:nvPr/>
          </p:nvSpPr>
          <p:spPr>
            <a:xfrm>
              <a:off x="7306021"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监控和报警</a:t>
              </a:r>
            </a:p>
          </p:txBody>
        </p:sp>
        <p:sp>
          <p:nvSpPr>
            <p:cNvPr id="66" name="矩形 65">
              <a:extLst>
                <a:ext uri="{FF2B5EF4-FFF2-40B4-BE49-F238E27FC236}">
                  <a16:creationId xmlns:a16="http://schemas.microsoft.com/office/drawing/2014/main" id="{A24618EF-F3F5-4846-9255-51E5503A99F6}"/>
                </a:ext>
              </a:extLst>
            </p:cNvPr>
            <p:cNvSpPr/>
            <p:nvPr/>
          </p:nvSpPr>
          <p:spPr>
            <a:xfrm>
              <a:off x="8554253"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鉴权限流</a:t>
              </a:r>
            </a:p>
          </p:txBody>
        </p:sp>
        <p:sp>
          <p:nvSpPr>
            <p:cNvPr id="67" name="矩形 66">
              <a:extLst>
                <a:ext uri="{FF2B5EF4-FFF2-40B4-BE49-F238E27FC236}">
                  <a16:creationId xmlns:a16="http://schemas.microsoft.com/office/drawing/2014/main" id="{B21A3B0A-B1A4-CA4C-88DA-3F6EA22C1F20}"/>
                </a:ext>
              </a:extLst>
            </p:cNvPr>
            <p:cNvSpPr/>
            <p:nvPr/>
          </p:nvSpPr>
          <p:spPr>
            <a:xfrm>
              <a:off x="9802482"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mr-IN" altLang="zh-CN" sz="1300" kern="0" dirty="0">
                  <a:latin typeface="微软雅黑" panose="020B0503020204020204" pitchFamily="34" charset="-122"/>
                  <a:ea typeface="微软雅黑" panose="020B0503020204020204" pitchFamily="34" charset="-122"/>
                </a:rPr>
                <a:t>….....</a:t>
              </a:r>
              <a:endParaRPr lang="zh-CN" altLang="en-US" sz="1300" kern="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E4B87335-857E-FF43-84B2-56C9DBFEE776}"/>
                </a:ext>
              </a:extLst>
            </p:cNvPr>
            <p:cNvSpPr/>
            <p:nvPr/>
          </p:nvSpPr>
          <p:spPr>
            <a:xfrm>
              <a:off x="5211840" y="5648637"/>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服务统一管理</a:t>
              </a:r>
            </a:p>
          </p:txBody>
        </p:sp>
      </p:grpSp>
      <p:sp>
        <p:nvSpPr>
          <p:cNvPr id="69" name="矩形 68">
            <a:extLst>
              <a:ext uri="{FF2B5EF4-FFF2-40B4-BE49-F238E27FC236}">
                <a16:creationId xmlns:a16="http://schemas.microsoft.com/office/drawing/2014/main" id="{E2C8CB39-30A6-EC4C-8C40-DB544B591A47}"/>
              </a:ext>
            </a:extLst>
          </p:cNvPr>
          <p:cNvSpPr/>
          <p:nvPr/>
        </p:nvSpPr>
        <p:spPr>
          <a:xfrm>
            <a:off x="168115" y="1407179"/>
            <a:ext cx="10468674" cy="932855"/>
          </a:xfrm>
          <a:prstGeom prst="rect">
            <a:avLst/>
          </a:prstGeom>
          <a:solidFill>
            <a:srgbClr val="DAE4F3"/>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endParaRPr kumimoji="1" lang="zh-CN" altLang="en-US" sz="1300">
              <a:solidFill>
                <a:schemeClr val="tx1"/>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30907404-91FC-7B44-ABC0-E25642121C24}"/>
              </a:ext>
            </a:extLst>
          </p:cNvPr>
          <p:cNvSpPr/>
          <p:nvPr/>
        </p:nvSpPr>
        <p:spPr>
          <a:xfrm>
            <a:off x="4588222" y="1466161"/>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业务应用场景</a:t>
            </a:r>
          </a:p>
        </p:txBody>
      </p:sp>
      <p:sp>
        <p:nvSpPr>
          <p:cNvPr id="71" name="矩形 70">
            <a:extLst>
              <a:ext uri="{FF2B5EF4-FFF2-40B4-BE49-F238E27FC236}">
                <a16:creationId xmlns:a16="http://schemas.microsoft.com/office/drawing/2014/main" id="{077883C3-4EC5-D74B-8F72-AE9AF17616FF}"/>
              </a:ext>
            </a:extLst>
          </p:cNvPr>
          <p:cNvSpPr/>
          <p:nvPr/>
        </p:nvSpPr>
        <p:spPr>
          <a:xfrm>
            <a:off x="386094" y="1891305"/>
            <a:ext cx="1134112" cy="336000"/>
          </a:xfrm>
          <a:prstGeom prst="rect">
            <a:avLst/>
          </a:prstGeom>
          <a:solidFill>
            <a:srgbClr val="2164ED"/>
          </a:solidFill>
          <a:ln>
            <a:noFill/>
          </a:ln>
        </p:spPr>
        <p:style>
          <a:lnRef idx="1">
            <a:schemeClr val="accent3"/>
          </a:lnRef>
          <a:fillRef idx="2">
            <a:schemeClr val="accent3"/>
          </a:fillRef>
          <a:effectRef idx="1">
            <a:schemeClr val="accent3"/>
          </a:effectRef>
          <a:fontRef idx="minor">
            <a:schemeClr val="dk1"/>
          </a:fontRef>
        </p:style>
        <p:txBody>
          <a:bodyPr lIns="121875" tIns="60936" rIns="121875" bIns="60936" rtlCol="0" anchor="ctr"/>
          <a:lstStyle/>
          <a:p>
            <a:pPr algn="ctr" defTabSz="1218754">
              <a:defRPr/>
            </a:pPr>
            <a:r>
              <a:rPr lang="zh-CN" altLang="en-US" sz="1300" kern="0" dirty="0">
                <a:solidFill>
                  <a:schemeClr val="bg1"/>
                </a:solidFill>
                <a:latin typeface="微软雅黑" panose="020B0503020204020204" pitchFamily="34" charset="-122"/>
                <a:ea typeface="微软雅黑" panose="020B0503020204020204" pitchFamily="34" charset="-122"/>
              </a:rPr>
              <a:t>申卡材料审核</a:t>
            </a:r>
          </a:p>
        </p:txBody>
      </p:sp>
      <p:sp>
        <p:nvSpPr>
          <p:cNvPr id="72" name="矩形 71">
            <a:extLst>
              <a:ext uri="{FF2B5EF4-FFF2-40B4-BE49-F238E27FC236}">
                <a16:creationId xmlns:a16="http://schemas.microsoft.com/office/drawing/2014/main" id="{2FCD111B-E3CD-E747-A029-EF1644658F4B}"/>
              </a:ext>
            </a:extLst>
          </p:cNvPr>
          <p:cNvSpPr/>
          <p:nvPr/>
        </p:nvSpPr>
        <p:spPr>
          <a:xfrm>
            <a:off x="1623795" y="1890596"/>
            <a:ext cx="1134112" cy="336000"/>
          </a:xfrm>
          <a:prstGeom prst="rect">
            <a:avLst/>
          </a:prstGeom>
          <a:solidFill>
            <a:srgbClr val="2164ED"/>
          </a:solidFill>
          <a:ln>
            <a:noFill/>
          </a:ln>
        </p:spPr>
        <p:style>
          <a:lnRef idx="1">
            <a:schemeClr val="accent3"/>
          </a:lnRef>
          <a:fillRef idx="2">
            <a:schemeClr val="accent3"/>
          </a:fillRef>
          <a:effectRef idx="1">
            <a:schemeClr val="accent3"/>
          </a:effectRef>
          <a:fontRef idx="minor">
            <a:schemeClr val="dk1"/>
          </a:fontRef>
        </p:style>
        <p:txBody>
          <a:bodyPr lIns="121875" tIns="60936" rIns="121875" bIns="60936" rtlCol="0" anchor="ctr"/>
          <a:lstStyle/>
          <a:p>
            <a:pPr algn="ctr" defTabSz="1218754">
              <a:defRPr/>
            </a:pPr>
            <a:r>
              <a:rPr lang="zh-CN" altLang="en-US" sz="1300" kern="0" dirty="0">
                <a:solidFill>
                  <a:schemeClr val="bg1"/>
                </a:solidFill>
                <a:latin typeface="微软雅黑" panose="020B0503020204020204" pitchFamily="34" charset="-122"/>
                <a:ea typeface="微软雅黑" panose="020B0503020204020204" pitchFamily="34" charset="-122"/>
              </a:rPr>
              <a:t>合影审核</a:t>
            </a:r>
          </a:p>
        </p:txBody>
      </p:sp>
      <p:sp>
        <p:nvSpPr>
          <p:cNvPr id="73" name="矩形 72">
            <a:extLst>
              <a:ext uri="{FF2B5EF4-FFF2-40B4-BE49-F238E27FC236}">
                <a16:creationId xmlns:a16="http://schemas.microsoft.com/office/drawing/2014/main" id="{916DB30D-953D-794E-8799-5BB2CADEC979}"/>
              </a:ext>
            </a:extLst>
          </p:cNvPr>
          <p:cNvSpPr/>
          <p:nvPr/>
        </p:nvSpPr>
        <p:spPr>
          <a:xfrm>
            <a:off x="2861495" y="1890594"/>
            <a:ext cx="1134112" cy="336000"/>
          </a:xfrm>
          <a:prstGeom prst="rect">
            <a:avLst/>
          </a:prstGeom>
          <a:solidFill>
            <a:srgbClr val="2164ED"/>
          </a:solidFill>
          <a:ln>
            <a:noFill/>
          </a:ln>
        </p:spPr>
        <p:style>
          <a:lnRef idx="1">
            <a:schemeClr val="accent3"/>
          </a:lnRef>
          <a:fillRef idx="2">
            <a:schemeClr val="accent3"/>
          </a:fillRef>
          <a:effectRef idx="1">
            <a:schemeClr val="accent3"/>
          </a:effectRef>
          <a:fontRef idx="minor">
            <a:schemeClr val="dk1"/>
          </a:fontRef>
        </p:style>
        <p:txBody>
          <a:bodyPr lIns="121875" tIns="60936" rIns="121875" bIns="60936" rtlCol="0" anchor="ctr"/>
          <a:lstStyle/>
          <a:p>
            <a:pPr algn="ctr" defTabSz="1218754">
              <a:defRPr/>
            </a:pPr>
            <a:r>
              <a:rPr lang="zh-CN" altLang="en-US" sz="1300" kern="0" dirty="0">
                <a:solidFill>
                  <a:schemeClr val="bg1"/>
                </a:solidFill>
                <a:latin typeface="微软雅黑" panose="020B0503020204020204" pitchFamily="34" charset="-122"/>
                <a:ea typeface="微软雅黑" panose="020B0503020204020204" pitchFamily="34" charset="-122"/>
              </a:rPr>
              <a:t>工单质检</a:t>
            </a:r>
          </a:p>
        </p:txBody>
      </p:sp>
      <p:sp>
        <p:nvSpPr>
          <p:cNvPr id="74" name="矩形 73">
            <a:extLst>
              <a:ext uri="{FF2B5EF4-FFF2-40B4-BE49-F238E27FC236}">
                <a16:creationId xmlns:a16="http://schemas.microsoft.com/office/drawing/2014/main" id="{9E355DA0-67B8-2743-8A21-DEF03EA61A0F}"/>
              </a:ext>
            </a:extLst>
          </p:cNvPr>
          <p:cNvSpPr/>
          <p:nvPr/>
        </p:nvSpPr>
        <p:spPr>
          <a:xfrm>
            <a:off x="4088667" y="1890594"/>
            <a:ext cx="1134112" cy="336000"/>
          </a:xfrm>
          <a:prstGeom prst="rect">
            <a:avLst/>
          </a:prstGeom>
          <a:solidFill>
            <a:srgbClr val="2164ED"/>
          </a:solidFill>
          <a:ln>
            <a:noFill/>
          </a:ln>
        </p:spPr>
        <p:style>
          <a:lnRef idx="1">
            <a:schemeClr val="accent3"/>
          </a:lnRef>
          <a:fillRef idx="2">
            <a:schemeClr val="accent3"/>
          </a:fillRef>
          <a:effectRef idx="1">
            <a:schemeClr val="accent3"/>
          </a:effectRef>
          <a:fontRef idx="minor">
            <a:schemeClr val="dk1"/>
          </a:fontRef>
        </p:style>
        <p:txBody>
          <a:bodyPr lIns="121875" tIns="60936" rIns="121875" bIns="60936" rtlCol="0" anchor="ctr"/>
          <a:lstStyle/>
          <a:p>
            <a:pPr algn="ctr" defTabSz="1218754">
              <a:defRPr/>
            </a:pPr>
            <a:r>
              <a:rPr lang="zh-CN" altLang="en-US" sz="1300" kern="0" dirty="0">
                <a:solidFill>
                  <a:schemeClr val="bg1"/>
                </a:solidFill>
                <a:latin typeface="微软雅黑" panose="020B0503020204020204" pitchFamily="34" charset="-122"/>
                <a:ea typeface="微软雅黑" panose="020B0503020204020204" pitchFamily="34" charset="-122"/>
              </a:rPr>
              <a:t>智能月报</a:t>
            </a:r>
          </a:p>
        </p:txBody>
      </p:sp>
      <p:sp>
        <p:nvSpPr>
          <p:cNvPr id="75" name="矩形 74">
            <a:extLst>
              <a:ext uri="{FF2B5EF4-FFF2-40B4-BE49-F238E27FC236}">
                <a16:creationId xmlns:a16="http://schemas.microsoft.com/office/drawing/2014/main" id="{22D76D39-155E-D840-B5E6-6033DBFF0F40}"/>
              </a:ext>
            </a:extLst>
          </p:cNvPr>
          <p:cNvSpPr/>
          <p:nvPr/>
        </p:nvSpPr>
        <p:spPr>
          <a:xfrm>
            <a:off x="5336900" y="1890594"/>
            <a:ext cx="1134112" cy="336000"/>
          </a:xfrm>
          <a:prstGeom prst="rect">
            <a:avLst/>
          </a:prstGeom>
          <a:solidFill>
            <a:srgbClr val="2164ED"/>
          </a:solidFill>
          <a:ln>
            <a:noFill/>
          </a:ln>
        </p:spPr>
        <p:style>
          <a:lnRef idx="1">
            <a:schemeClr val="accent3"/>
          </a:lnRef>
          <a:fillRef idx="2">
            <a:schemeClr val="accent3"/>
          </a:fillRef>
          <a:effectRef idx="1">
            <a:schemeClr val="accent3"/>
          </a:effectRef>
          <a:fontRef idx="minor">
            <a:schemeClr val="dk1"/>
          </a:fontRef>
        </p:style>
        <p:txBody>
          <a:bodyPr lIns="121875" tIns="60936" rIns="121875" bIns="60936" rtlCol="0" anchor="ctr"/>
          <a:lstStyle/>
          <a:p>
            <a:pPr algn="ctr" defTabSz="1218754">
              <a:defRPr/>
            </a:pPr>
            <a:r>
              <a:rPr lang="zh-CN" altLang="en-US" sz="1300" kern="0" dirty="0">
                <a:solidFill>
                  <a:schemeClr val="bg1"/>
                </a:solidFill>
                <a:latin typeface="微软雅黑" panose="020B0503020204020204" pitchFamily="34" charset="-122"/>
                <a:ea typeface="微软雅黑" panose="020B0503020204020204" pitchFamily="34" charset="-122"/>
              </a:rPr>
              <a:t>客诉工单处理</a:t>
            </a:r>
          </a:p>
        </p:txBody>
      </p:sp>
      <p:sp>
        <p:nvSpPr>
          <p:cNvPr id="76" name="矩形 75">
            <a:extLst>
              <a:ext uri="{FF2B5EF4-FFF2-40B4-BE49-F238E27FC236}">
                <a16:creationId xmlns:a16="http://schemas.microsoft.com/office/drawing/2014/main" id="{F4F1037D-C216-854D-A3C2-ACBD8847576A}"/>
              </a:ext>
            </a:extLst>
          </p:cNvPr>
          <p:cNvSpPr/>
          <p:nvPr/>
        </p:nvSpPr>
        <p:spPr>
          <a:xfrm>
            <a:off x="7867200" y="1898514"/>
            <a:ext cx="1134112" cy="336000"/>
          </a:xfrm>
          <a:prstGeom prst="rect">
            <a:avLst/>
          </a:prstGeom>
          <a:solidFill>
            <a:srgbClr val="2164ED"/>
          </a:solidFill>
          <a:ln>
            <a:noFill/>
          </a:ln>
        </p:spPr>
        <p:style>
          <a:lnRef idx="1">
            <a:schemeClr val="accent3"/>
          </a:lnRef>
          <a:fillRef idx="2">
            <a:schemeClr val="accent3"/>
          </a:fillRef>
          <a:effectRef idx="1">
            <a:schemeClr val="accent3"/>
          </a:effectRef>
          <a:fontRef idx="minor">
            <a:schemeClr val="dk1"/>
          </a:fontRef>
        </p:style>
        <p:txBody>
          <a:bodyPr lIns="121875" tIns="60936" rIns="121875" bIns="60936" rtlCol="0" anchor="ctr"/>
          <a:lstStyle/>
          <a:p>
            <a:pPr algn="ctr" defTabSz="1218754">
              <a:defRPr/>
            </a:pPr>
            <a:r>
              <a:rPr lang="zh-CN" altLang="en-US" sz="1300" kern="0" dirty="0">
                <a:solidFill>
                  <a:schemeClr val="bg1"/>
                </a:solidFill>
                <a:latin typeface="微软雅黑" panose="020B0503020204020204" pitchFamily="34" charset="-122"/>
                <a:ea typeface="微软雅黑" panose="020B0503020204020204" pitchFamily="34" charset="-122"/>
              </a:rPr>
              <a:t>文档审核</a:t>
            </a:r>
          </a:p>
        </p:txBody>
      </p:sp>
      <p:sp>
        <p:nvSpPr>
          <p:cNvPr id="77" name="矩形 76">
            <a:extLst>
              <a:ext uri="{FF2B5EF4-FFF2-40B4-BE49-F238E27FC236}">
                <a16:creationId xmlns:a16="http://schemas.microsoft.com/office/drawing/2014/main" id="{6BF59BD1-FA77-DC44-8121-B69AA94FCF14}"/>
              </a:ext>
            </a:extLst>
          </p:cNvPr>
          <p:cNvSpPr/>
          <p:nvPr/>
        </p:nvSpPr>
        <p:spPr>
          <a:xfrm>
            <a:off x="6618971" y="1891305"/>
            <a:ext cx="1134112" cy="336000"/>
          </a:xfrm>
          <a:prstGeom prst="rect">
            <a:avLst/>
          </a:prstGeom>
          <a:solidFill>
            <a:srgbClr val="2164ED"/>
          </a:solidFill>
          <a:ln>
            <a:noFill/>
          </a:ln>
        </p:spPr>
        <p:style>
          <a:lnRef idx="1">
            <a:schemeClr val="accent3"/>
          </a:lnRef>
          <a:fillRef idx="2">
            <a:schemeClr val="accent3"/>
          </a:fillRef>
          <a:effectRef idx="1">
            <a:schemeClr val="accent3"/>
          </a:effectRef>
          <a:fontRef idx="minor">
            <a:schemeClr val="dk1"/>
          </a:fontRef>
        </p:style>
        <p:txBody>
          <a:bodyPr lIns="121875" tIns="60936" rIns="121875" bIns="60936" rtlCol="0" anchor="ctr"/>
          <a:lstStyle/>
          <a:p>
            <a:pPr algn="ctr" defTabSz="1218754">
              <a:defRPr/>
            </a:pPr>
            <a:r>
              <a:rPr lang="zh-CN" altLang="en-US" sz="1300" kern="0" dirty="0">
                <a:solidFill>
                  <a:schemeClr val="bg1"/>
                </a:solidFill>
                <a:latin typeface="微软雅黑" panose="020B0503020204020204" pitchFamily="34" charset="-122"/>
                <a:ea typeface="微软雅黑" panose="020B0503020204020204" pitchFamily="34" charset="-122"/>
              </a:rPr>
              <a:t>智能分类</a:t>
            </a:r>
          </a:p>
        </p:txBody>
      </p:sp>
      <p:sp>
        <p:nvSpPr>
          <p:cNvPr id="78" name="矩形 77">
            <a:extLst>
              <a:ext uri="{FF2B5EF4-FFF2-40B4-BE49-F238E27FC236}">
                <a16:creationId xmlns:a16="http://schemas.microsoft.com/office/drawing/2014/main" id="{B8B4C8CC-4AC6-3C41-9478-AA7F95CF1050}"/>
              </a:ext>
            </a:extLst>
          </p:cNvPr>
          <p:cNvSpPr/>
          <p:nvPr/>
        </p:nvSpPr>
        <p:spPr>
          <a:xfrm>
            <a:off x="9094372" y="1887417"/>
            <a:ext cx="1134112" cy="336000"/>
          </a:xfrm>
          <a:prstGeom prst="rect">
            <a:avLst/>
          </a:prstGeom>
          <a:solidFill>
            <a:srgbClr val="2164ED"/>
          </a:solidFill>
          <a:ln>
            <a:noFill/>
          </a:ln>
        </p:spPr>
        <p:style>
          <a:lnRef idx="1">
            <a:schemeClr val="accent3"/>
          </a:lnRef>
          <a:fillRef idx="2">
            <a:schemeClr val="accent3"/>
          </a:fillRef>
          <a:effectRef idx="1">
            <a:schemeClr val="accent3"/>
          </a:effectRef>
          <a:fontRef idx="minor">
            <a:schemeClr val="dk1"/>
          </a:fontRef>
        </p:style>
        <p:txBody>
          <a:bodyPr lIns="121875" tIns="60936" rIns="121875" bIns="60936" rtlCol="0" anchor="ctr"/>
          <a:lstStyle/>
          <a:p>
            <a:pPr algn="ctr" defTabSz="1218754">
              <a:defRPr/>
            </a:pPr>
            <a:r>
              <a:rPr lang="zh-CN" altLang="en-US" sz="1300" kern="0" dirty="0">
                <a:solidFill>
                  <a:schemeClr val="bg1"/>
                </a:solidFill>
                <a:latin typeface="微软雅黑" panose="020B0503020204020204" pitchFamily="34" charset="-122"/>
                <a:ea typeface="微软雅黑" panose="020B0503020204020204" pitchFamily="34" charset="-122"/>
              </a:rPr>
              <a:t>更多</a:t>
            </a:r>
          </a:p>
        </p:txBody>
      </p:sp>
      <p:grpSp>
        <p:nvGrpSpPr>
          <p:cNvPr id="79" name="组 57">
            <a:extLst>
              <a:ext uri="{FF2B5EF4-FFF2-40B4-BE49-F238E27FC236}">
                <a16:creationId xmlns:a16="http://schemas.microsoft.com/office/drawing/2014/main" id="{098DCC2C-6704-5F4F-8086-A33628B674AF}"/>
              </a:ext>
            </a:extLst>
          </p:cNvPr>
          <p:cNvGrpSpPr/>
          <p:nvPr/>
        </p:nvGrpSpPr>
        <p:grpSpPr>
          <a:xfrm>
            <a:off x="183451" y="3411914"/>
            <a:ext cx="10482184" cy="2521904"/>
            <a:chOff x="823696" y="2942438"/>
            <a:chExt cx="10482184" cy="2521904"/>
          </a:xfrm>
        </p:grpSpPr>
        <p:sp>
          <p:nvSpPr>
            <p:cNvPr id="80" name="矩形 79">
              <a:extLst>
                <a:ext uri="{FF2B5EF4-FFF2-40B4-BE49-F238E27FC236}">
                  <a16:creationId xmlns:a16="http://schemas.microsoft.com/office/drawing/2014/main" id="{93CD20F8-804E-DE4B-88DE-44E10B3CE365}"/>
                </a:ext>
              </a:extLst>
            </p:cNvPr>
            <p:cNvSpPr/>
            <p:nvPr/>
          </p:nvSpPr>
          <p:spPr>
            <a:xfrm>
              <a:off x="823696" y="2942438"/>
              <a:ext cx="10468674" cy="2521904"/>
            </a:xfrm>
            <a:prstGeom prst="rect">
              <a:avLst/>
            </a:prstGeom>
            <a:solidFill>
              <a:schemeClr val="bg1"/>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lIns="121875" tIns="60936" rIns="121875" bIns="60936" rtlCol="0" anchor="ctr"/>
            <a:lstStyle/>
            <a:p>
              <a:pPr algn="ctr"/>
              <a:endParaRPr kumimoji="1" lang="zh-CN" altLang="en-US" sz="1300">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DC78CB05-5756-724C-BCF4-76881B9C200E}"/>
                </a:ext>
              </a:extLst>
            </p:cNvPr>
            <p:cNvSpPr/>
            <p:nvPr/>
          </p:nvSpPr>
          <p:spPr>
            <a:xfrm>
              <a:off x="893603" y="3385199"/>
              <a:ext cx="1773327" cy="1948796"/>
            </a:xfrm>
            <a:prstGeom prst="rect">
              <a:avLst/>
            </a:prstGeom>
            <a:solidFill>
              <a:srgbClr val="DAE4F3"/>
            </a:solidFill>
            <a:ln>
              <a:solidFill>
                <a:schemeClr val="accent3"/>
              </a:solidFill>
            </a:ln>
          </p:spPr>
          <p:style>
            <a:lnRef idx="2">
              <a:schemeClr val="accent3"/>
            </a:lnRef>
            <a:fillRef idx="1">
              <a:schemeClr val="lt1"/>
            </a:fillRef>
            <a:effectRef idx="0">
              <a:schemeClr val="accent3"/>
            </a:effectRef>
            <a:fontRef idx="minor">
              <a:schemeClr val="dk1"/>
            </a:fontRef>
          </p:style>
          <p:txBody>
            <a:bodyPr lIns="121875" tIns="60936" rIns="121875" bIns="60936" rtlCol="0" anchor="ctr"/>
            <a:lstStyle/>
            <a:p>
              <a:pPr algn="ctr"/>
              <a:endParaRPr kumimoji="1" lang="zh-CN" altLang="en-US" sz="1300">
                <a:solidFill>
                  <a:schemeClr val="tx1"/>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43F3D58F-4636-6B4A-806B-13AA383209A1}"/>
                </a:ext>
              </a:extLst>
            </p:cNvPr>
            <p:cNvSpPr/>
            <p:nvPr/>
          </p:nvSpPr>
          <p:spPr>
            <a:xfrm>
              <a:off x="971074" y="4027241"/>
              <a:ext cx="718505"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语音</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识别</a:t>
              </a:r>
            </a:p>
          </p:txBody>
        </p:sp>
        <p:sp>
          <p:nvSpPr>
            <p:cNvPr id="83" name="矩形 82">
              <a:extLst>
                <a:ext uri="{FF2B5EF4-FFF2-40B4-BE49-F238E27FC236}">
                  <a16:creationId xmlns:a16="http://schemas.microsoft.com/office/drawing/2014/main" id="{8CFEF6F3-A081-A54C-935F-4A9B2F83F7AB}"/>
                </a:ext>
              </a:extLst>
            </p:cNvPr>
            <p:cNvSpPr/>
            <p:nvPr/>
          </p:nvSpPr>
          <p:spPr>
            <a:xfrm>
              <a:off x="971074" y="4643035"/>
              <a:ext cx="718505"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声纹</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识别</a:t>
              </a:r>
              <a:endParaRPr kumimoji="1" lang="en-US" altLang="zh-CN" sz="1300" dirty="0">
                <a:solidFill>
                  <a:schemeClr val="bg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36AB337C-1D4E-3E4D-A3A6-DFF93470A031}"/>
                </a:ext>
              </a:extLst>
            </p:cNvPr>
            <p:cNvSpPr/>
            <p:nvPr/>
          </p:nvSpPr>
          <p:spPr>
            <a:xfrm>
              <a:off x="1842491" y="4027241"/>
              <a:ext cx="709274"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语音</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合成</a:t>
              </a:r>
            </a:p>
          </p:txBody>
        </p:sp>
        <p:sp>
          <p:nvSpPr>
            <p:cNvPr id="85" name="矩形 84">
              <a:extLst>
                <a:ext uri="{FF2B5EF4-FFF2-40B4-BE49-F238E27FC236}">
                  <a16:creationId xmlns:a16="http://schemas.microsoft.com/office/drawing/2014/main" id="{7CFC2109-5E02-F241-B234-5F8756EB2673}"/>
                </a:ext>
              </a:extLst>
            </p:cNvPr>
            <p:cNvSpPr/>
            <p:nvPr/>
          </p:nvSpPr>
          <p:spPr>
            <a:xfrm>
              <a:off x="1831460" y="4643035"/>
              <a:ext cx="720305"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语音</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唤醒</a:t>
              </a:r>
            </a:p>
          </p:txBody>
        </p:sp>
        <p:sp>
          <p:nvSpPr>
            <p:cNvPr id="86" name="文本框 85">
              <a:extLst>
                <a:ext uri="{FF2B5EF4-FFF2-40B4-BE49-F238E27FC236}">
                  <a16:creationId xmlns:a16="http://schemas.microsoft.com/office/drawing/2014/main" id="{8BB28BF6-2D0F-064E-8388-29A03B364E81}"/>
                </a:ext>
              </a:extLst>
            </p:cNvPr>
            <p:cNvSpPr txBox="1"/>
            <p:nvPr/>
          </p:nvSpPr>
          <p:spPr>
            <a:xfrm>
              <a:off x="1418320" y="3514397"/>
              <a:ext cx="1024960" cy="328295"/>
            </a:xfrm>
            <a:prstGeom prst="rect">
              <a:avLst/>
            </a:prstGeom>
            <a:noFill/>
            <a:ln>
              <a:solidFill>
                <a:schemeClr val="accent3"/>
              </a:solidFill>
            </a:ln>
          </p:spPr>
          <p:txBody>
            <a:bodyPr wrap="square" lIns="121875" tIns="60936" rIns="121875" bIns="60936" rtlCol="0">
              <a:spAutoFit/>
            </a:bodyPr>
            <a:lstStyle/>
            <a:p>
              <a:r>
                <a:rPr kumimoji="1" lang="zh-CN" altLang="en-US" sz="1300" dirty="0">
                  <a:solidFill>
                    <a:srgbClr val="2164ED"/>
                  </a:solidFill>
                  <a:latin typeface="微软雅黑" panose="020B0503020204020204" pitchFamily="34" charset="-122"/>
                  <a:ea typeface="微软雅黑" panose="020B0503020204020204" pitchFamily="34" charset="-122"/>
                </a:rPr>
                <a:t>语音能力</a:t>
              </a:r>
            </a:p>
          </p:txBody>
        </p:sp>
        <p:sp>
          <p:nvSpPr>
            <p:cNvPr id="87" name="矩形 86">
              <a:extLst>
                <a:ext uri="{FF2B5EF4-FFF2-40B4-BE49-F238E27FC236}">
                  <a16:creationId xmlns:a16="http://schemas.microsoft.com/office/drawing/2014/main" id="{1594E3C4-D9E3-7942-91E0-4E93CC7459EC}"/>
                </a:ext>
              </a:extLst>
            </p:cNvPr>
            <p:cNvSpPr/>
            <p:nvPr/>
          </p:nvSpPr>
          <p:spPr>
            <a:xfrm>
              <a:off x="2964837" y="3385206"/>
              <a:ext cx="3188761" cy="1948793"/>
            </a:xfrm>
            <a:prstGeom prst="rect">
              <a:avLst/>
            </a:prstGeom>
            <a:solidFill>
              <a:srgbClr val="DAE4F3"/>
            </a:solidFill>
            <a:ln>
              <a:solidFill>
                <a:schemeClr val="accent3"/>
              </a:solidFill>
            </a:ln>
          </p:spPr>
          <p:style>
            <a:lnRef idx="2">
              <a:schemeClr val="accent3"/>
            </a:lnRef>
            <a:fillRef idx="1">
              <a:schemeClr val="lt1"/>
            </a:fillRef>
            <a:effectRef idx="0">
              <a:schemeClr val="accent3"/>
            </a:effectRef>
            <a:fontRef idx="minor">
              <a:schemeClr val="dk1"/>
            </a:fontRef>
          </p:style>
          <p:txBody>
            <a:bodyPr lIns="121875" tIns="60936" rIns="121875" bIns="60936" rtlCol="0" anchor="ctr"/>
            <a:lstStyle/>
            <a:p>
              <a:pPr algn="ctr"/>
              <a:endParaRPr kumimoji="1" lang="zh-CN" altLang="en-US" sz="1300">
                <a:solidFill>
                  <a:schemeClr val="tx1"/>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231C5AFF-EA98-1D41-BCED-D7A9715AE8C5}"/>
                </a:ext>
              </a:extLst>
            </p:cNvPr>
            <p:cNvSpPr/>
            <p:nvPr/>
          </p:nvSpPr>
          <p:spPr>
            <a:xfrm>
              <a:off x="6974712" y="3385201"/>
              <a:ext cx="2993639" cy="1948795"/>
            </a:xfrm>
            <a:prstGeom prst="rect">
              <a:avLst/>
            </a:prstGeom>
            <a:solidFill>
              <a:srgbClr val="DAE4F3"/>
            </a:solidFill>
            <a:ln>
              <a:solidFill>
                <a:schemeClr val="accent3"/>
              </a:solidFill>
            </a:ln>
          </p:spPr>
          <p:style>
            <a:lnRef idx="2">
              <a:schemeClr val="accent3"/>
            </a:lnRef>
            <a:fillRef idx="1">
              <a:schemeClr val="lt1"/>
            </a:fillRef>
            <a:effectRef idx="0">
              <a:schemeClr val="accent3"/>
            </a:effectRef>
            <a:fontRef idx="minor">
              <a:schemeClr val="dk1"/>
            </a:fontRef>
          </p:style>
          <p:txBody>
            <a:bodyPr lIns="121875" tIns="60936" rIns="121875" bIns="60936" rtlCol="0" anchor="ctr"/>
            <a:lstStyle/>
            <a:p>
              <a:pPr algn="ctr"/>
              <a:endParaRPr kumimoji="1" lang="zh-CN" altLang="en-US" sz="1300">
                <a:solidFill>
                  <a:schemeClr val="tx1"/>
                </a:solidFill>
                <a:latin typeface="微软雅黑" panose="020B0503020204020204" pitchFamily="34" charset="-122"/>
                <a:ea typeface="微软雅黑" panose="020B0503020204020204" pitchFamily="34" charset="-122"/>
              </a:endParaRPr>
            </a:p>
          </p:txBody>
        </p:sp>
        <p:sp>
          <p:nvSpPr>
            <p:cNvPr id="89" name="矩形 88">
              <a:extLst>
                <a:ext uri="{FF2B5EF4-FFF2-40B4-BE49-F238E27FC236}">
                  <a16:creationId xmlns:a16="http://schemas.microsoft.com/office/drawing/2014/main" id="{A329BC36-6690-FA4D-B1C8-4677060DC189}"/>
                </a:ext>
              </a:extLst>
            </p:cNvPr>
            <p:cNvSpPr/>
            <p:nvPr/>
          </p:nvSpPr>
          <p:spPr>
            <a:xfrm>
              <a:off x="10038913" y="3385197"/>
              <a:ext cx="1196405" cy="1948795"/>
            </a:xfrm>
            <a:prstGeom prst="rect">
              <a:avLst/>
            </a:prstGeom>
            <a:solidFill>
              <a:srgbClr val="DAE4F3"/>
            </a:solidFill>
            <a:ln>
              <a:solidFill>
                <a:schemeClr val="accent3"/>
              </a:solidFill>
            </a:ln>
          </p:spPr>
          <p:style>
            <a:lnRef idx="2">
              <a:schemeClr val="accent3"/>
            </a:lnRef>
            <a:fillRef idx="1">
              <a:schemeClr val="lt1"/>
            </a:fillRef>
            <a:effectRef idx="0">
              <a:schemeClr val="accent3"/>
            </a:effectRef>
            <a:fontRef idx="minor">
              <a:schemeClr val="dk1"/>
            </a:fontRef>
          </p:style>
          <p:txBody>
            <a:bodyPr lIns="121875" tIns="60936" rIns="121875" bIns="60936" rtlCol="0" anchor="ctr"/>
            <a:lstStyle/>
            <a:p>
              <a:pPr algn="ctr"/>
              <a:endParaRPr kumimoji="1" lang="zh-CN" altLang="en-US" sz="1300">
                <a:solidFill>
                  <a:schemeClr val="tx1"/>
                </a:solidFill>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E7294AB5-EA84-5B48-A136-9B971167064A}"/>
                </a:ext>
              </a:extLst>
            </p:cNvPr>
            <p:cNvSpPr/>
            <p:nvPr/>
          </p:nvSpPr>
          <p:spPr>
            <a:xfrm>
              <a:off x="3046219" y="4027241"/>
              <a:ext cx="713420"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人脸</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识别</a:t>
              </a:r>
            </a:p>
          </p:txBody>
        </p:sp>
        <p:sp>
          <p:nvSpPr>
            <p:cNvPr id="91" name="矩形 90">
              <a:extLst>
                <a:ext uri="{FF2B5EF4-FFF2-40B4-BE49-F238E27FC236}">
                  <a16:creationId xmlns:a16="http://schemas.microsoft.com/office/drawing/2014/main" id="{655DAB92-AA36-6C40-A55D-4515C8F59123}"/>
                </a:ext>
              </a:extLst>
            </p:cNvPr>
            <p:cNvSpPr/>
            <p:nvPr/>
          </p:nvSpPr>
          <p:spPr>
            <a:xfrm>
              <a:off x="3060331" y="4643035"/>
              <a:ext cx="699308"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图像</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识别</a:t>
              </a:r>
            </a:p>
          </p:txBody>
        </p:sp>
        <p:sp>
          <p:nvSpPr>
            <p:cNvPr id="92" name="矩形 91">
              <a:extLst>
                <a:ext uri="{FF2B5EF4-FFF2-40B4-BE49-F238E27FC236}">
                  <a16:creationId xmlns:a16="http://schemas.microsoft.com/office/drawing/2014/main" id="{C6CBCDBF-2152-F94A-AD00-02F450C2DBA2}"/>
                </a:ext>
              </a:extLst>
            </p:cNvPr>
            <p:cNvSpPr/>
            <p:nvPr/>
          </p:nvSpPr>
          <p:spPr>
            <a:xfrm>
              <a:off x="3830412" y="4027241"/>
              <a:ext cx="710892"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活体</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识别</a:t>
              </a:r>
            </a:p>
          </p:txBody>
        </p:sp>
        <p:sp>
          <p:nvSpPr>
            <p:cNvPr id="93" name="矩形 92">
              <a:extLst>
                <a:ext uri="{FF2B5EF4-FFF2-40B4-BE49-F238E27FC236}">
                  <a16:creationId xmlns:a16="http://schemas.microsoft.com/office/drawing/2014/main" id="{CD4F53C5-649A-7541-9C6A-02D95DF190E8}"/>
                </a:ext>
              </a:extLst>
            </p:cNvPr>
            <p:cNvSpPr/>
            <p:nvPr/>
          </p:nvSpPr>
          <p:spPr>
            <a:xfrm>
              <a:off x="3830411" y="4643035"/>
              <a:ext cx="710893"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文字</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识别</a:t>
              </a:r>
            </a:p>
          </p:txBody>
        </p:sp>
        <p:sp>
          <p:nvSpPr>
            <p:cNvPr id="94" name="文本框 93">
              <a:extLst>
                <a:ext uri="{FF2B5EF4-FFF2-40B4-BE49-F238E27FC236}">
                  <a16:creationId xmlns:a16="http://schemas.microsoft.com/office/drawing/2014/main" id="{9197C3E5-4B6C-8049-AE64-E654F8421934}"/>
                </a:ext>
              </a:extLst>
            </p:cNvPr>
            <p:cNvSpPr txBox="1"/>
            <p:nvPr/>
          </p:nvSpPr>
          <p:spPr>
            <a:xfrm>
              <a:off x="4302522" y="3514397"/>
              <a:ext cx="1017126" cy="328295"/>
            </a:xfrm>
            <a:prstGeom prst="rect">
              <a:avLst/>
            </a:prstGeom>
            <a:noFill/>
            <a:ln>
              <a:solidFill>
                <a:schemeClr val="accent3"/>
              </a:solidFill>
            </a:ln>
          </p:spPr>
          <p:txBody>
            <a:bodyPr wrap="square" lIns="121875" tIns="60936" rIns="121875" bIns="60936" rtlCol="0">
              <a:spAutoFit/>
            </a:bodyPr>
            <a:lstStyle/>
            <a:p>
              <a:r>
                <a:rPr kumimoji="1" lang="zh-CN" altLang="en-US" sz="1300" dirty="0">
                  <a:solidFill>
                    <a:srgbClr val="2164ED"/>
                  </a:solidFill>
                  <a:latin typeface="微软雅黑" panose="020B0503020204020204" pitchFamily="34" charset="-122"/>
                  <a:ea typeface="微软雅黑" panose="020B0503020204020204" pitchFamily="34" charset="-122"/>
                </a:rPr>
                <a:t>视觉能力</a:t>
              </a:r>
            </a:p>
          </p:txBody>
        </p:sp>
        <p:sp>
          <p:nvSpPr>
            <p:cNvPr id="95" name="矩形 94">
              <a:extLst>
                <a:ext uri="{FF2B5EF4-FFF2-40B4-BE49-F238E27FC236}">
                  <a16:creationId xmlns:a16="http://schemas.microsoft.com/office/drawing/2014/main" id="{EB5D791D-BA1F-6D4D-B0B1-9851B1C81EB0}"/>
                </a:ext>
              </a:extLst>
            </p:cNvPr>
            <p:cNvSpPr/>
            <p:nvPr/>
          </p:nvSpPr>
          <p:spPr>
            <a:xfrm>
              <a:off x="4611624" y="4026589"/>
              <a:ext cx="688935" cy="480652"/>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图像</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审核</a:t>
              </a:r>
            </a:p>
          </p:txBody>
        </p:sp>
        <p:sp>
          <p:nvSpPr>
            <p:cNvPr id="96" name="矩形 95">
              <a:extLst>
                <a:ext uri="{FF2B5EF4-FFF2-40B4-BE49-F238E27FC236}">
                  <a16:creationId xmlns:a16="http://schemas.microsoft.com/office/drawing/2014/main" id="{2B34D045-7F11-684D-80A8-5C371C66C142}"/>
                </a:ext>
              </a:extLst>
            </p:cNvPr>
            <p:cNvSpPr/>
            <p:nvPr/>
          </p:nvSpPr>
          <p:spPr>
            <a:xfrm>
              <a:off x="4611624" y="4643035"/>
              <a:ext cx="688935"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图像</a:t>
              </a:r>
            </a:p>
            <a:p>
              <a:pPr algn="ctr"/>
              <a:r>
                <a:rPr kumimoji="1" lang="zh-CN" altLang="en-US" sz="1300" dirty="0">
                  <a:solidFill>
                    <a:schemeClr val="bg1"/>
                  </a:solidFill>
                  <a:latin typeface="微软雅黑" panose="020B0503020204020204" pitchFamily="34" charset="-122"/>
                  <a:ea typeface="微软雅黑" panose="020B0503020204020204" pitchFamily="34" charset="-122"/>
                </a:rPr>
                <a:t>搜索</a:t>
              </a:r>
            </a:p>
          </p:txBody>
        </p:sp>
        <p:sp>
          <p:nvSpPr>
            <p:cNvPr id="97" name="矩形 96">
              <a:extLst>
                <a:ext uri="{FF2B5EF4-FFF2-40B4-BE49-F238E27FC236}">
                  <a16:creationId xmlns:a16="http://schemas.microsoft.com/office/drawing/2014/main" id="{61B39202-7FB5-C847-8572-609514B4DE5C}"/>
                </a:ext>
              </a:extLst>
            </p:cNvPr>
            <p:cNvSpPr/>
            <p:nvPr/>
          </p:nvSpPr>
          <p:spPr>
            <a:xfrm>
              <a:off x="5370880" y="4007809"/>
              <a:ext cx="671820" cy="49878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图像</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处理</a:t>
              </a:r>
            </a:p>
          </p:txBody>
        </p:sp>
        <p:sp>
          <p:nvSpPr>
            <p:cNvPr id="98" name="矩形 97">
              <a:extLst>
                <a:ext uri="{FF2B5EF4-FFF2-40B4-BE49-F238E27FC236}">
                  <a16:creationId xmlns:a16="http://schemas.microsoft.com/office/drawing/2014/main" id="{1CB3FB5B-2D2D-254F-83D9-8F5B667E4623}"/>
                </a:ext>
              </a:extLst>
            </p:cNvPr>
            <p:cNvSpPr/>
            <p:nvPr/>
          </p:nvSpPr>
          <p:spPr>
            <a:xfrm>
              <a:off x="5376581" y="4643035"/>
              <a:ext cx="681208" cy="493623"/>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视频</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处理</a:t>
              </a:r>
            </a:p>
          </p:txBody>
        </p:sp>
        <p:sp>
          <p:nvSpPr>
            <p:cNvPr id="99" name="矩形 98">
              <a:extLst>
                <a:ext uri="{FF2B5EF4-FFF2-40B4-BE49-F238E27FC236}">
                  <a16:creationId xmlns:a16="http://schemas.microsoft.com/office/drawing/2014/main" id="{B7223C63-D073-824F-A462-310D62FFF000}"/>
                </a:ext>
              </a:extLst>
            </p:cNvPr>
            <p:cNvSpPr/>
            <p:nvPr/>
          </p:nvSpPr>
          <p:spPr>
            <a:xfrm>
              <a:off x="7076532" y="4027241"/>
              <a:ext cx="864113"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词法类分析</a:t>
              </a:r>
            </a:p>
          </p:txBody>
        </p:sp>
        <p:sp>
          <p:nvSpPr>
            <p:cNvPr id="100" name="矩形 99">
              <a:extLst>
                <a:ext uri="{FF2B5EF4-FFF2-40B4-BE49-F238E27FC236}">
                  <a16:creationId xmlns:a16="http://schemas.microsoft.com/office/drawing/2014/main" id="{F9FCB014-D0D8-6340-96FF-31FF9CC9A020}"/>
                </a:ext>
              </a:extLst>
            </p:cNvPr>
            <p:cNvSpPr/>
            <p:nvPr/>
          </p:nvSpPr>
          <p:spPr>
            <a:xfrm>
              <a:off x="7076532" y="4643035"/>
              <a:ext cx="864113"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客诉分类</a:t>
              </a:r>
              <a:endParaRPr kumimoji="1" lang="en-US" altLang="zh-CN" sz="1300" dirty="0">
                <a:solidFill>
                  <a:schemeClr val="bg1"/>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BB0318A9-F331-C84A-AC2A-FBCABF294C7C}"/>
                </a:ext>
              </a:extLst>
            </p:cNvPr>
            <p:cNvSpPr/>
            <p:nvPr/>
          </p:nvSpPr>
          <p:spPr>
            <a:xfrm>
              <a:off x="8046617" y="4027241"/>
              <a:ext cx="864113"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句法类分析</a:t>
              </a:r>
            </a:p>
          </p:txBody>
        </p:sp>
        <p:sp>
          <p:nvSpPr>
            <p:cNvPr id="102" name="矩形 101">
              <a:extLst>
                <a:ext uri="{FF2B5EF4-FFF2-40B4-BE49-F238E27FC236}">
                  <a16:creationId xmlns:a16="http://schemas.microsoft.com/office/drawing/2014/main" id="{B033C9B1-1CFD-E34E-8B4D-97D928E85973}"/>
                </a:ext>
              </a:extLst>
            </p:cNvPr>
            <p:cNvSpPr/>
            <p:nvPr/>
          </p:nvSpPr>
          <p:spPr>
            <a:xfrm>
              <a:off x="8060728" y="4643035"/>
              <a:ext cx="864113"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文本</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审核</a:t>
              </a:r>
            </a:p>
          </p:txBody>
        </p:sp>
        <p:sp>
          <p:nvSpPr>
            <p:cNvPr id="103" name="矩形 102">
              <a:extLst>
                <a:ext uri="{FF2B5EF4-FFF2-40B4-BE49-F238E27FC236}">
                  <a16:creationId xmlns:a16="http://schemas.microsoft.com/office/drawing/2014/main" id="{4F6F2D1A-A755-7246-B177-3A947FE06CF7}"/>
                </a:ext>
              </a:extLst>
            </p:cNvPr>
            <p:cNvSpPr/>
            <p:nvPr/>
          </p:nvSpPr>
          <p:spPr>
            <a:xfrm>
              <a:off x="9013152" y="4027241"/>
              <a:ext cx="864113"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智能写作</a:t>
              </a:r>
            </a:p>
          </p:txBody>
        </p:sp>
        <p:sp>
          <p:nvSpPr>
            <p:cNvPr id="104" name="矩形 103">
              <a:extLst>
                <a:ext uri="{FF2B5EF4-FFF2-40B4-BE49-F238E27FC236}">
                  <a16:creationId xmlns:a16="http://schemas.microsoft.com/office/drawing/2014/main" id="{E36D22B4-6295-7D4B-9AE3-9B3C6B4663A6}"/>
                </a:ext>
              </a:extLst>
            </p:cNvPr>
            <p:cNvSpPr/>
            <p:nvPr/>
          </p:nvSpPr>
          <p:spPr>
            <a:xfrm>
              <a:off x="10182610" y="4027241"/>
              <a:ext cx="864113"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知识</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理解 </a:t>
              </a:r>
            </a:p>
          </p:txBody>
        </p:sp>
        <p:sp>
          <p:nvSpPr>
            <p:cNvPr id="105" name="矩形 104">
              <a:extLst>
                <a:ext uri="{FF2B5EF4-FFF2-40B4-BE49-F238E27FC236}">
                  <a16:creationId xmlns:a16="http://schemas.microsoft.com/office/drawing/2014/main" id="{5178CE7E-E5BD-7741-92B2-C590F934ED79}"/>
                </a:ext>
              </a:extLst>
            </p:cNvPr>
            <p:cNvSpPr/>
            <p:nvPr/>
          </p:nvSpPr>
          <p:spPr>
            <a:xfrm>
              <a:off x="10182610" y="4643035"/>
              <a:ext cx="864113"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知识</a:t>
              </a:r>
              <a:endParaRPr kumimoji="1" lang="en-US" altLang="zh-CN" sz="1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300" dirty="0">
                  <a:solidFill>
                    <a:schemeClr val="bg1"/>
                  </a:solidFill>
                  <a:latin typeface="微软雅黑" panose="020B0503020204020204" pitchFamily="34" charset="-122"/>
                  <a:ea typeface="微软雅黑" panose="020B0503020204020204" pitchFamily="34" charset="-122"/>
                </a:rPr>
                <a:t>图谱</a:t>
              </a:r>
            </a:p>
          </p:txBody>
        </p:sp>
        <p:sp>
          <p:nvSpPr>
            <p:cNvPr id="106" name="文本框 105">
              <a:extLst>
                <a:ext uri="{FF2B5EF4-FFF2-40B4-BE49-F238E27FC236}">
                  <a16:creationId xmlns:a16="http://schemas.microsoft.com/office/drawing/2014/main" id="{AFD19647-D6B8-3642-BA70-0A5E10F5E814}"/>
                </a:ext>
              </a:extLst>
            </p:cNvPr>
            <p:cNvSpPr txBox="1"/>
            <p:nvPr/>
          </p:nvSpPr>
          <p:spPr>
            <a:xfrm>
              <a:off x="7842687" y="3514397"/>
              <a:ext cx="1562661" cy="328295"/>
            </a:xfrm>
            <a:prstGeom prst="rect">
              <a:avLst/>
            </a:prstGeom>
            <a:noFill/>
            <a:ln>
              <a:solidFill>
                <a:schemeClr val="accent3"/>
              </a:solidFill>
            </a:ln>
          </p:spPr>
          <p:txBody>
            <a:bodyPr wrap="square" lIns="121875" tIns="60936" rIns="121875" bIns="60936" rtlCol="0">
              <a:spAutoFit/>
            </a:bodyPr>
            <a:lstStyle/>
            <a:p>
              <a:r>
                <a:rPr kumimoji="1" lang="zh-CN" altLang="en-US" sz="1300" b="1" dirty="0">
                  <a:solidFill>
                    <a:srgbClr val="2164ED"/>
                  </a:solidFill>
                  <a:latin typeface="微软雅黑" panose="020B0503020204020204" pitchFamily="34" charset="-122"/>
                  <a:ea typeface="微软雅黑" panose="020B0503020204020204" pitchFamily="34" charset="-122"/>
                </a:rPr>
                <a:t>自然语言处理</a:t>
              </a:r>
            </a:p>
          </p:txBody>
        </p:sp>
        <p:sp>
          <p:nvSpPr>
            <p:cNvPr id="107" name="文本框 106">
              <a:extLst>
                <a:ext uri="{FF2B5EF4-FFF2-40B4-BE49-F238E27FC236}">
                  <a16:creationId xmlns:a16="http://schemas.microsoft.com/office/drawing/2014/main" id="{2A43962C-F367-D546-8999-CA9E4D1B4EFA}"/>
                </a:ext>
              </a:extLst>
            </p:cNvPr>
            <p:cNvSpPr txBox="1"/>
            <p:nvPr/>
          </p:nvSpPr>
          <p:spPr>
            <a:xfrm>
              <a:off x="10369539" y="3553081"/>
              <a:ext cx="936341" cy="328295"/>
            </a:xfrm>
            <a:prstGeom prst="rect">
              <a:avLst/>
            </a:prstGeom>
            <a:noFill/>
            <a:ln>
              <a:solidFill>
                <a:schemeClr val="accent3"/>
              </a:solidFill>
            </a:ln>
          </p:spPr>
          <p:txBody>
            <a:bodyPr wrap="square" lIns="121875" tIns="60936" rIns="121875" bIns="60936" rtlCol="0">
              <a:spAutoFit/>
            </a:bodyPr>
            <a:lstStyle/>
            <a:p>
              <a:r>
                <a:rPr kumimoji="1" lang="zh-CN" altLang="en-US" sz="1300" dirty="0">
                  <a:solidFill>
                    <a:srgbClr val="2164ED"/>
                  </a:solidFill>
                  <a:latin typeface="微软雅黑" panose="020B0503020204020204" pitchFamily="34" charset="-122"/>
                  <a:ea typeface="微软雅黑" panose="020B0503020204020204" pitchFamily="34" charset="-122"/>
                </a:rPr>
                <a:t>知识图谱</a:t>
              </a:r>
            </a:p>
          </p:txBody>
        </p:sp>
        <p:pic>
          <p:nvPicPr>
            <p:cNvPr id="108" name="图片 107">
              <a:extLst>
                <a:ext uri="{FF2B5EF4-FFF2-40B4-BE49-F238E27FC236}">
                  <a16:creationId xmlns:a16="http://schemas.microsoft.com/office/drawing/2014/main" id="{D910F85F-B8AE-B04A-AFA8-4F539A1822C5}"/>
                </a:ext>
              </a:extLst>
            </p:cNvPr>
            <p:cNvPicPr>
              <a:picLocks noChangeAspect="1"/>
            </p:cNvPicPr>
            <p:nvPr/>
          </p:nvPicPr>
          <p:blipFill>
            <a:blip r:embed="rId2"/>
            <a:stretch>
              <a:fillRect/>
            </a:stretch>
          </p:blipFill>
          <p:spPr>
            <a:xfrm>
              <a:off x="1035473" y="3467268"/>
              <a:ext cx="422608" cy="422553"/>
            </a:xfrm>
            <a:prstGeom prst="rect">
              <a:avLst/>
            </a:prstGeom>
            <a:ln>
              <a:solidFill>
                <a:schemeClr val="accent3"/>
              </a:solidFill>
            </a:ln>
          </p:spPr>
        </p:pic>
        <p:pic>
          <p:nvPicPr>
            <p:cNvPr id="109" name="图片 108">
              <a:extLst>
                <a:ext uri="{FF2B5EF4-FFF2-40B4-BE49-F238E27FC236}">
                  <a16:creationId xmlns:a16="http://schemas.microsoft.com/office/drawing/2014/main" id="{D74DD0A7-1F96-664F-8B4E-6BB7B6FA156B}"/>
                </a:ext>
              </a:extLst>
            </p:cNvPr>
            <p:cNvPicPr>
              <a:picLocks noChangeAspect="1"/>
            </p:cNvPicPr>
            <p:nvPr/>
          </p:nvPicPr>
          <p:blipFill>
            <a:blip r:embed="rId3"/>
            <a:stretch>
              <a:fillRect/>
            </a:stretch>
          </p:blipFill>
          <p:spPr>
            <a:xfrm>
              <a:off x="3849809" y="3437612"/>
              <a:ext cx="481911" cy="481848"/>
            </a:xfrm>
            <a:prstGeom prst="rect">
              <a:avLst/>
            </a:prstGeom>
            <a:ln>
              <a:solidFill>
                <a:schemeClr val="accent3"/>
              </a:solidFill>
            </a:ln>
          </p:spPr>
        </p:pic>
        <p:pic>
          <p:nvPicPr>
            <p:cNvPr id="110" name="图片 109">
              <a:extLst>
                <a:ext uri="{FF2B5EF4-FFF2-40B4-BE49-F238E27FC236}">
                  <a16:creationId xmlns:a16="http://schemas.microsoft.com/office/drawing/2014/main" id="{19119E30-309C-8B47-85CB-9FBCDE42AEB2}"/>
                </a:ext>
              </a:extLst>
            </p:cNvPr>
            <p:cNvPicPr>
              <a:picLocks noChangeAspect="1"/>
            </p:cNvPicPr>
            <p:nvPr/>
          </p:nvPicPr>
          <p:blipFill>
            <a:blip r:embed="rId4"/>
            <a:stretch>
              <a:fillRect/>
            </a:stretch>
          </p:blipFill>
          <p:spPr>
            <a:xfrm>
              <a:off x="7476033" y="3517832"/>
              <a:ext cx="321467" cy="321425"/>
            </a:xfrm>
            <a:prstGeom prst="rect">
              <a:avLst/>
            </a:prstGeom>
            <a:ln>
              <a:solidFill>
                <a:schemeClr val="accent3"/>
              </a:solidFill>
            </a:ln>
          </p:spPr>
        </p:pic>
        <p:pic>
          <p:nvPicPr>
            <p:cNvPr id="111" name="图片 110">
              <a:extLst>
                <a:ext uri="{FF2B5EF4-FFF2-40B4-BE49-F238E27FC236}">
                  <a16:creationId xmlns:a16="http://schemas.microsoft.com/office/drawing/2014/main" id="{AF09277A-C4B7-C644-817C-62E8324A46C6}"/>
                </a:ext>
              </a:extLst>
            </p:cNvPr>
            <p:cNvPicPr>
              <a:picLocks noChangeAspect="1"/>
            </p:cNvPicPr>
            <p:nvPr/>
          </p:nvPicPr>
          <p:blipFill>
            <a:blip r:embed="rId5"/>
            <a:stretch>
              <a:fillRect/>
            </a:stretch>
          </p:blipFill>
          <p:spPr>
            <a:xfrm>
              <a:off x="10038907" y="3481644"/>
              <a:ext cx="393841" cy="393789"/>
            </a:xfrm>
            <a:prstGeom prst="rect">
              <a:avLst/>
            </a:prstGeom>
            <a:ln>
              <a:solidFill>
                <a:schemeClr val="accent3"/>
              </a:solidFill>
            </a:ln>
          </p:spPr>
        </p:pic>
        <p:sp>
          <p:nvSpPr>
            <p:cNvPr id="112" name="矩形 111">
              <a:extLst>
                <a:ext uri="{FF2B5EF4-FFF2-40B4-BE49-F238E27FC236}">
                  <a16:creationId xmlns:a16="http://schemas.microsoft.com/office/drawing/2014/main" id="{9C32C8F0-DA26-234D-9E43-824073A2EBD4}"/>
                </a:ext>
              </a:extLst>
            </p:cNvPr>
            <p:cNvSpPr/>
            <p:nvPr/>
          </p:nvSpPr>
          <p:spPr>
            <a:xfrm>
              <a:off x="4999105" y="2978793"/>
              <a:ext cx="2509483" cy="297899"/>
            </a:xfrm>
            <a:prstGeom prst="rect">
              <a:avLst/>
            </a:prstGeom>
            <a:noFill/>
            <a:ln w="12700" cap="flat" cmpd="sng" algn="ctr">
              <a:solidFill>
                <a:schemeClr val="accent3"/>
              </a:solidFill>
              <a:prstDash val="solid"/>
              <a:miter lim="800000"/>
            </a:ln>
            <a:effectLst/>
          </p:spPr>
          <p:txBody>
            <a:bodyPr lIns="121875" tIns="60936" rIns="121875" bIns="60936" rtlCol="0" anchor="ctr"/>
            <a:lstStyle/>
            <a:p>
              <a:pPr algn="ctr" defTabSz="1218754">
                <a:defRPr/>
              </a:pPr>
              <a:r>
                <a:rPr lang="en-US" altLang="zh-CN" sz="1900" b="1" kern="0" dirty="0">
                  <a:solidFill>
                    <a:srgbClr val="2164ED"/>
                  </a:solidFill>
                  <a:latin typeface="微软雅黑" panose="020B0503020204020204" pitchFamily="34" charset="-122"/>
                  <a:ea typeface="微软雅黑" panose="020B0503020204020204" pitchFamily="34" charset="-122"/>
                </a:rPr>
                <a:t>NLP</a:t>
              </a:r>
              <a:r>
                <a:rPr lang="zh-CN" altLang="en-US" sz="1900" b="1" kern="0" dirty="0">
                  <a:solidFill>
                    <a:srgbClr val="2164ED"/>
                  </a:solidFill>
                  <a:latin typeface="微软雅黑" panose="020B0503020204020204" pitchFamily="34" charset="-122"/>
                  <a:ea typeface="微软雅黑" panose="020B0503020204020204" pitchFamily="34" charset="-122"/>
                </a:rPr>
                <a:t>能力引擎</a:t>
              </a:r>
            </a:p>
          </p:txBody>
        </p:sp>
        <p:sp>
          <p:nvSpPr>
            <p:cNvPr id="113" name="矩形 112">
              <a:extLst>
                <a:ext uri="{FF2B5EF4-FFF2-40B4-BE49-F238E27FC236}">
                  <a16:creationId xmlns:a16="http://schemas.microsoft.com/office/drawing/2014/main" id="{EB44E0E6-A840-8440-95FC-5CE0E0A6027D}"/>
                </a:ext>
              </a:extLst>
            </p:cNvPr>
            <p:cNvSpPr/>
            <p:nvPr/>
          </p:nvSpPr>
          <p:spPr>
            <a:xfrm>
              <a:off x="9013152" y="4643035"/>
              <a:ext cx="864113" cy="480000"/>
            </a:xfrm>
            <a:prstGeom prst="rect">
              <a:avLst/>
            </a:prstGeom>
            <a:solidFill>
              <a:srgbClr val="2164ED"/>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r>
                <a:rPr kumimoji="1" lang="zh-CN" altLang="en-US" sz="1300" dirty="0">
                  <a:solidFill>
                    <a:schemeClr val="bg1"/>
                  </a:solidFill>
                  <a:latin typeface="微软雅黑" panose="020B0503020204020204" pitchFamily="34" charset="-122"/>
                  <a:ea typeface="微软雅黑" panose="020B0503020204020204" pitchFamily="34" charset="-122"/>
                </a:rPr>
                <a:t>信息挖掘</a:t>
              </a:r>
              <a:endParaRPr kumimoji="1" lang="en-US" altLang="zh-CN" sz="1300" dirty="0">
                <a:solidFill>
                  <a:schemeClr val="bg1"/>
                </a:solidFill>
                <a:latin typeface="微软雅黑" panose="020B0503020204020204" pitchFamily="34" charset="-122"/>
                <a:ea typeface="微软雅黑" panose="020B0503020204020204" pitchFamily="34" charset="-122"/>
              </a:endParaRPr>
            </a:p>
          </p:txBody>
        </p:sp>
      </p:grpSp>
      <p:grpSp>
        <p:nvGrpSpPr>
          <p:cNvPr id="114" name="组 71">
            <a:extLst>
              <a:ext uri="{FF2B5EF4-FFF2-40B4-BE49-F238E27FC236}">
                <a16:creationId xmlns:a16="http://schemas.microsoft.com/office/drawing/2014/main" id="{6B258642-D73C-774B-9318-EBF8C676BFB8}"/>
              </a:ext>
            </a:extLst>
          </p:cNvPr>
          <p:cNvGrpSpPr/>
          <p:nvPr/>
        </p:nvGrpSpPr>
        <p:grpSpPr>
          <a:xfrm>
            <a:off x="183204" y="5987382"/>
            <a:ext cx="10468674" cy="870618"/>
            <a:chOff x="823449" y="5588003"/>
            <a:chExt cx="10468674" cy="930948"/>
          </a:xfrm>
        </p:grpSpPr>
        <p:sp>
          <p:nvSpPr>
            <p:cNvPr id="115" name="矩形 114">
              <a:extLst>
                <a:ext uri="{FF2B5EF4-FFF2-40B4-BE49-F238E27FC236}">
                  <a16:creationId xmlns:a16="http://schemas.microsoft.com/office/drawing/2014/main" id="{BA019153-5988-7C4B-B730-2408F3558A93}"/>
                </a:ext>
              </a:extLst>
            </p:cNvPr>
            <p:cNvSpPr/>
            <p:nvPr/>
          </p:nvSpPr>
          <p:spPr>
            <a:xfrm>
              <a:off x="823449" y="5588003"/>
              <a:ext cx="10468674" cy="930948"/>
            </a:xfrm>
            <a:prstGeom prst="rect">
              <a:avLst/>
            </a:prstGeom>
            <a:solidFill>
              <a:srgbClr val="DAE4F3"/>
            </a:solidFill>
            <a:ln w="12700" cap="flat" cmpd="sng" algn="ctr">
              <a:noFill/>
              <a:prstDash val="lgDash"/>
              <a:miter lim="800000"/>
            </a:ln>
            <a:effectLst/>
          </p:spPr>
          <p:txBody>
            <a:bodyPr lIns="121875" tIns="60936" rIns="121875" bIns="60936" rtlCol="0" anchor="ctr"/>
            <a:lstStyle/>
            <a:p>
              <a:pPr algn="ctr" defTabSz="1218754">
                <a:defRPr/>
              </a:pPr>
              <a:endParaRPr lang="zh-CN" altLang="en-US" sz="1300" kern="0">
                <a:solidFill>
                  <a:prstClr val="white"/>
                </a:solidFill>
                <a:latin typeface="微软雅黑" panose="020B0503020204020204" pitchFamily="34" charset="-122"/>
                <a:ea typeface="微软雅黑" panose="020B0503020204020204" pitchFamily="34" charset="-122"/>
              </a:endParaRPr>
            </a:p>
          </p:txBody>
        </p:sp>
        <p:sp>
          <p:nvSpPr>
            <p:cNvPr id="116" name="矩形 115">
              <a:extLst>
                <a:ext uri="{FF2B5EF4-FFF2-40B4-BE49-F238E27FC236}">
                  <a16:creationId xmlns:a16="http://schemas.microsoft.com/office/drawing/2014/main" id="{3C7DF92B-988F-D040-B55B-6DD3B5620045}"/>
                </a:ext>
              </a:extLst>
            </p:cNvPr>
            <p:cNvSpPr/>
            <p:nvPr/>
          </p:nvSpPr>
          <p:spPr>
            <a:xfrm>
              <a:off x="1106982" y="6061496"/>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模型训练</a:t>
              </a:r>
            </a:p>
          </p:txBody>
        </p:sp>
        <p:sp>
          <p:nvSpPr>
            <p:cNvPr id="117" name="矩形 116">
              <a:extLst>
                <a:ext uri="{FF2B5EF4-FFF2-40B4-BE49-F238E27FC236}">
                  <a16:creationId xmlns:a16="http://schemas.microsoft.com/office/drawing/2014/main" id="{7EAE59C2-7F32-BE42-AE61-2DFAA1B673BF}"/>
                </a:ext>
              </a:extLst>
            </p:cNvPr>
            <p:cNvSpPr/>
            <p:nvPr/>
          </p:nvSpPr>
          <p:spPr>
            <a:xfrm>
              <a:off x="2344683" y="6060787"/>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拖拽训练</a:t>
              </a:r>
            </a:p>
          </p:txBody>
        </p:sp>
        <p:sp>
          <p:nvSpPr>
            <p:cNvPr id="118" name="矩形 117">
              <a:extLst>
                <a:ext uri="{FF2B5EF4-FFF2-40B4-BE49-F238E27FC236}">
                  <a16:creationId xmlns:a16="http://schemas.microsoft.com/office/drawing/2014/main" id="{84620E0D-6370-F146-8594-A848A00D6DC3}"/>
                </a:ext>
              </a:extLst>
            </p:cNvPr>
            <p:cNvSpPr/>
            <p:nvPr/>
          </p:nvSpPr>
          <p:spPr>
            <a:xfrm>
              <a:off x="3582384"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模型发布</a:t>
              </a:r>
            </a:p>
          </p:txBody>
        </p:sp>
        <p:sp>
          <p:nvSpPr>
            <p:cNvPr id="119" name="矩形 118">
              <a:extLst>
                <a:ext uri="{FF2B5EF4-FFF2-40B4-BE49-F238E27FC236}">
                  <a16:creationId xmlns:a16="http://schemas.microsoft.com/office/drawing/2014/main" id="{0BF94EA6-96C4-9D46-8FDD-46B3969040C8}"/>
                </a:ext>
              </a:extLst>
            </p:cNvPr>
            <p:cNvSpPr/>
            <p:nvPr/>
          </p:nvSpPr>
          <p:spPr>
            <a:xfrm>
              <a:off x="4809556"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训练配置</a:t>
              </a:r>
            </a:p>
          </p:txBody>
        </p:sp>
        <p:sp>
          <p:nvSpPr>
            <p:cNvPr id="120" name="矩形 119">
              <a:extLst>
                <a:ext uri="{FF2B5EF4-FFF2-40B4-BE49-F238E27FC236}">
                  <a16:creationId xmlns:a16="http://schemas.microsoft.com/office/drawing/2014/main" id="{230154C5-E78B-D44C-A196-D426C7CDD1B4}"/>
                </a:ext>
              </a:extLst>
            </p:cNvPr>
            <p:cNvSpPr/>
            <p:nvPr/>
          </p:nvSpPr>
          <p:spPr>
            <a:xfrm>
              <a:off x="6057788"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en-US" altLang="zh-CN" sz="1300" kern="0" dirty="0">
                  <a:latin typeface="微软雅黑" panose="020B0503020204020204" pitchFamily="34" charset="-122"/>
                  <a:ea typeface="微软雅黑" panose="020B0503020204020204" pitchFamily="34" charset="-122"/>
                </a:rPr>
                <a:t>NLP</a:t>
              </a:r>
              <a:r>
                <a:rPr lang="zh-CN" altLang="en-US" sz="1300" kern="0" dirty="0">
                  <a:latin typeface="微软雅黑" panose="020B0503020204020204" pitchFamily="34" charset="-122"/>
                  <a:ea typeface="微软雅黑" panose="020B0503020204020204" pitchFamily="34" charset="-122"/>
                </a:rPr>
                <a:t>算子</a:t>
              </a:r>
            </a:p>
          </p:txBody>
        </p:sp>
        <p:sp>
          <p:nvSpPr>
            <p:cNvPr id="121" name="矩形 120">
              <a:extLst>
                <a:ext uri="{FF2B5EF4-FFF2-40B4-BE49-F238E27FC236}">
                  <a16:creationId xmlns:a16="http://schemas.microsoft.com/office/drawing/2014/main" id="{5A5FDE75-A7E5-DC4E-98F4-55C0EB340DFF}"/>
                </a:ext>
              </a:extLst>
            </p:cNvPr>
            <p:cNvSpPr/>
            <p:nvPr/>
          </p:nvSpPr>
          <p:spPr>
            <a:xfrm>
              <a:off x="7306021"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项目管理</a:t>
              </a:r>
            </a:p>
          </p:txBody>
        </p:sp>
        <p:sp>
          <p:nvSpPr>
            <p:cNvPr id="122" name="矩形 121">
              <a:extLst>
                <a:ext uri="{FF2B5EF4-FFF2-40B4-BE49-F238E27FC236}">
                  <a16:creationId xmlns:a16="http://schemas.microsoft.com/office/drawing/2014/main" id="{FDAF4F90-4053-9148-ABE1-4D421FA33A5E}"/>
                </a:ext>
              </a:extLst>
            </p:cNvPr>
            <p:cNvSpPr/>
            <p:nvPr/>
          </p:nvSpPr>
          <p:spPr>
            <a:xfrm>
              <a:off x="8554253"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zh-CN" altLang="en-US" sz="1300" kern="0" dirty="0">
                  <a:latin typeface="微软雅黑" panose="020B0503020204020204" pitchFamily="34" charset="-122"/>
                  <a:ea typeface="微软雅黑" panose="020B0503020204020204" pitchFamily="34" charset="-122"/>
                </a:rPr>
                <a:t>协作训练</a:t>
              </a:r>
            </a:p>
          </p:txBody>
        </p:sp>
        <p:sp>
          <p:nvSpPr>
            <p:cNvPr id="123" name="矩形 122">
              <a:extLst>
                <a:ext uri="{FF2B5EF4-FFF2-40B4-BE49-F238E27FC236}">
                  <a16:creationId xmlns:a16="http://schemas.microsoft.com/office/drawing/2014/main" id="{B84EA521-97AB-4449-8030-56BA330C8342}"/>
                </a:ext>
              </a:extLst>
            </p:cNvPr>
            <p:cNvSpPr/>
            <p:nvPr/>
          </p:nvSpPr>
          <p:spPr>
            <a:xfrm>
              <a:off x="9802482" y="6060785"/>
              <a:ext cx="1134112" cy="336000"/>
            </a:xfrm>
            <a:prstGeom prst="rect">
              <a:avLst/>
            </a:prstGeom>
            <a:solidFill>
              <a:schemeClr val="bg1"/>
            </a:solidFill>
            <a:ln w="12700" cap="flat" cmpd="sng" algn="ctr">
              <a:noFill/>
              <a:prstDash val="solid"/>
              <a:miter lim="800000"/>
            </a:ln>
            <a:effectLst/>
          </p:spPr>
          <p:txBody>
            <a:bodyPr lIns="121875" tIns="60936" rIns="121875" bIns="60936" rtlCol="0" anchor="ctr"/>
            <a:lstStyle/>
            <a:p>
              <a:pPr algn="ctr" defTabSz="1218754">
                <a:defRPr/>
              </a:pPr>
              <a:r>
                <a:rPr lang="mr-IN" altLang="zh-CN" sz="1300" kern="0" dirty="0">
                  <a:latin typeface="微软雅黑" panose="020B0503020204020204" pitchFamily="34" charset="-122"/>
                  <a:ea typeface="微软雅黑" panose="020B0503020204020204" pitchFamily="34" charset="-122"/>
                </a:rPr>
                <a:t>….....</a:t>
              </a:r>
              <a:endParaRPr lang="zh-CN" altLang="en-US" sz="1300" kern="0" dirty="0">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265DEA57-615F-DB46-9376-0ADC6F605AF9}"/>
                </a:ext>
              </a:extLst>
            </p:cNvPr>
            <p:cNvSpPr/>
            <p:nvPr/>
          </p:nvSpPr>
          <p:spPr>
            <a:xfrm>
              <a:off x="4971736" y="5648333"/>
              <a:ext cx="2220164"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en-US" altLang="zh-CN" sz="1900" b="1" kern="0" dirty="0">
                  <a:solidFill>
                    <a:srgbClr val="2164ED"/>
                  </a:solidFill>
                  <a:latin typeface="微软雅黑" panose="020B0503020204020204" pitchFamily="34" charset="-122"/>
                  <a:ea typeface="微软雅黑" panose="020B0503020204020204" pitchFamily="34" charset="-122"/>
                </a:rPr>
                <a:t>NLP</a:t>
              </a:r>
              <a:r>
                <a:rPr lang="zh-CN" altLang="en-US" sz="1900" b="1" kern="0" dirty="0">
                  <a:solidFill>
                    <a:srgbClr val="2164ED"/>
                  </a:solidFill>
                  <a:latin typeface="微软雅黑" panose="020B0503020204020204" pitchFamily="34" charset="-122"/>
                  <a:ea typeface="微软雅黑" panose="020B0503020204020204" pitchFamily="34" charset="-122"/>
                </a:rPr>
                <a:t>能力训练平台</a:t>
              </a:r>
            </a:p>
          </p:txBody>
        </p:sp>
      </p:grpSp>
      <p:sp>
        <p:nvSpPr>
          <p:cNvPr id="125" name="矩形 124">
            <a:extLst>
              <a:ext uri="{FF2B5EF4-FFF2-40B4-BE49-F238E27FC236}">
                <a16:creationId xmlns:a16="http://schemas.microsoft.com/office/drawing/2014/main" id="{192016BA-D086-CE43-859D-AA653EA9C1CA}"/>
              </a:ext>
            </a:extLst>
          </p:cNvPr>
          <p:cNvSpPr/>
          <p:nvPr/>
        </p:nvSpPr>
        <p:spPr>
          <a:xfrm>
            <a:off x="10583164" y="6269965"/>
            <a:ext cx="1582702"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latin typeface="微软雅黑" panose="020B0503020204020204" pitchFamily="34" charset="-122"/>
                <a:ea typeface="微软雅黑" panose="020B0503020204020204" pitchFamily="34" charset="-122"/>
              </a:rPr>
              <a:t>打造 </a:t>
            </a:r>
            <a:r>
              <a:rPr lang="en-US" altLang="zh-CN" sz="1900" b="1" kern="0" dirty="0">
                <a:latin typeface="微软雅黑" panose="020B0503020204020204" pitchFamily="34" charset="-122"/>
                <a:ea typeface="微软雅黑" panose="020B0503020204020204" pitchFamily="34" charset="-122"/>
              </a:rPr>
              <a:t>NLP</a:t>
            </a:r>
          </a:p>
          <a:p>
            <a:pPr algn="ctr" defTabSz="1218754">
              <a:defRPr/>
            </a:pPr>
            <a:r>
              <a:rPr lang="zh-CN" altLang="en-US" sz="1900" b="1" kern="0" dirty="0">
                <a:latin typeface="微软雅黑" panose="020B0503020204020204" pitchFamily="34" charset="-122"/>
                <a:ea typeface="微软雅黑" panose="020B0503020204020204" pitchFamily="34" charset="-122"/>
              </a:rPr>
              <a:t>基础能力</a:t>
            </a:r>
          </a:p>
        </p:txBody>
      </p:sp>
      <p:cxnSp>
        <p:nvCxnSpPr>
          <p:cNvPr id="126" name="直线连接符 125">
            <a:extLst>
              <a:ext uri="{FF2B5EF4-FFF2-40B4-BE49-F238E27FC236}">
                <a16:creationId xmlns:a16="http://schemas.microsoft.com/office/drawing/2014/main" id="{1F2F055A-C845-FE4F-AC54-3CC954C86E4D}"/>
              </a:ext>
            </a:extLst>
          </p:cNvPr>
          <p:cNvCxnSpPr>
            <a:cxnSpLocks/>
          </p:cNvCxnSpPr>
          <p:nvPr/>
        </p:nvCxnSpPr>
        <p:spPr>
          <a:xfrm>
            <a:off x="10761158" y="5958101"/>
            <a:ext cx="1264938" cy="0"/>
          </a:xfrm>
          <a:prstGeom prst="line">
            <a:avLst/>
          </a:prstGeom>
          <a:ln w="12700">
            <a:solidFill>
              <a:srgbClr val="2164ED"/>
            </a:solidFill>
          </a:ln>
        </p:spPr>
        <p:style>
          <a:lnRef idx="1">
            <a:schemeClr val="accent1"/>
          </a:lnRef>
          <a:fillRef idx="0">
            <a:schemeClr val="accent1"/>
          </a:fillRef>
          <a:effectRef idx="0">
            <a:schemeClr val="accent1"/>
          </a:effectRef>
          <a:fontRef idx="minor">
            <a:schemeClr val="tx1"/>
          </a:fontRef>
        </p:style>
      </p:cxnSp>
      <p:cxnSp>
        <p:nvCxnSpPr>
          <p:cNvPr id="128" name="直线连接符 127">
            <a:extLst>
              <a:ext uri="{FF2B5EF4-FFF2-40B4-BE49-F238E27FC236}">
                <a16:creationId xmlns:a16="http://schemas.microsoft.com/office/drawing/2014/main" id="{6C500F9A-4079-1A40-B379-239386C878AB}"/>
              </a:ext>
            </a:extLst>
          </p:cNvPr>
          <p:cNvCxnSpPr>
            <a:cxnSpLocks/>
          </p:cNvCxnSpPr>
          <p:nvPr/>
        </p:nvCxnSpPr>
        <p:spPr>
          <a:xfrm>
            <a:off x="10761158" y="2340034"/>
            <a:ext cx="1264938" cy="0"/>
          </a:xfrm>
          <a:prstGeom prst="line">
            <a:avLst/>
          </a:prstGeom>
          <a:ln w="12700">
            <a:solidFill>
              <a:srgbClr val="2164ED"/>
            </a:solidFill>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520FAFF2-4FCE-5448-BEBD-824F99DB3368}"/>
              </a:ext>
            </a:extLst>
          </p:cNvPr>
          <p:cNvSpPr/>
          <p:nvPr/>
        </p:nvSpPr>
        <p:spPr>
          <a:xfrm>
            <a:off x="10607187" y="1760215"/>
            <a:ext cx="1582702"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latin typeface="微软雅黑" panose="020B0503020204020204" pitchFamily="34" charset="-122"/>
                <a:ea typeface="微软雅黑" panose="020B0503020204020204" pitchFamily="34" charset="-122"/>
              </a:rPr>
              <a:t>依托场景</a:t>
            </a:r>
            <a:endParaRPr lang="en-US" altLang="zh-CN" sz="1900" b="1" kern="0" dirty="0">
              <a:latin typeface="微软雅黑" panose="020B0503020204020204" pitchFamily="34" charset="-122"/>
              <a:ea typeface="微软雅黑" panose="020B0503020204020204" pitchFamily="34" charset="-122"/>
            </a:endParaRPr>
          </a:p>
          <a:p>
            <a:pPr algn="ctr" defTabSz="1218754">
              <a:defRPr/>
            </a:pPr>
            <a:r>
              <a:rPr lang="zh-CN" altLang="en-US" sz="1900" b="1" kern="0" dirty="0">
                <a:latin typeface="微软雅黑" panose="020B0503020204020204" pitchFamily="34" charset="-122"/>
                <a:ea typeface="微软雅黑" panose="020B0503020204020204" pitchFamily="34" charset="-122"/>
              </a:rPr>
              <a:t>服务场景</a:t>
            </a:r>
          </a:p>
        </p:txBody>
      </p:sp>
      <p:cxnSp>
        <p:nvCxnSpPr>
          <p:cNvPr id="130" name="直线连接符 129">
            <a:extLst>
              <a:ext uri="{FF2B5EF4-FFF2-40B4-BE49-F238E27FC236}">
                <a16:creationId xmlns:a16="http://schemas.microsoft.com/office/drawing/2014/main" id="{1551B3D7-8F37-4843-B3D1-E96C67934938}"/>
              </a:ext>
            </a:extLst>
          </p:cNvPr>
          <p:cNvCxnSpPr>
            <a:cxnSpLocks/>
          </p:cNvCxnSpPr>
          <p:nvPr/>
        </p:nvCxnSpPr>
        <p:spPr>
          <a:xfrm>
            <a:off x="10761158" y="3367195"/>
            <a:ext cx="1264938" cy="0"/>
          </a:xfrm>
          <a:prstGeom prst="line">
            <a:avLst/>
          </a:prstGeom>
          <a:ln w="12700">
            <a:solidFill>
              <a:srgbClr val="2164ED"/>
            </a:solidFill>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CD60FAED-543F-8B45-9E37-895A5C441D6C}"/>
              </a:ext>
            </a:extLst>
          </p:cNvPr>
          <p:cNvSpPr/>
          <p:nvPr/>
        </p:nvSpPr>
        <p:spPr>
          <a:xfrm>
            <a:off x="10610886" y="2782189"/>
            <a:ext cx="1582702"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latin typeface="微软雅黑" panose="020B0503020204020204" pitchFamily="34" charset="-122"/>
                <a:ea typeface="微软雅黑" panose="020B0503020204020204" pitchFamily="34" charset="-122"/>
              </a:rPr>
              <a:t>服务统管</a:t>
            </a:r>
            <a:endParaRPr lang="en-US" altLang="zh-CN" sz="1900" b="1" kern="0" dirty="0">
              <a:latin typeface="微软雅黑" panose="020B0503020204020204" pitchFamily="34" charset="-122"/>
              <a:ea typeface="微软雅黑" panose="020B0503020204020204" pitchFamily="34" charset="-122"/>
            </a:endParaRPr>
          </a:p>
          <a:p>
            <a:pPr algn="ctr" defTabSz="1218754">
              <a:defRPr/>
            </a:pPr>
            <a:r>
              <a:rPr lang="zh-CN" altLang="en-US" sz="1900" b="1" kern="0" dirty="0">
                <a:latin typeface="微软雅黑" panose="020B0503020204020204" pitchFamily="34" charset="-122"/>
                <a:ea typeface="微软雅黑" panose="020B0503020204020204" pitchFamily="34" charset="-122"/>
              </a:rPr>
              <a:t>差异化编排</a:t>
            </a:r>
          </a:p>
        </p:txBody>
      </p:sp>
      <p:sp>
        <p:nvSpPr>
          <p:cNvPr id="132" name="矩形 131">
            <a:extLst>
              <a:ext uri="{FF2B5EF4-FFF2-40B4-BE49-F238E27FC236}">
                <a16:creationId xmlns:a16="http://schemas.microsoft.com/office/drawing/2014/main" id="{28149F73-1FD8-434C-8947-B1CC6CA464FF}"/>
              </a:ext>
            </a:extLst>
          </p:cNvPr>
          <p:cNvSpPr/>
          <p:nvPr/>
        </p:nvSpPr>
        <p:spPr>
          <a:xfrm>
            <a:off x="10650546" y="3817285"/>
            <a:ext cx="1582702" cy="1683417"/>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latin typeface="微软雅黑" panose="020B0503020204020204" pitchFamily="34" charset="-122"/>
                <a:ea typeface="微软雅黑" panose="020B0503020204020204" pitchFamily="34" charset="-122"/>
              </a:rPr>
              <a:t>以 </a:t>
            </a:r>
            <a:r>
              <a:rPr lang="en-US" altLang="zh-CN" sz="1900" b="1" kern="0" dirty="0">
                <a:latin typeface="微软雅黑" panose="020B0503020204020204" pitchFamily="34" charset="-122"/>
                <a:ea typeface="微软雅黑" panose="020B0503020204020204" pitchFamily="34" charset="-122"/>
              </a:rPr>
              <a:t>NLP</a:t>
            </a:r>
            <a:r>
              <a:rPr lang="zh-CN" altLang="en-US" sz="1900" b="1" kern="0" dirty="0">
                <a:latin typeface="微软雅黑" panose="020B0503020204020204" pitchFamily="34" charset="-122"/>
                <a:ea typeface="微软雅黑" panose="020B0503020204020204" pitchFamily="34" charset="-122"/>
              </a:rPr>
              <a:t>能力为基础，结合业务场景，附加其他 </a:t>
            </a:r>
            <a:r>
              <a:rPr lang="en-US" altLang="zh-CN" sz="1900" b="1" kern="0" dirty="0">
                <a:latin typeface="微软雅黑" panose="020B0503020204020204" pitchFamily="34" charset="-122"/>
                <a:ea typeface="微软雅黑" panose="020B0503020204020204" pitchFamily="34" charset="-122"/>
              </a:rPr>
              <a:t>AI </a:t>
            </a:r>
            <a:r>
              <a:rPr lang="zh-CN" altLang="en-US" sz="1900" b="1" kern="0" dirty="0">
                <a:latin typeface="微软雅黑" panose="020B0503020204020204" pitchFamily="34" charset="-122"/>
                <a:ea typeface="微软雅黑" panose="020B0503020204020204" pitchFamily="34" charset="-122"/>
              </a:rPr>
              <a:t>能力整体黏合，服务业务，提现科技价值</a:t>
            </a:r>
          </a:p>
        </p:txBody>
      </p:sp>
      <p:sp>
        <p:nvSpPr>
          <p:cNvPr id="133" name="加号 132">
            <a:extLst>
              <a:ext uri="{FF2B5EF4-FFF2-40B4-BE49-F238E27FC236}">
                <a16:creationId xmlns:a16="http://schemas.microsoft.com/office/drawing/2014/main" id="{31A785BB-9664-564D-8F9C-B96A205E4139}"/>
              </a:ext>
            </a:extLst>
          </p:cNvPr>
          <p:cNvSpPr/>
          <p:nvPr/>
        </p:nvSpPr>
        <p:spPr>
          <a:xfrm>
            <a:off x="1984742" y="4642464"/>
            <a:ext cx="387332" cy="445406"/>
          </a:xfrm>
          <a:prstGeom prst="mathPlus">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endParaRPr kumimoji="1" lang="zh-CN" altLang="en-US" sz="1300">
              <a:solidFill>
                <a:schemeClr val="bg1"/>
              </a:solidFill>
              <a:latin typeface="微软雅黑" panose="020B0503020204020204" pitchFamily="34" charset="-122"/>
              <a:ea typeface="微软雅黑" panose="020B0503020204020204" pitchFamily="34" charset="-122"/>
            </a:endParaRPr>
          </a:p>
        </p:txBody>
      </p:sp>
      <p:sp>
        <p:nvSpPr>
          <p:cNvPr id="134" name="加号 133">
            <a:extLst>
              <a:ext uri="{FF2B5EF4-FFF2-40B4-BE49-F238E27FC236}">
                <a16:creationId xmlns:a16="http://schemas.microsoft.com/office/drawing/2014/main" id="{60127BA4-C8A8-3B45-9330-36D07671E64B}"/>
              </a:ext>
            </a:extLst>
          </p:cNvPr>
          <p:cNvSpPr/>
          <p:nvPr/>
        </p:nvSpPr>
        <p:spPr>
          <a:xfrm>
            <a:off x="5655767" y="4591990"/>
            <a:ext cx="452465" cy="474160"/>
          </a:xfrm>
          <a:prstGeom prst="mathPlus">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5" tIns="60936" rIns="121875" bIns="60936" rtlCol="0" anchor="ctr"/>
          <a:lstStyle/>
          <a:p>
            <a:pPr algn="ctr"/>
            <a:endParaRPr kumimoji="1" lang="zh-CN" altLang="en-US" sz="1300">
              <a:solidFill>
                <a:schemeClr val="bg1"/>
              </a:solidFill>
              <a:latin typeface="微软雅黑" panose="020B0503020204020204" pitchFamily="34" charset="-122"/>
              <a:ea typeface="微软雅黑" panose="020B0503020204020204" pitchFamily="34" charset="-122"/>
            </a:endParaRPr>
          </a:p>
        </p:txBody>
      </p:sp>
      <p:sp>
        <p:nvSpPr>
          <p:cNvPr id="138" name="矩形 137">
            <a:extLst>
              <a:ext uri="{FF2B5EF4-FFF2-40B4-BE49-F238E27FC236}">
                <a16:creationId xmlns:a16="http://schemas.microsoft.com/office/drawing/2014/main" id="{C75E7BB1-CE3C-E140-8F75-2D61F0A6C871}"/>
              </a:ext>
            </a:extLst>
          </p:cNvPr>
          <p:cNvSpPr/>
          <p:nvPr/>
        </p:nvSpPr>
        <p:spPr>
          <a:xfrm>
            <a:off x="6293911" y="3793469"/>
            <a:ext cx="4279150" cy="2054813"/>
          </a:xfrm>
          <a:prstGeom prst="rect">
            <a:avLst/>
          </a:prstGeom>
          <a:noFill/>
          <a:ln w="31750">
            <a:solidFill>
              <a:schemeClr val="accent3"/>
            </a:solidFill>
            <a:prstDash val="dash"/>
          </a:ln>
        </p:spPr>
        <p:style>
          <a:lnRef idx="1">
            <a:schemeClr val="accent3"/>
          </a:lnRef>
          <a:fillRef idx="2">
            <a:schemeClr val="accent3"/>
          </a:fillRef>
          <a:effectRef idx="1">
            <a:schemeClr val="accent3"/>
          </a:effectRef>
          <a:fontRef idx="minor">
            <a:schemeClr val="dk1"/>
          </a:fontRef>
        </p:style>
        <p:txBody>
          <a:bodyPr lIns="121875" tIns="60936" rIns="121875" bIns="60936" rtlCol="0" anchor="ctr"/>
          <a:lstStyle/>
          <a:p>
            <a:pPr algn="ctr"/>
            <a:endParaRPr kumimoji="1" lang="zh-CN" altLang="en-US" sz="1300" dirty="0">
              <a:latin typeface="微软雅黑" panose="020B0503020204020204" pitchFamily="34" charset="-122"/>
              <a:ea typeface="微软雅黑" panose="020B0503020204020204" pitchFamily="34" charset="-122"/>
            </a:endParaRPr>
          </a:p>
        </p:txBody>
      </p:sp>
      <p:sp>
        <p:nvSpPr>
          <p:cNvPr id="139" name="矩形 138">
            <a:extLst>
              <a:ext uri="{FF2B5EF4-FFF2-40B4-BE49-F238E27FC236}">
                <a16:creationId xmlns:a16="http://schemas.microsoft.com/office/drawing/2014/main" id="{26982A18-823F-BD48-9806-E3D713ED651A}"/>
              </a:ext>
            </a:extLst>
          </p:cNvPr>
          <p:cNvSpPr/>
          <p:nvPr/>
        </p:nvSpPr>
        <p:spPr>
          <a:xfrm>
            <a:off x="5479701" y="5302828"/>
            <a:ext cx="81948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FF0000"/>
                </a:solidFill>
                <a:latin typeface="微软雅黑" panose="020B0503020204020204" pitchFamily="34" charset="-122"/>
                <a:ea typeface="微软雅黑" panose="020B0503020204020204" pitchFamily="34" charset="-122"/>
              </a:rPr>
              <a:t>服务</a:t>
            </a:r>
            <a:endParaRPr lang="en-US" altLang="zh-CN" sz="1900" b="1" kern="0" dirty="0">
              <a:solidFill>
                <a:srgbClr val="FF0000"/>
              </a:solidFill>
              <a:latin typeface="微软雅黑" panose="020B0503020204020204" pitchFamily="34" charset="-122"/>
              <a:ea typeface="微软雅黑" panose="020B0503020204020204" pitchFamily="34" charset="-122"/>
            </a:endParaRPr>
          </a:p>
          <a:p>
            <a:pPr algn="ctr" defTabSz="1218754">
              <a:defRPr/>
            </a:pPr>
            <a:r>
              <a:rPr lang="zh-CN" altLang="en-US" sz="1900" b="1" kern="0" dirty="0">
                <a:solidFill>
                  <a:srgbClr val="FF0000"/>
                </a:solidFill>
                <a:latin typeface="微软雅黑" panose="020B0503020204020204" pitchFamily="34" charset="-122"/>
                <a:ea typeface="微软雅黑" panose="020B0503020204020204" pitchFamily="34" charset="-122"/>
              </a:rPr>
              <a:t>场景</a:t>
            </a:r>
          </a:p>
        </p:txBody>
      </p:sp>
      <p:sp>
        <p:nvSpPr>
          <p:cNvPr id="140" name="矩形 139">
            <a:extLst>
              <a:ext uri="{FF2B5EF4-FFF2-40B4-BE49-F238E27FC236}">
                <a16:creationId xmlns:a16="http://schemas.microsoft.com/office/drawing/2014/main" id="{459C7A43-D704-3847-B09D-4B8A2A6BE5ED}"/>
              </a:ext>
            </a:extLst>
          </p:cNvPr>
          <p:cNvSpPr/>
          <p:nvPr/>
        </p:nvSpPr>
        <p:spPr>
          <a:xfrm>
            <a:off x="5493128" y="4046536"/>
            <a:ext cx="81948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FF0000"/>
                </a:solidFill>
                <a:latin typeface="微软雅黑" panose="020B0503020204020204" pitchFamily="34" charset="-122"/>
                <a:ea typeface="微软雅黑" panose="020B0503020204020204" pitchFamily="34" charset="-122"/>
              </a:rPr>
              <a:t>有机结合</a:t>
            </a:r>
            <a:endParaRPr lang="en-US" altLang="zh-CN" sz="1900" b="1" kern="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803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AF9F4-360B-B641-BD4F-50AAF416CF88}"/>
              </a:ext>
            </a:extLst>
          </p:cNvPr>
          <p:cNvSpPr txBox="1">
            <a:spLocks/>
          </p:cNvSpPr>
          <p:nvPr/>
        </p:nvSpPr>
        <p:spPr>
          <a:xfrm>
            <a:off x="4058022" y="2677722"/>
            <a:ext cx="4116713" cy="732460"/>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zh-CN" altLang="en-US" sz="4400" dirty="0">
                <a:solidFill>
                  <a:schemeClr val="tx1">
                    <a:lumMod val="75000"/>
                    <a:lumOff val="25000"/>
                  </a:schemeClr>
                </a:solidFill>
              </a:rPr>
              <a:t>一、</a:t>
            </a:r>
            <a:r>
              <a:rPr lang="en-US" altLang="zh-CN" sz="4400" dirty="0">
                <a:solidFill>
                  <a:schemeClr val="tx1">
                    <a:lumMod val="75000"/>
                    <a:lumOff val="25000"/>
                  </a:schemeClr>
                </a:solidFill>
              </a:rPr>
              <a:t>NLP </a:t>
            </a:r>
            <a:r>
              <a:rPr lang="zh-CN" altLang="en-US" sz="4400" dirty="0">
                <a:solidFill>
                  <a:schemeClr val="tx1">
                    <a:lumMod val="75000"/>
                    <a:lumOff val="25000"/>
                  </a:schemeClr>
                </a:solidFill>
              </a:rPr>
              <a:t>概述</a:t>
            </a:r>
          </a:p>
        </p:txBody>
      </p:sp>
    </p:spTree>
    <p:extLst>
      <p:ext uri="{BB962C8B-B14F-4D97-AF65-F5344CB8AC3E}">
        <p14:creationId xmlns:p14="http://schemas.microsoft.com/office/powerpoint/2010/main" val="415357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5A730-9D70-0543-89A7-B8322F31F16E}"/>
              </a:ext>
            </a:extLst>
          </p:cNvPr>
          <p:cNvSpPr txBox="1">
            <a:spLocks/>
          </p:cNvSpPr>
          <p:nvPr/>
        </p:nvSpPr>
        <p:spPr>
          <a:xfrm>
            <a:off x="836697" y="297573"/>
            <a:ext cx="8984066" cy="461665"/>
          </a:xfrm>
          <a:prstGeom prst="rect">
            <a:avLst/>
          </a:prstGeom>
          <a:noFill/>
          <a:ln w="9525" cap="flat" cmpd="sng">
            <a:noFill/>
            <a:prstDash val="solid"/>
            <a:miter/>
          </a:ln>
        </p:spPr>
        <p:txBody>
          <a:bodyPr vert="horz" wrap="square" lIns="91445" tIns="45722" rIns="91445" bIns="45722"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0074EB"/>
                </a:solidFill>
                <a:latin typeface="Microsoft YaHei" panose="020B0503020204020204" pitchFamily="34" charset="-122"/>
                <a:ea typeface="Microsoft YaHei" panose="020B0503020204020204" pitchFamily="34"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rgbClr val="000000"/>
                </a:solidFill>
                <a:latin typeface="微软雅黑" panose="020B0503020204020204" pitchFamily="34" charset="-122"/>
                <a:ea typeface="微软雅黑" panose="020B0503020204020204" pitchFamily="34" charset="-122"/>
              </a:rPr>
              <a:t>目前华夏需求的理解</a:t>
            </a:r>
          </a:p>
        </p:txBody>
      </p:sp>
      <p:pic>
        <p:nvPicPr>
          <p:cNvPr id="3" name="图片 2"/>
          <p:cNvPicPr>
            <a:picLocks noChangeAspect="1"/>
          </p:cNvPicPr>
          <p:nvPr/>
        </p:nvPicPr>
        <p:blipFill>
          <a:blip r:embed="rId2"/>
          <a:stretch>
            <a:fillRect/>
          </a:stretch>
        </p:blipFill>
        <p:spPr>
          <a:xfrm>
            <a:off x="651593" y="2980464"/>
            <a:ext cx="8415529" cy="2980500"/>
          </a:xfrm>
          <a:prstGeom prst="rect">
            <a:avLst/>
          </a:prstGeom>
        </p:spPr>
      </p:pic>
      <p:sp>
        <p:nvSpPr>
          <p:cNvPr id="4" name="TextBox 20">
            <a:extLst>
              <a:ext uri="{FF2B5EF4-FFF2-40B4-BE49-F238E27FC236}">
                <a16:creationId xmlns:a16="http://schemas.microsoft.com/office/drawing/2014/main" id="{93E87173-81CE-A54B-871D-7E4F8AE7BD87}"/>
              </a:ext>
            </a:extLst>
          </p:cNvPr>
          <p:cNvSpPr txBox="1"/>
          <p:nvPr/>
        </p:nvSpPr>
        <p:spPr bwMode="auto">
          <a:xfrm>
            <a:off x="651593" y="863410"/>
            <a:ext cx="11097445" cy="1526087"/>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marL="285750" indent="-285750" algn="l">
              <a:lnSpc>
                <a:spcPct val="150000"/>
              </a:lnSpc>
              <a:buFont typeface="Arial" panose="020B0604020202020204" pitchFamily="34" charset="0"/>
              <a:buChar char="•"/>
            </a:pPr>
            <a:r>
              <a:rPr lang="zh-CN" altLang="en-US" sz="1600" dirty="0">
                <a:solidFill>
                  <a:schemeClr val="tx1">
                    <a:lumMod val="75000"/>
                    <a:lumOff val="25000"/>
                  </a:schemeClr>
                </a:solidFill>
              </a:rPr>
              <a:t>结合工单智能化、自动问答、小助手等业务场景，分批实施，逐步夯实 </a:t>
            </a:r>
            <a:r>
              <a:rPr lang="en-US" altLang="zh-CN" sz="1600" dirty="0">
                <a:solidFill>
                  <a:schemeClr val="tx1">
                    <a:lumMod val="75000"/>
                    <a:lumOff val="25000"/>
                  </a:schemeClr>
                </a:solidFill>
              </a:rPr>
              <a:t>NLP </a:t>
            </a:r>
            <a:r>
              <a:rPr lang="zh-CN" altLang="en-US" sz="1600" dirty="0">
                <a:solidFill>
                  <a:schemeClr val="tx1">
                    <a:lumMod val="75000"/>
                    <a:lumOff val="25000"/>
                  </a:schemeClr>
                </a:solidFill>
              </a:rPr>
              <a:t>能力平台</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知识库的完善；</a:t>
            </a:r>
            <a:endParaRPr lang="en-US" altLang="zh-CN" sz="1600" dirty="0">
              <a:solidFill>
                <a:schemeClr val="tx1">
                  <a:lumMod val="75000"/>
                  <a:lumOff val="25000"/>
                </a:schemeClr>
              </a:solidFill>
            </a:endParaRPr>
          </a:p>
          <a:p>
            <a:pPr marL="285750" indent="-285750" algn="l">
              <a:lnSpc>
                <a:spcPct val="150000"/>
              </a:lnSpc>
              <a:buFont typeface="Arial" panose="020B0604020202020204" pitchFamily="34" charset="0"/>
              <a:buChar char="•"/>
            </a:pPr>
            <a:r>
              <a:rPr lang="zh-CN" altLang="en-US" sz="1600" dirty="0">
                <a:solidFill>
                  <a:schemeClr val="tx1">
                    <a:lumMod val="75000"/>
                    <a:lumOff val="25000"/>
                  </a:schemeClr>
                </a:solidFill>
              </a:rPr>
              <a:t>百度可以提供适用于场景的</a:t>
            </a:r>
            <a:r>
              <a:rPr lang="en-US" altLang="zh-CN" sz="1600" dirty="0">
                <a:solidFill>
                  <a:schemeClr val="tx1">
                    <a:lumMod val="75000"/>
                    <a:lumOff val="25000"/>
                  </a:schemeClr>
                </a:solidFill>
              </a:rPr>
              <a:t>NLP </a:t>
            </a:r>
            <a:r>
              <a:rPr lang="zh-CN" altLang="en-US" sz="1600" dirty="0">
                <a:solidFill>
                  <a:schemeClr val="tx1">
                    <a:lumMod val="75000"/>
                    <a:lumOff val="25000"/>
                  </a:schemeClr>
                </a:solidFill>
              </a:rPr>
              <a:t>能力的搭建、整合、管控、编排等一体化解决方案，并且可以针对新业务场景进行能力</a:t>
            </a:r>
            <a:r>
              <a:rPr lang="en-US" altLang="zh-CN" sz="1600" dirty="0">
                <a:solidFill>
                  <a:schemeClr val="tx1">
                    <a:lumMod val="75000"/>
                    <a:lumOff val="25000"/>
                  </a:schemeClr>
                </a:solidFill>
              </a:rPr>
              <a:t>&amp;</a:t>
            </a:r>
            <a:r>
              <a:rPr lang="zh-CN" altLang="en-US" sz="1600" dirty="0">
                <a:solidFill>
                  <a:schemeClr val="tx1">
                    <a:lumMod val="75000"/>
                    <a:lumOff val="25000"/>
                  </a:schemeClr>
                </a:solidFill>
              </a:rPr>
              <a:t>服务纳管功能，并为各线条提供适用于具体的场景的服务</a:t>
            </a:r>
            <a:r>
              <a:rPr lang="en-US" altLang="zh-CN" sz="1600" dirty="0">
                <a:solidFill>
                  <a:schemeClr val="tx1">
                    <a:lumMod val="75000"/>
                    <a:lumOff val="25000"/>
                  </a:schemeClr>
                </a:solidFill>
              </a:rPr>
              <a:t>&amp;</a:t>
            </a:r>
            <a:r>
              <a:rPr lang="zh-CN" altLang="en-US" sz="1600" dirty="0">
                <a:solidFill>
                  <a:schemeClr val="tx1">
                    <a:lumMod val="75000"/>
                    <a:lumOff val="25000"/>
                  </a:schemeClr>
                </a:solidFill>
              </a:rPr>
              <a:t>模型调度。</a:t>
            </a:r>
            <a:endParaRPr lang="en-US" altLang="zh-CN" sz="1600" dirty="0">
              <a:solidFill>
                <a:schemeClr val="tx1">
                  <a:lumMod val="75000"/>
                  <a:lumOff val="25000"/>
                </a:schemeClr>
              </a:solidFill>
            </a:endParaRPr>
          </a:p>
          <a:p>
            <a:pPr marL="285750" indent="-285750" algn="l">
              <a:lnSpc>
                <a:spcPct val="150000"/>
              </a:lnSpc>
              <a:buFont typeface="Arial" panose="020B0604020202020204" pitchFamily="34" charset="0"/>
              <a:buChar char="•"/>
            </a:pPr>
            <a:r>
              <a:rPr lang="zh-CN" altLang="en-US" sz="1600" dirty="0">
                <a:solidFill>
                  <a:schemeClr val="tx1">
                    <a:lumMod val="75000"/>
                    <a:lumOff val="25000"/>
                  </a:schemeClr>
                </a:solidFill>
              </a:rPr>
              <a:t>百度提供的解决方案可以基于 </a:t>
            </a:r>
            <a:r>
              <a:rPr lang="en-US" altLang="zh-CN" sz="1600" dirty="0">
                <a:solidFill>
                  <a:schemeClr val="tx1">
                    <a:lumMod val="75000"/>
                    <a:lumOff val="25000"/>
                  </a:schemeClr>
                </a:solidFill>
              </a:rPr>
              <a:t>NLP </a:t>
            </a:r>
            <a:r>
              <a:rPr lang="zh-CN" altLang="en-US" sz="1600" dirty="0">
                <a:solidFill>
                  <a:schemeClr val="tx1">
                    <a:lumMod val="75000"/>
                    <a:lumOff val="25000"/>
                  </a:schemeClr>
                </a:solidFill>
              </a:rPr>
              <a:t>为核心建设层，并结合其他 </a:t>
            </a:r>
            <a:r>
              <a:rPr lang="en-US" altLang="zh-CN" sz="1600" dirty="0">
                <a:solidFill>
                  <a:schemeClr val="tx1">
                    <a:lumMod val="75000"/>
                    <a:lumOff val="25000"/>
                  </a:schemeClr>
                </a:solidFill>
              </a:rPr>
              <a:t>AI </a:t>
            </a:r>
            <a:r>
              <a:rPr lang="zh-CN" altLang="en-US" sz="1600" dirty="0">
                <a:solidFill>
                  <a:schemeClr val="tx1">
                    <a:lumMod val="75000"/>
                    <a:lumOff val="25000"/>
                  </a:schemeClr>
                </a:solidFill>
              </a:rPr>
              <a:t>能力，场景化适配。</a:t>
            </a:r>
          </a:p>
        </p:txBody>
      </p:sp>
      <p:sp>
        <p:nvSpPr>
          <p:cNvPr id="5" name="矩形 4">
            <a:extLst>
              <a:ext uri="{FF2B5EF4-FFF2-40B4-BE49-F238E27FC236}">
                <a16:creationId xmlns:a16="http://schemas.microsoft.com/office/drawing/2014/main" id="{15F29423-7169-194A-A9F5-4FE454953F29}"/>
              </a:ext>
            </a:extLst>
          </p:cNvPr>
          <p:cNvSpPr/>
          <p:nvPr/>
        </p:nvSpPr>
        <p:spPr>
          <a:xfrm>
            <a:off x="9235380" y="3713583"/>
            <a:ext cx="2958208" cy="1554272"/>
          </a:xfrm>
          <a:prstGeom prst="rect">
            <a:avLst/>
          </a:prstGeom>
        </p:spPr>
        <p:txBody>
          <a:bodyPr wrap="square">
            <a:spAutoFit/>
          </a:bodyPr>
          <a:lstStyle/>
          <a:p>
            <a:pPr marL="342900" indent="-342900">
              <a:buFont typeface="Arial" panose="020B0604020202020204" pitchFamily="34" charset="0"/>
              <a:buChar char="•"/>
            </a:pPr>
            <a:r>
              <a:rPr kumimoji="1" lang="zh-CN" altLang="en-US" sz="1900" dirty="0">
                <a:solidFill>
                  <a:srgbClr val="2164ED"/>
                </a:solidFill>
                <a:latin typeface="Microsoft YaHei" panose="020B0503020204020204" pitchFamily="34" charset="-122"/>
                <a:ea typeface="Microsoft YaHei" panose="020B0503020204020204" pitchFamily="34" charset="-122"/>
              </a:rPr>
              <a:t>全方位统一监控</a:t>
            </a:r>
            <a:endParaRPr kumimoji="1" lang="en-US" altLang="zh-CN" sz="1900" dirty="0">
              <a:solidFill>
                <a:srgbClr val="2164ED"/>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1900" dirty="0">
                <a:solidFill>
                  <a:srgbClr val="2164ED"/>
                </a:solidFill>
                <a:latin typeface="Microsoft YaHei" panose="020B0503020204020204" pitchFamily="34" charset="-122"/>
                <a:ea typeface="Microsoft YaHei" panose="020B0503020204020204" pitchFamily="34" charset="-122"/>
              </a:rPr>
              <a:t>个性化按场景封装</a:t>
            </a:r>
            <a:endParaRPr kumimoji="1" lang="en-US" altLang="zh-CN" sz="1900" dirty="0">
              <a:solidFill>
                <a:srgbClr val="2164ED"/>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1900" dirty="0">
                <a:solidFill>
                  <a:srgbClr val="2164ED"/>
                </a:solidFill>
                <a:latin typeface="Microsoft YaHei" panose="020B0503020204020204" pitchFamily="34" charset="-122"/>
                <a:ea typeface="Microsoft YaHei" panose="020B0503020204020204" pitchFamily="34" charset="-122"/>
              </a:rPr>
              <a:t>一站式日志管理</a:t>
            </a:r>
            <a:endParaRPr kumimoji="1" lang="en-US" altLang="zh-CN" sz="1900" dirty="0">
              <a:solidFill>
                <a:srgbClr val="2164ED"/>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1900" dirty="0">
                <a:solidFill>
                  <a:srgbClr val="2164ED"/>
                </a:solidFill>
                <a:latin typeface="Microsoft YaHei" panose="020B0503020204020204" pitchFamily="34" charset="-122"/>
                <a:ea typeface="Microsoft YaHei" panose="020B0503020204020204" pitchFamily="34" charset="-122"/>
              </a:rPr>
              <a:t>无缝对接银行 </a:t>
            </a:r>
            <a:r>
              <a:rPr kumimoji="1" lang="en-US" altLang="zh-CN" sz="1900" dirty="0">
                <a:solidFill>
                  <a:srgbClr val="2164ED"/>
                </a:solidFill>
                <a:latin typeface="Microsoft YaHei" panose="020B0503020204020204" pitchFamily="34" charset="-122"/>
                <a:ea typeface="Microsoft YaHei" panose="020B0503020204020204" pitchFamily="34" charset="-122"/>
              </a:rPr>
              <a:t>IT </a:t>
            </a:r>
            <a:r>
              <a:rPr kumimoji="1" lang="zh-CN" altLang="en-US" sz="1900" dirty="0">
                <a:solidFill>
                  <a:srgbClr val="2164ED"/>
                </a:solidFill>
                <a:latin typeface="Microsoft YaHei" panose="020B0503020204020204" pitchFamily="34" charset="-122"/>
                <a:ea typeface="Microsoft YaHei" panose="020B0503020204020204" pitchFamily="34" charset="-122"/>
              </a:rPr>
              <a:t>环境</a:t>
            </a:r>
            <a:endParaRPr kumimoji="1" lang="en-US" altLang="zh-CN" sz="1900" dirty="0">
              <a:solidFill>
                <a:srgbClr val="2164ED"/>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1900" dirty="0">
                <a:solidFill>
                  <a:srgbClr val="2164ED"/>
                </a:solidFill>
                <a:latin typeface="Microsoft YaHei" panose="020B0503020204020204" pitchFamily="34" charset="-122"/>
                <a:ea typeface="Microsoft YaHei" panose="020B0503020204020204" pitchFamily="34" charset="-122"/>
              </a:rPr>
              <a:t>NLP</a:t>
            </a:r>
            <a:r>
              <a:rPr kumimoji="1" lang="zh-CN" altLang="en-US" sz="1900" dirty="0">
                <a:solidFill>
                  <a:srgbClr val="2164ED"/>
                </a:solidFill>
                <a:latin typeface="Microsoft YaHei" panose="020B0503020204020204" pitchFamily="34" charset="-122"/>
                <a:ea typeface="Microsoft YaHei" panose="020B0503020204020204" pitchFamily="34" charset="-122"/>
              </a:rPr>
              <a:t>能力逐步夯实</a:t>
            </a:r>
          </a:p>
        </p:txBody>
      </p:sp>
      <p:sp>
        <p:nvSpPr>
          <p:cNvPr id="6" name="矩形 5">
            <a:extLst>
              <a:ext uri="{FF2B5EF4-FFF2-40B4-BE49-F238E27FC236}">
                <a16:creationId xmlns:a16="http://schemas.microsoft.com/office/drawing/2014/main" id="{811291A4-301C-2F4F-AF2A-29B027CE3F66}"/>
              </a:ext>
            </a:extLst>
          </p:cNvPr>
          <p:cNvSpPr/>
          <p:nvPr/>
        </p:nvSpPr>
        <p:spPr>
          <a:xfrm>
            <a:off x="9443942" y="3201541"/>
            <a:ext cx="2541083" cy="384721"/>
          </a:xfrm>
          <a:prstGeom prst="rect">
            <a:avLst/>
          </a:prstGeom>
        </p:spPr>
        <p:txBody>
          <a:bodyPr wrap="square">
            <a:spAutoFit/>
          </a:bodyPr>
          <a:lstStyle/>
          <a:p>
            <a:r>
              <a:rPr lang="zh-CN" altLang="en-US" sz="1900" b="1" dirty="0">
                <a:solidFill>
                  <a:srgbClr val="2164ED"/>
                </a:solidFill>
                <a:latin typeface="Microsoft YaHei" panose="020B0503020204020204" pitchFamily="34" charset="-122"/>
                <a:ea typeface="Microsoft YaHei" panose="020B0503020204020204" pitchFamily="34" charset="-122"/>
              </a:rPr>
              <a:t>场景</a:t>
            </a:r>
            <a:r>
              <a:rPr lang="en-US" altLang="zh-CN" sz="1900" b="1" dirty="0">
                <a:solidFill>
                  <a:srgbClr val="2164ED"/>
                </a:solidFill>
                <a:latin typeface="Microsoft YaHei" panose="020B0503020204020204" pitchFamily="34" charset="-122"/>
                <a:ea typeface="Microsoft YaHei" panose="020B0503020204020204" pitchFamily="34" charset="-122"/>
              </a:rPr>
              <a:t>&amp;</a:t>
            </a:r>
            <a:r>
              <a:rPr lang="zh-CN" altLang="en-US" sz="1900" b="1" dirty="0">
                <a:solidFill>
                  <a:srgbClr val="2164ED"/>
                </a:solidFill>
                <a:latin typeface="Microsoft YaHei" panose="020B0503020204020204" pitchFamily="34" charset="-122"/>
                <a:ea typeface="Microsoft YaHei" panose="020B0503020204020204" pitchFamily="34" charset="-122"/>
              </a:rPr>
              <a:t>服务统一管理</a:t>
            </a:r>
          </a:p>
        </p:txBody>
      </p:sp>
    </p:spTree>
    <p:extLst>
      <p:ext uri="{BB962C8B-B14F-4D97-AF65-F5344CB8AC3E}">
        <p14:creationId xmlns:p14="http://schemas.microsoft.com/office/powerpoint/2010/main" val="2722212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8A8A339-6E7C-4F44-91E1-1E5031570792}"/>
              </a:ext>
            </a:extLst>
          </p:cNvPr>
          <p:cNvSpPr txBox="1">
            <a:spLocks/>
          </p:cNvSpPr>
          <p:nvPr/>
        </p:nvSpPr>
        <p:spPr>
          <a:xfrm>
            <a:off x="963319" y="348280"/>
            <a:ext cx="9852756" cy="419342"/>
          </a:xfrm>
          <a:prstGeom prst="rect">
            <a:avLst/>
          </a:prstGeom>
          <a:noFill/>
        </p:spPr>
        <p:txBody>
          <a:bodyPr wrap="square" lIns="121917" tIns="60958" rIns="121917" bIns="60958"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zh-CN" altLang="en-US" dirty="0"/>
              <a:t>建设步骤思路</a:t>
            </a:r>
            <a:r>
              <a:rPr lang="en-US" altLang="zh-CN" dirty="0"/>
              <a:t>——</a:t>
            </a:r>
            <a:r>
              <a:rPr lang="zh-CN" altLang="en-US" dirty="0"/>
              <a:t>源于业务，服务业务</a:t>
            </a:r>
            <a:endParaRPr lang="en-US" altLang="zh-CN" dirty="0"/>
          </a:p>
        </p:txBody>
      </p:sp>
      <p:graphicFrame>
        <p:nvGraphicFramePr>
          <p:cNvPr id="2" name="图示 1">
            <a:extLst>
              <a:ext uri="{FF2B5EF4-FFF2-40B4-BE49-F238E27FC236}">
                <a16:creationId xmlns:a16="http://schemas.microsoft.com/office/drawing/2014/main" id="{A2729FA4-636E-DC43-A177-8E21C2D41621}"/>
              </a:ext>
            </a:extLst>
          </p:cNvPr>
          <p:cNvGraphicFramePr/>
          <p:nvPr>
            <p:extLst>
              <p:ext uri="{D42A27DB-BD31-4B8C-83A1-F6EECF244321}">
                <p14:modId xmlns:p14="http://schemas.microsoft.com/office/powerpoint/2010/main" val="3495627829"/>
              </p:ext>
            </p:extLst>
          </p:nvPr>
        </p:nvGraphicFramePr>
        <p:xfrm>
          <a:off x="3870960" y="1056640"/>
          <a:ext cx="7275883" cy="4980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椭圆 27">
            <a:extLst>
              <a:ext uri="{FF2B5EF4-FFF2-40B4-BE49-F238E27FC236}">
                <a16:creationId xmlns:a16="http://schemas.microsoft.com/office/drawing/2014/main" id="{DC8D07D1-F6FA-B344-9DA6-B37C5D3035E2}"/>
              </a:ext>
            </a:extLst>
          </p:cNvPr>
          <p:cNvSpPr/>
          <p:nvPr/>
        </p:nvSpPr>
        <p:spPr>
          <a:xfrm>
            <a:off x="6795579" y="2977977"/>
            <a:ext cx="1426643" cy="1395823"/>
          </a:xfrm>
          <a:prstGeom prst="ellipse">
            <a:avLst/>
          </a:prstGeom>
          <a:solidFill>
            <a:schemeClr val="accent2"/>
          </a:solidFill>
          <a:ln w="12700" cap="flat" cmpd="sng" algn="ctr">
            <a:solidFill>
              <a:prstClr val="white">
                <a:hueOff val="0"/>
                <a:satOff val="0"/>
                <a:lumOff val="0"/>
                <a:alphaOff val="0"/>
              </a:prstClr>
            </a:solidFill>
            <a:prstDash val="solid"/>
            <a:miter lim="800000"/>
          </a:ln>
          <a:effectLst/>
        </p:spPr>
        <p:txBody>
          <a:bodyPr spcFirstLastPara="0" vert="horz" wrap="square" lIns="30480" tIns="30480" rIns="30480" bIns="30480" numCol="1" spcCol="1270" anchor="ctr" anchorCtr="0">
            <a:noAutofit/>
          </a:bodyPr>
          <a:lstStyle/>
          <a:p>
            <a:pPr algn="ctr"/>
            <a:r>
              <a:rPr lang="zh-CN" altLang="en-US" sz="2400" dirty="0">
                <a:solidFill>
                  <a:schemeClr val="bg1"/>
                </a:solidFill>
                <a:latin typeface="Microsoft YaHei" panose="020B0503020204020204" pitchFamily="34" charset="-122"/>
                <a:ea typeface="Microsoft YaHei" panose="020B0503020204020204" pitchFamily="34" charset="-122"/>
              </a:rPr>
              <a:t>以业务场景为核心</a:t>
            </a:r>
            <a:endParaRPr lang="en-US" altLang="zh-CN" sz="2400" dirty="0">
              <a:solidFill>
                <a:schemeClr val="bg1"/>
              </a:solidFill>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E0914761-E5DC-2B4C-8D59-D2098BCB26C6}"/>
              </a:ext>
            </a:extLst>
          </p:cNvPr>
          <p:cNvSpPr/>
          <p:nvPr/>
        </p:nvSpPr>
        <p:spPr>
          <a:xfrm>
            <a:off x="873160" y="2215187"/>
            <a:ext cx="3568041" cy="3893374"/>
          </a:xfrm>
          <a:prstGeom prst="rect">
            <a:avLst/>
          </a:prstGeom>
        </p:spPr>
        <p:txBody>
          <a:bodyPr wrap="square">
            <a:spAutoFit/>
          </a:bodyPr>
          <a:lstStyle/>
          <a:p>
            <a:pPr marL="457200" indent="-457200">
              <a:buFont typeface="+mj-lt"/>
              <a:buAutoNum type="arabicPeriod"/>
            </a:pPr>
            <a:r>
              <a:rPr kumimoji="1" lang="zh-CN" altLang="en-US" sz="1900" dirty="0">
                <a:solidFill>
                  <a:srgbClr val="2164ED"/>
                </a:solidFill>
                <a:latin typeface="Microsoft YaHei" panose="020B0503020204020204" pitchFamily="34" charset="-122"/>
                <a:ea typeface="Microsoft YaHei" panose="020B0503020204020204" pitchFamily="34" charset="-122"/>
              </a:rPr>
              <a:t>针对银行业务线中部分痛点较为突出的场景进行分析；</a:t>
            </a:r>
            <a:endParaRPr kumimoji="1" lang="en-US" altLang="zh-CN" sz="1900" dirty="0">
              <a:solidFill>
                <a:srgbClr val="2164ED"/>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1900" dirty="0">
                <a:solidFill>
                  <a:srgbClr val="2164ED"/>
                </a:solidFill>
                <a:latin typeface="Microsoft YaHei" panose="020B0503020204020204" pitchFamily="34" charset="-122"/>
                <a:ea typeface="Microsoft YaHei" panose="020B0503020204020204" pitchFamily="34" charset="-122"/>
              </a:rPr>
              <a:t>根据场景定制实施解决方案，达到解决痛点、提升业务能力的目的；</a:t>
            </a:r>
            <a:endParaRPr kumimoji="1" lang="en-US" altLang="zh-CN" sz="1900" dirty="0">
              <a:solidFill>
                <a:srgbClr val="2164ED"/>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1900" dirty="0">
                <a:solidFill>
                  <a:srgbClr val="2164ED"/>
                </a:solidFill>
                <a:latin typeface="Microsoft YaHei" panose="020B0503020204020204" pitchFamily="34" charset="-122"/>
                <a:ea typeface="Microsoft YaHei" panose="020B0503020204020204" pitchFamily="34" charset="-122"/>
              </a:rPr>
              <a:t>针对类似的场景进行全面智能化转型，定制化复制 </a:t>
            </a:r>
            <a:r>
              <a:rPr kumimoji="1" lang="en-US" altLang="zh-CN" sz="1900" dirty="0">
                <a:solidFill>
                  <a:srgbClr val="2164ED"/>
                </a:solidFill>
                <a:latin typeface="Microsoft YaHei" panose="020B0503020204020204" pitchFamily="34" charset="-122"/>
                <a:ea typeface="Microsoft YaHei" panose="020B0503020204020204" pitchFamily="34" charset="-122"/>
              </a:rPr>
              <a:t>NLP </a:t>
            </a:r>
            <a:r>
              <a:rPr kumimoji="1" lang="zh-CN" altLang="en-US" sz="1900" dirty="0">
                <a:solidFill>
                  <a:srgbClr val="2164ED"/>
                </a:solidFill>
                <a:latin typeface="Microsoft YaHei" panose="020B0503020204020204" pitchFamily="34" charset="-122"/>
                <a:ea typeface="Microsoft YaHei" panose="020B0503020204020204" pitchFamily="34" charset="-122"/>
              </a:rPr>
              <a:t>能力；</a:t>
            </a:r>
            <a:endParaRPr kumimoji="1" lang="en-US" altLang="zh-CN" sz="1900" dirty="0">
              <a:solidFill>
                <a:srgbClr val="2164ED"/>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1900" dirty="0">
                <a:solidFill>
                  <a:srgbClr val="2164ED"/>
                </a:solidFill>
                <a:latin typeface="Microsoft YaHei" panose="020B0503020204020204" pitchFamily="34" charset="-122"/>
                <a:ea typeface="Microsoft YaHei" panose="020B0503020204020204" pitchFamily="34" charset="-122"/>
              </a:rPr>
              <a:t>沉淀部分 </a:t>
            </a:r>
            <a:r>
              <a:rPr kumimoji="1" lang="en-US" altLang="zh-CN" sz="1900" dirty="0">
                <a:solidFill>
                  <a:srgbClr val="2164ED"/>
                </a:solidFill>
                <a:latin typeface="Microsoft YaHei" panose="020B0503020204020204" pitchFamily="34" charset="-122"/>
                <a:ea typeface="Microsoft YaHei" panose="020B0503020204020204" pitchFamily="34" charset="-122"/>
              </a:rPr>
              <a:t>NLP </a:t>
            </a:r>
            <a:r>
              <a:rPr kumimoji="1" lang="zh-CN" altLang="en-US" sz="1900" dirty="0">
                <a:solidFill>
                  <a:srgbClr val="2164ED"/>
                </a:solidFill>
                <a:latin typeface="Microsoft YaHei" panose="020B0503020204020204" pitchFamily="34" charset="-122"/>
                <a:ea typeface="Microsoft YaHei" panose="020B0503020204020204" pitchFamily="34" charset="-122"/>
              </a:rPr>
              <a:t>能力，逐步提升夯实 </a:t>
            </a:r>
            <a:r>
              <a:rPr kumimoji="1" lang="en-US" altLang="zh-CN" sz="1900" dirty="0">
                <a:solidFill>
                  <a:srgbClr val="2164ED"/>
                </a:solidFill>
                <a:latin typeface="Microsoft YaHei" panose="020B0503020204020204" pitchFamily="34" charset="-122"/>
                <a:ea typeface="Microsoft YaHei" panose="020B0503020204020204" pitchFamily="34" charset="-122"/>
              </a:rPr>
              <a:t>NLP</a:t>
            </a:r>
            <a:r>
              <a:rPr kumimoji="1" lang="zh-CN" altLang="en-US" sz="1900" dirty="0">
                <a:solidFill>
                  <a:srgbClr val="2164ED"/>
                </a:solidFill>
                <a:latin typeface="Microsoft YaHei" panose="020B0503020204020204" pitchFamily="34" charset="-122"/>
                <a:ea typeface="Microsoft YaHei" panose="020B0503020204020204" pitchFamily="34" charset="-122"/>
              </a:rPr>
              <a:t>能力；</a:t>
            </a:r>
            <a:endParaRPr kumimoji="1" lang="en-US" altLang="zh-CN" sz="1900" dirty="0">
              <a:solidFill>
                <a:srgbClr val="2164ED"/>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1900" dirty="0">
                <a:solidFill>
                  <a:srgbClr val="2164ED"/>
                </a:solidFill>
                <a:latin typeface="Microsoft YaHei" panose="020B0503020204020204" pitchFamily="34" charset="-122"/>
                <a:ea typeface="Microsoft YaHei" panose="020B0503020204020204" pitchFamily="34" charset="-122"/>
              </a:rPr>
              <a:t>过程中根据业务的发展，孵化衍生处新的智能服务，服务新的业务场景。</a:t>
            </a:r>
          </a:p>
        </p:txBody>
      </p:sp>
      <p:sp>
        <p:nvSpPr>
          <p:cNvPr id="30" name="矩形 29">
            <a:extLst>
              <a:ext uri="{FF2B5EF4-FFF2-40B4-BE49-F238E27FC236}">
                <a16:creationId xmlns:a16="http://schemas.microsoft.com/office/drawing/2014/main" id="{2D313434-EB94-4C46-9840-F10C92277863}"/>
              </a:ext>
            </a:extLst>
          </p:cNvPr>
          <p:cNvSpPr/>
          <p:nvPr/>
        </p:nvSpPr>
        <p:spPr>
          <a:xfrm>
            <a:off x="600121" y="1393570"/>
            <a:ext cx="4114117" cy="677108"/>
          </a:xfrm>
          <a:prstGeom prst="rect">
            <a:avLst/>
          </a:prstGeom>
        </p:spPr>
        <p:txBody>
          <a:bodyPr wrap="square">
            <a:spAutoFit/>
          </a:bodyPr>
          <a:lstStyle/>
          <a:p>
            <a:r>
              <a:rPr lang="zh-CN" altLang="en-US" sz="1900" b="1" dirty="0">
                <a:solidFill>
                  <a:srgbClr val="2164ED"/>
                </a:solidFill>
                <a:latin typeface="Microsoft YaHei" panose="020B0503020204020204" pitchFamily="34" charset="-122"/>
                <a:ea typeface="Microsoft YaHei" panose="020B0503020204020204" pitchFamily="34" charset="-122"/>
              </a:rPr>
              <a:t>目标：打造场景</a:t>
            </a:r>
            <a:r>
              <a:rPr lang="en-US" altLang="zh-CN" sz="1900" b="1" dirty="0">
                <a:solidFill>
                  <a:srgbClr val="2164ED"/>
                </a:solidFill>
                <a:latin typeface="Microsoft YaHei" panose="020B0503020204020204" pitchFamily="34" charset="-122"/>
                <a:ea typeface="Microsoft YaHei" panose="020B0503020204020204" pitchFamily="34" charset="-122"/>
              </a:rPr>
              <a:t>-&gt;AI -&gt;</a:t>
            </a:r>
            <a:r>
              <a:rPr lang="zh-CN" altLang="en-US" sz="1900" b="1" dirty="0">
                <a:solidFill>
                  <a:srgbClr val="2164ED"/>
                </a:solidFill>
                <a:latin typeface="Microsoft YaHei" panose="020B0503020204020204" pitchFamily="34" charset="-122"/>
                <a:ea typeface="Microsoft YaHei" panose="020B0503020204020204" pitchFamily="34" charset="-122"/>
              </a:rPr>
              <a:t>服务</a:t>
            </a:r>
            <a:r>
              <a:rPr lang="en-US" altLang="zh-CN" sz="1900" b="1" dirty="0">
                <a:solidFill>
                  <a:srgbClr val="2164ED"/>
                </a:solidFill>
                <a:latin typeface="Microsoft YaHei" panose="020B0503020204020204" pitchFamily="34" charset="-122"/>
                <a:ea typeface="Microsoft YaHei" panose="020B0503020204020204" pitchFamily="34" charset="-122"/>
              </a:rPr>
              <a:t>-&gt;</a:t>
            </a:r>
            <a:r>
              <a:rPr lang="zh-CN" altLang="en-US" sz="1900" b="1" dirty="0">
                <a:solidFill>
                  <a:srgbClr val="2164ED"/>
                </a:solidFill>
                <a:latin typeface="Microsoft YaHei" panose="020B0503020204020204" pitchFamily="34" charset="-122"/>
                <a:ea typeface="Microsoft YaHei" panose="020B0503020204020204" pitchFamily="34" charset="-122"/>
              </a:rPr>
              <a:t>衍生</a:t>
            </a:r>
            <a:endParaRPr lang="en-US" altLang="zh-CN" sz="1900" b="1" dirty="0">
              <a:solidFill>
                <a:srgbClr val="2164ED"/>
              </a:solidFill>
              <a:latin typeface="Microsoft YaHei" panose="020B0503020204020204" pitchFamily="34" charset="-122"/>
              <a:ea typeface="Microsoft YaHei" panose="020B0503020204020204" pitchFamily="34" charset="-122"/>
            </a:endParaRPr>
          </a:p>
          <a:p>
            <a:pPr algn="ctr"/>
            <a:r>
              <a:rPr lang="zh-CN" altLang="en-US" sz="1900" b="1" dirty="0">
                <a:solidFill>
                  <a:srgbClr val="FF0000"/>
                </a:solidFill>
                <a:latin typeface="Microsoft YaHei" panose="020B0503020204020204" pitchFamily="34" charset="-122"/>
                <a:ea typeface="Microsoft YaHei" panose="020B0503020204020204" pitchFamily="34" charset="-122"/>
              </a:rPr>
              <a:t>华夏特色的</a:t>
            </a:r>
            <a:r>
              <a:rPr lang="en-US" altLang="zh-CN" sz="1900" b="1" dirty="0">
                <a:solidFill>
                  <a:srgbClr val="FF0000"/>
                </a:solidFill>
                <a:latin typeface="Microsoft YaHei" panose="020B0503020204020204" pitchFamily="34" charset="-122"/>
                <a:ea typeface="Microsoft YaHei" panose="020B0503020204020204" pitchFamily="34" charset="-122"/>
              </a:rPr>
              <a:t>NLP</a:t>
            </a:r>
            <a:r>
              <a:rPr lang="zh-CN" altLang="en-US" sz="1900" b="1" dirty="0">
                <a:solidFill>
                  <a:srgbClr val="FF0000"/>
                </a:solidFill>
                <a:latin typeface="Microsoft YaHei" panose="020B0503020204020204" pitchFamily="34" charset="-122"/>
                <a:ea typeface="Microsoft YaHei" panose="020B0503020204020204" pitchFamily="34" charset="-122"/>
              </a:rPr>
              <a:t>能力建设闭环生态</a:t>
            </a:r>
          </a:p>
        </p:txBody>
      </p:sp>
    </p:spTree>
    <p:extLst>
      <p:ext uri="{BB962C8B-B14F-4D97-AF65-F5344CB8AC3E}">
        <p14:creationId xmlns:p14="http://schemas.microsoft.com/office/powerpoint/2010/main" val="53532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8A8A339-6E7C-4F44-91E1-1E5031570792}"/>
              </a:ext>
            </a:extLst>
          </p:cNvPr>
          <p:cNvSpPr txBox="1">
            <a:spLocks/>
          </p:cNvSpPr>
          <p:nvPr/>
        </p:nvSpPr>
        <p:spPr>
          <a:xfrm>
            <a:off x="973479" y="277160"/>
            <a:ext cx="9852756" cy="419342"/>
          </a:xfrm>
          <a:prstGeom prst="rect">
            <a:avLst/>
          </a:prstGeom>
          <a:noFill/>
        </p:spPr>
        <p:txBody>
          <a:bodyPr wrap="square" lIns="121917" tIns="60958" rIns="121917" bIns="60958"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zh-CN" altLang="en-US" dirty="0"/>
              <a:t>第一步，提升业务场景能力</a:t>
            </a:r>
            <a:endParaRPr lang="en-US" altLang="zh-CN" dirty="0"/>
          </a:p>
        </p:txBody>
      </p:sp>
      <p:sp>
        <p:nvSpPr>
          <p:cNvPr id="19" name="TextBox 1"/>
          <p:cNvSpPr txBox="1"/>
          <p:nvPr/>
        </p:nvSpPr>
        <p:spPr>
          <a:xfrm>
            <a:off x="781641" y="838593"/>
            <a:ext cx="10916909" cy="1110624"/>
          </a:xfrm>
          <a:prstGeom prst="rect">
            <a:avLst/>
          </a:prstGeom>
          <a:noFill/>
        </p:spPr>
        <p:txBody>
          <a:bodyPr wrap="square" lIns="0" tIns="0" rIns="0" bIns="45719" rtlCol="0">
            <a:spAutoFit/>
          </a:bodyPr>
          <a:lstStyle/>
          <a:p>
            <a:pPr>
              <a:lnSpc>
                <a:spcPct val="150000"/>
              </a:lnSpc>
            </a:pPr>
            <a:r>
              <a:rPr lang="zh-CN" altLang="en-US" sz="1600" b="1" dirty="0">
                <a:latin typeface="微软雅黑"/>
                <a:ea typeface="微软雅黑"/>
                <a:cs typeface="微软雅黑"/>
              </a:rPr>
              <a:t>以工单解析及自动分类场景为例：</a:t>
            </a:r>
            <a:endParaRPr lang="en-US" altLang="zh-CN" sz="1600" b="1" dirty="0">
              <a:latin typeface="微软雅黑"/>
              <a:ea typeface="微软雅黑"/>
              <a:cs typeface="微软雅黑"/>
            </a:endParaRPr>
          </a:p>
          <a:p>
            <a:pPr marL="285750" indent="-285750">
              <a:lnSpc>
                <a:spcPct val="150000"/>
              </a:lnSpc>
              <a:buFont typeface="Arial" panose="020B0604020202020204" pitchFamily="34" charset="0"/>
              <a:buChar char="•"/>
            </a:pPr>
            <a:r>
              <a:rPr lang="zh-CN" altLang="en-US" sz="1600" b="1" dirty="0">
                <a:latin typeface="微软雅黑"/>
                <a:ea typeface="微软雅黑"/>
                <a:cs typeface="微软雅黑"/>
              </a:rPr>
              <a:t>通过</a:t>
            </a:r>
            <a:r>
              <a:rPr lang="en-US" altLang="zh-CN" sz="1600" b="1" dirty="0">
                <a:latin typeface="微软雅黑"/>
                <a:ea typeface="微软雅黑"/>
                <a:cs typeface="微软雅黑"/>
              </a:rPr>
              <a:t>NLP</a:t>
            </a:r>
            <a:r>
              <a:rPr lang="zh-CN" altLang="en-US" sz="1600" b="1" dirty="0">
                <a:latin typeface="微软雅黑"/>
                <a:ea typeface="微软雅黑"/>
                <a:cs typeface="微软雅黑"/>
              </a:rPr>
              <a:t>技术从工单信息中解析用户诉求主题，并自动归类对应业务的工单，无需人工再核查工单的分类准确性。系统自动分类工单，</a:t>
            </a:r>
            <a:r>
              <a:rPr lang="zh-CN" altLang="en-US" sz="1600" b="1" dirty="0">
                <a:solidFill>
                  <a:srgbClr val="FF0000"/>
                </a:solidFill>
                <a:latin typeface="微软雅黑"/>
                <a:ea typeface="微软雅黑"/>
                <a:cs typeface="微软雅黑"/>
              </a:rPr>
              <a:t>提升人工效率</a:t>
            </a:r>
            <a:r>
              <a:rPr lang="zh-CN" altLang="en-US" sz="1600" b="1" dirty="0">
                <a:latin typeface="微软雅黑"/>
                <a:ea typeface="微软雅黑"/>
                <a:cs typeface="微软雅黑"/>
              </a:rPr>
              <a:t>。</a:t>
            </a:r>
            <a:endParaRPr lang="en-US" altLang="zh-CN" sz="1600" b="1" dirty="0">
              <a:latin typeface="微软雅黑"/>
              <a:ea typeface="微软雅黑"/>
              <a:cs typeface="微软雅黑"/>
            </a:endParaRPr>
          </a:p>
        </p:txBody>
      </p:sp>
      <p:pic>
        <p:nvPicPr>
          <p:cNvPr id="4" name="图片 3"/>
          <p:cNvPicPr>
            <a:picLocks noChangeAspect="1"/>
          </p:cNvPicPr>
          <p:nvPr/>
        </p:nvPicPr>
        <p:blipFill>
          <a:blip r:embed="rId3"/>
          <a:stretch>
            <a:fillRect/>
          </a:stretch>
        </p:blipFill>
        <p:spPr>
          <a:xfrm>
            <a:off x="1393971" y="2689981"/>
            <a:ext cx="1980065" cy="1523991"/>
          </a:xfrm>
          <a:prstGeom prst="rect">
            <a:avLst/>
          </a:prstGeom>
        </p:spPr>
      </p:pic>
      <p:sp>
        <p:nvSpPr>
          <p:cNvPr id="65" name="矩形 64">
            <a:extLst>
              <a:ext uri="{FF2B5EF4-FFF2-40B4-BE49-F238E27FC236}">
                <a16:creationId xmlns:a16="http://schemas.microsoft.com/office/drawing/2014/main" id="{6447587F-39CB-404E-A5C3-84BEA3291F04}"/>
              </a:ext>
            </a:extLst>
          </p:cNvPr>
          <p:cNvSpPr/>
          <p:nvPr/>
        </p:nvSpPr>
        <p:spPr>
          <a:xfrm>
            <a:off x="820813" y="5028107"/>
            <a:ext cx="3638482" cy="1477328"/>
          </a:xfrm>
          <a:prstGeom prst="rect">
            <a:avLst/>
          </a:prstGeom>
        </p:spPr>
        <p:txBody>
          <a:bodyPr wrap="square">
            <a:spAutoFit/>
          </a:bodyPr>
          <a:lstStyle/>
          <a:p>
            <a:pPr marL="342900" indent="-342900">
              <a:buFont typeface="Arial" panose="020B0604020202020204" pitchFamily="34" charset="0"/>
              <a:buChar char="•"/>
            </a:pPr>
            <a:r>
              <a:rPr kumimoji="1" lang="zh-CN" altLang="en-US" sz="1800" dirty="0">
                <a:latin typeface="Microsoft YaHei" panose="020B0503020204020204" pitchFamily="34" charset="-122"/>
                <a:ea typeface="Microsoft YaHei" panose="020B0503020204020204" pitchFamily="34" charset="-122"/>
              </a:rPr>
              <a:t>集中工单处理，人工容易分错；</a:t>
            </a:r>
            <a:endParaRPr kumimoji="1" lang="en-US" altLang="zh-CN" sz="18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1800" dirty="0">
                <a:latin typeface="Microsoft YaHei" panose="020B0503020204020204" pitchFamily="34" charset="-122"/>
                <a:ea typeface="Microsoft YaHei" panose="020B0503020204020204" pitchFamily="34" charset="-122"/>
              </a:rPr>
              <a:t>对同类问题归纳不一致；</a:t>
            </a:r>
            <a:endParaRPr kumimoji="1" lang="en-US" altLang="zh-CN" sz="18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1800" dirty="0">
                <a:latin typeface="Microsoft YaHei" panose="020B0503020204020204" pitchFamily="34" charset="-122"/>
                <a:ea typeface="Microsoft YaHei" panose="020B0503020204020204" pitchFamily="34" charset="-122"/>
              </a:rPr>
              <a:t>工单答复描述差异，导致理解不一致；</a:t>
            </a:r>
            <a:endParaRPr kumimoji="1" lang="en-US" altLang="zh-CN" sz="18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1800" dirty="0">
                <a:latin typeface="Microsoft YaHei" panose="020B0503020204020204" pitchFamily="34" charset="-122"/>
                <a:ea typeface="Microsoft YaHei" panose="020B0503020204020204" pitchFamily="34" charset="-122"/>
              </a:rPr>
              <a:t>无人工值守时，工单堆积问题。</a:t>
            </a:r>
            <a:endParaRPr kumimoji="1" lang="en-US" altLang="zh-CN" sz="1800" dirty="0">
              <a:latin typeface="Microsoft YaHei" panose="020B0503020204020204" pitchFamily="34" charset="-122"/>
              <a:ea typeface="Microsoft YaHei" panose="020B0503020204020204" pitchFamily="34" charset="-122"/>
            </a:endParaRPr>
          </a:p>
        </p:txBody>
      </p:sp>
      <p:sp>
        <p:nvSpPr>
          <p:cNvPr id="66" name="文本框 65">
            <a:extLst>
              <a:ext uri="{FF2B5EF4-FFF2-40B4-BE49-F238E27FC236}">
                <a16:creationId xmlns:a16="http://schemas.microsoft.com/office/drawing/2014/main" id="{CFE33881-AE5F-2A44-93E0-6B662F32492B}"/>
              </a:ext>
            </a:extLst>
          </p:cNvPr>
          <p:cNvSpPr txBox="1"/>
          <p:nvPr/>
        </p:nvSpPr>
        <p:spPr>
          <a:xfrm>
            <a:off x="4820333" y="3558457"/>
            <a:ext cx="1831604" cy="1815880"/>
          </a:xfrm>
          <a:prstGeom prst="rect">
            <a:avLst/>
          </a:prstGeom>
        </p:spPr>
        <p:style>
          <a:lnRef idx="2">
            <a:schemeClr val="accent1"/>
          </a:lnRef>
          <a:fillRef idx="1">
            <a:schemeClr val="lt1"/>
          </a:fillRef>
          <a:effectRef idx="0">
            <a:schemeClr val="accent1"/>
          </a:effectRef>
          <a:fontRef idx="minor">
            <a:schemeClr val="dk1"/>
          </a:fontRef>
        </p:style>
        <p:txBody>
          <a:bodyPr wrap="square" lIns="91438" tIns="45719" rIns="91438" bIns="45719" rtlCol="0">
            <a:spAutoFit/>
          </a:bodyPr>
          <a:lstStyle/>
          <a:p>
            <a:r>
              <a:rPr kumimoji="1" lang="zh-CHS" altLang="en-US" sz="1600" dirty="0">
                <a:solidFill>
                  <a:srgbClr val="FF0000"/>
                </a:solidFill>
              </a:rPr>
              <a:t>“</a:t>
            </a:r>
            <a:r>
              <a:rPr kumimoji="1" lang="zh-CN" altLang="en-US" sz="1600" dirty="0">
                <a:solidFill>
                  <a:srgbClr val="FF0000"/>
                </a:solidFill>
              </a:rPr>
              <a:t>*</a:t>
            </a:r>
            <a:r>
              <a:rPr kumimoji="1" lang="en-US" altLang="zh-CN" sz="1600" dirty="0">
                <a:solidFill>
                  <a:srgbClr val="FF0000"/>
                </a:solidFill>
              </a:rPr>
              <a:t>201*41000032*440 </a:t>
            </a:r>
            <a:r>
              <a:rPr kumimoji="1" lang="zh-CN" altLang="en-US" sz="1600" dirty="0">
                <a:solidFill>
                  <a:srgbClr val="FF0000"/>
                </a:solidFill>
              </a:rPr>
              <a:t>信用卡超期失效，未收到新卡，并要求保号，急需需要信用卡专员回复。</a:t>
            </a:r>
            <a:r>
              <a:rPr kumimoji="1" lang="en-US" altLang="zh-CN" sz="1600" dirty="0">
                <a:solidFill>
                  <a:srgbClr val="FF0000"/>
                </a:solidFill>
              </a:rPr>
              <a:t>1300**03*5*</a:t>
            </a:r>
            <a:r>
              <a:rPr kumimoji="1" lang="zh-CN" altLang="en-US" sz="1600" dirty="0">
                <a:solidFill>
                  <a:srgbClr val="FF0000"/>
                </a:solidFill>
              </a:rPr>
              <a:t>王*伟”</a:t>
            </a:r>
            <a:r>
              <a:rPr kumimoji="1" lang="zh-CHS" altLang="en-US" sz="1600" dirty="0">
                <a:solidFill>
                  <a:srgbClr val="FF0000"/>
                </a:solidFill>
              </a:rPr>
              <a:t>。</a:t>
            </a:r>
            <a:endParaRPr kumimoji="1" lang="zh-CN" altLang="en-US" sz="1600" dirty="0"/>
          </a:p>
        </p:txBody>
      </p:sp>
      <p:sp>
        <p:nvSpPr>
          <p:cNvPr id="67" name="文本框 66">
            <a:extLst>
              <a:ext uri="{FF2B5EF4-FFF2-40B4-BE49-F238E27FC236}">
                <a16:creationId xmlns:a16="http://schemas.microsoft.com/office/drawing/2014/main" id="{2F1FB60B-E28D-8E46-A70F-FB69A91AF9DD}"/>
              </a:ext>
            </a:extLst>
          </p:cNvPr>
          <p:cNvSpPr txBox="1"/>
          <p:nvPr/>
        </p:nvSpPr>
        <p:spPr>
          <a:xfrm>
            <a:off x="7070459" y="3557517"/>
            <a:ext cx="1831604" cy="1569658"/>
          </a:xfrm>
          <a:prstGeom prst="rect">
            <a:avLst/>
          </a:prstGeom>
        </p:spPr>
        <p:style>
          <a:lnRef idx="2">
            <a:schemeClr val="accent1"/>
          </a:lnRef>
          <a:fillRef idx="1">
            <a:schemeClr val="lt1"/>
          </a:fillRef>
          <a:effectRef idx="0">
            <a:schemeClr val="accent1"/>
          </a:effectRef>
          <a:fontRef idx="minor">
            <a:schemeClr val="dk1"/>
          </a:fontRef>
        </p:style>
        <p:txBody>
          <a:bodyPr wrap="square" lIns="91438" tIns="45719" rIns="91438" bIns="45719" rtlCol="0">
            <a:spAutoFit/>
          </a:bodyPr>
          <a:lstStyle/>
          <a:p>
            <a:r>
              <a:rPr kumimoji="1" lang="zh-CHS" altLang="en-US" sz="1600" dirty="0">
                <a:solidFill>
                  <a:srgbClr val="FF0000"/>
                </a:solidFill>
              </a:rPr>
              <a:t>“</a:t>
            </a:r>
            <a:r>
              <a:rPr kumimoji="1" lang="zh-CN" altLang="en-US" sz="1600" dirty="0">
                <a:solidFill>
                  <a:srgbClr val="FF0000"/>
                </a:solidFill>
              </a:rPr>
              <a:t>信用卡到期，新卡保号，未收到新卡，急需专员回复”</a:t>
            </a:r>
            <a:endParaRPr kumimoji="1" lang="en-US" altLang="zh-CN" sz="1600" dirty="0">
              <a:solidFill>
                <a:srgbClr val="FF0000"/>
              </a:solidFill>
            </a:endParaRPr>
          </a:p>
          <a:p>
            <a:endParaRPr kumimoji="1" lang="en-US" altLang="zh-CN" sz="1600" dirty="0">
              <a:solidFill>
                <a:srgbClr val="FF0000"/>
              </a:solidFill>
            </a:endParaRPr>
          </a:p>
          <a:p>
            <a:endParaRPr kumimoji="1" lang="en-US" altLang="zh-CN" sz="1600" dirty="0">
              <a:solidFill>
                <a:srgbClr val="FF0000"/>
              </a:solidFill>
            </a:endParaRPr>
          </a:p>
          <a:p>
            <a:endParaRPr kumimoji="1" lang="zh-CN" altLang="en-US" sz="1600" dirty="0"/>
          </a:p>
        </p:txBody>
      </p:sp>
      <p:sp>
        <p:nvSpPr>
          <p:cNvPr id="69" name="文本框 68">
            <a:extLst>
              <a:ext uri="{FF2B5EF4-FFF2-40B4-BE49-F238E27FC236}">
                <a16:creationId xmlns:a16="http://schemas.microsoft.com/office/drawing/2014/main" id="{9F7ED29E-3815-8B46-9AA5-BB5CE3BA51CF}"/>
              </a:ext>
            </a:extLst>
          </p:cNvPr>
          <p:cNvSpPr txBox="1"/>
          <p:nvPr/>
        </p:nvSpPr>
        <p:spPr>
          <a:xfrm>
            <a:off x="4820333" y="3142683"/>
            <a:ext cx="1831604" cy="338555"/>
          </a:xfrm>
          <a:prstGeom prst="rect">
            <a:avLst/>
          </a:prstGeom>
        </p:spPr>
        <p:style>
          <a:lnRef idx="1">
            <a:schemeClr val="accent1"/>
          </a:lnRef>
          <a:fillRef idx="2">
            <a:schemeClr val="accent1"/>
          </a:fillRef>
          <a:effectRef idx="1">
            <a:schemeClr val="accent1"/>
          </a:effectRef>
          <a:fontRef idx="minor">
            <a:schemeClr val="dk1"/>
          </a:fontRef>
        </p:style>
        <p:txBody>
          <a:bodyPr wrap="square" lIns="91438" tIns="45719" rIns="91438" bIns="45719" rtlCol="0">
            <a:spAutoFit/>
          </a:bodyPr>
          <a:lstStyle/>
          <a:p>
            <a:r>
              <a:rPr kumimoji="1" lang="zh-CN" altLang="en-US" sz="1600" dirty="0"/>
              <a:t>工单</a:t>
            </a:r>
            <a:r>
              <a:rPr kumimoji="1" lang="en-US" altLang="zh-CN" sz="1600" dirty="0"/>
              <a:t>--</a:t>
            </a:r>
            <a:r>
              <a:rPr kumimoji="1" lang="zh-CN" altLang="en-US" sz="1600" dirty="0"/>
              <a:t>客户诉求</a:t>
            </a:r>
          </a:p>
        </p:txBody>
      </p:sp>
      <p:sp>
        <p:nvSpPr>
          <p:cNvPr id="70" name="文本框 69">
            <a:extLst>
              <a:ext uri="{FF2B5EF4-FFF2-40B4-BE49-F238E27FC236}">
                <a16:creationId xmlns:a16="http://schemas.microsoft.com/office/drawing/2014/main" id="{45F8A984-C38F-BB40-AB13-60C8D7253144}"/>
              </a:ext>
            </a:extLst>
          </p:cNvPr>
          <p:cNvSpPr txBox="1"/>
          <p:nvPr/>
        </p:nvSpPr>
        <p:spPr>
          <a:xfrm>
            <a:off x="7070459" y="3154329"/>
            <a:ext cx="1831604" cy="338555"/>
          </a:xfrm>
          <a:prstGeom prst="rect">
            <a:avLst/>
          </a:prstGeom>
        </p:spPr>
        <p:style>
          <a:lnRef idx="1">
            <a:schemeClr val="accent1"/>
          </a:lnRef>
          <a:fillRef idx="2">
            <a:schemeClr val="accent1"/>
          </a:fillRef>
          <a:effectRef idx="1">
            <a:schemeClr val="accent1"/>
          </a:effectRef>
          <a:fontRef idx="minor">
            <a:schemeClr val="dk1"/>
          </a:fontRef>
        </p:style>
        <p:txBody>
          <a:bodyPr wrap="square" lIns="91438" tIns="45719" rIns="91438" bIns="45719" rtlCol="0">
            <a:spAutoFit/>
          </a:bodyPr>
          <a:lstStyle/>
          <a:p>
            <a:r>
              <a:rPr kumimoji="1" lang="zh-CN" altLang="en-US" sz="1600" dirty="0"/>
              <a:t>N</a:t>
            </a:r>
            <a:r>
              <a:rPr kumimoji="1" lang="en-US" altLang="zh-CN" sz="1600" dirty="0"/>
              <a:t>LP</a:t>
            </a:r>
            <a:r>
              <a:rPr kumimoji="1" lang="zh-CN" altLang="en-US" sz="1600" dirty="0"/>
              <a:t> 技术解析</a:t>
            </a:r>
          </a:p>
        </p:txBody>
      </p:sp>
      <p:sp>
        <p:nvSpPr>
          <p:cNvPr id="72" name="文本框 71">
            <a:extLst>
              <a:ext uri="{FF2B5EF4-FFF2-40B4-BE49-F238E27FC236}">
                <a16:creationId xmlns:a16="http://schemas.microsoft.com/office/drawing/2014/main" id="{00A056BD-B8F6-7D4E-9DB3-C82ABABE1989}"/>
              </a:ext>
            </a:extLst>
          </p:cNvPr>
          <p:cNvSpPr txBox="1"/>
          <p:nvPr/>
        </p:nvSpPr>
        <p:spPr>
          <a:xfrm>
            <a:off x="9437046" y="3154328"/>
            <a:ext cx="1831604" cy="338555"/>
          </a:xfrm>
          <a:prstGeom prst="rect">
            <a:avLst/>
          </a:prstGeom>
        </p:spPr>
        <p:style>
          <a:lnRef idx="1">
            <a:schemeClr val="accent1"/>
          </a:lnRef>
          <a:fillRef idx="2">
            <a:schemeClr val="accent1"/>
          </a:fillRef>
          <a:effectRef idx="1">
            <a:schemeClr val="accent1"/>
          </a:effectRef>
          <a:fontRef idx="minor">
            <a:schemeClr val="dk1"/>
          </a:fontRef>
        </p:style>
        <p:txBody>
          <a:bodyPr wrap="square" lIns="91438" tIns="45719" rIns="91438" bIns="45719" rtlCol="0">
            <a:spAutoFit/>
          </a:bodyPr>
          <a:lstStyle/>
          <a:p>
            <a:r>
              <a:rPr kumimoji="1" lang="zh-CHS" altLang="en-US" sz="1600" dirty="0"/>
              <a:t>最后标签</a:t>
            </a:r>
            <a:endParaRPr kumimoji="1" lang="zh-CN" altLang="en-US" sz="1600" dirty="0"/>
          </a:p>
        </p:txBody>
      </p:sp>
      <p:sp>
        <p:nvSpPr>
          <p:cNvPr id="73" name="右箭头 72">
            <a:extLst>
              <a:ext uri="{FF2B5EF4-FFF2-40B4-BE49-F238E27FC236}">
                <a16:creationId xmlns:a16="http://schemas.microsoft.com/office/drawing/2014/main" id="{C84CE4E1-4D33-A349-9DD8-FE83B740C98C}"/>
              </a:ext>
            </a:extLst>
          </p:cNvPr>
          <p:cNvSpPr/>
          <p:nvPr/>
        </p:nvSpPr>
        <p:spPr>
          <a:xfrm>
            <a:off x="6735826" y="4242654"/>
            <a:ext cx="291586" cy="20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kumimoji="1" lang="zh-CN" altLang="en-US" sz="1600"/>
          </a:p>
        </p:txBody>
      </p:sp>
      <p:sp>
        <p:nvSpPr>
          <p:cNvPr id="74" name="右箭头 73">
            <a:extLst>
              <a:ext uri="{FF2B5EF4-FFF2-40B4-BE49-F238E27FC236}">
                <a16:creationId xmlns:a16="http://schemas.microsoft.com/office/drawing/2014/main" id="{51643ABE-8603-9545-A9D6-9085851D381F}"/>
              </a:ext>
            </a:extLst>
          </p:cNvPr>
          <p:cNvSpPr/>
          <p:nvPr/>
        </p:nvSpPr>
        <p:spPr>
          <a:xfrm>
            <a:off x="8954645" y="4242654"/>
            <a:ext cx="291586" cy="20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kumimoji="1" lang="zh-CN" altLang="en-US" sz="1600"/>
          </a:p>
        </p:txBody>
      </p:sp>
      <p:sp>
        <p:nvSpPr>
          <p:cNvPr id="79" name="文本框 78">
            <a:extLst>
              <a:ext uri="{FF2B5EF4-FFF2-40B4-BE49-F238E27FC236}">
                <a16:creationId xmlns:a16="http://schemas.microsoft.com/office/drawing/2014/main" id="{492106CD-AA77-B842-84E1-AD6135856898}"/>
              </a:ext>
            </a:extLst>
          </p:cNvPr>
          <p:cNvSpPr txBox="1"/>
          <p:nvPr/>
        </p:nvSpPr>
        <p:spPr>
          <a:xfrm>
            <a:off x="9437046" y="3644716"/>
            <a:ext cx="1831604" cy="338555"/>
          </a:xfrm>
          <a:prstGeom prst="rect">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wrap="square" lIns="91438" tIns="45719" rIns="91438" bIns="45719" rtlCol="0">
            <a:spAutoFit/>
          </a:bodyPr>
          <a:lstStyle/>
          <a:p>
            <a:pPr algn="ctr"/>
            <a:r>
              <a:rPr kumimoji="1" lang="zh-CN" altLang="en-US" sz="1600" dirty="0"/>
              <a:t>保号制卡</a:t>
            </a:r>
          </a:p>
        </p:txBody>
      </p:sp>
      <p:sp>
        <p:nvSpPr>
          <p:cNvPr id="80" name="文本框 79">
            <a:extLst>
              <a:ext uri="{FF2B5EF4-FFF2-40B4-BE49-F238E27FC236}">
                <a16:creationId xmlns:a16="http://schemas.microsoft.com/office/drawing/2014/main" id="{3E7DABC1-27AE-C149-94C2-005445A71BEB}"/>
              </a:ext>
            </a:extLst>
          </p:cNvPr>
          <p:cNvSpPr txBox="1"/>
          <p:nvPr/>
        </p:nvSpPr>
        <p:spPr>
          <a:xfrm>
            <a:off x="9437046" y="4741836"/>
            <a:ext cx="1831604" cy="338555"/>
          </a:xfrm>
          <a:prstGeom prst="rect">
            <a:avLst/>
          </a:prstGeom>
        </p:spPr>
        <p:style>
          <a:lnRef idx="1">
            <a:schemeClr val="accent2"/>
          </a:lnRef>
          <a:fillRef idx="2">
            <a:schemeClr val="accent2"/>
          </a:fillRef>
          <a:effectRef idx="1">
            <a:schemeClr val="accent2"/>
          </a:effectRef>
          <a:fontRef idx="minor">
            <a:schemeClr val="dk1"/>
          </a:fontRef>
        </p:style>
        <p:txBody>
          <a:bodyPr wrap="square" lIns="91438" tIns="45719" rIns="91438" bIns="45719" rtlCol="0">
            <a:spAutoFit/>
          </a:bodyPr>
          <a:lstStyle/>
          <a:p>
            <a:pPr algn="ctr"/>
            <a:r>
              <a:rPr kumimoji="1" lang="zh-CN" altLang="en-US" sz="1600" dirty="0"/>
              <a:t>专员回复</a:t>
            </a:r>
          </a:p>
        </p:txBody>
      </p:sp>
      <p:sp>
        <p:nvSpPr>
          <p:cNvPr id="81" name="文本框 80">
            <a:extLst>
              <a:ext uri="{FF2B5EF4-FFF2-40B4-BE49-F238E27FC236}">
                <a16:creationId xmlns:a16="http://schemas.microsoft.com/office/drawing/2014/main" id="{9F7ED29E-3815-8B46-9AA5-BB5CE3BA51CF}"/>
              </a:ext>
            </a:extLst>
          </p:cNvPr>
          <p:cNvSpPr txBox="1"/>
          <p:nvPr/>
        </p:nvSpPr>
        <p:spPr>
          <a:xfrm>
            <a:off x="1468202" y="2298467"/>
            <a:ext cx="1831604" cy="338555"/>
          </a:xfrm>
          <a:prstGeom prst="rect">
            <a:avLst/>
          </a:prstGeom>
        </p:spPr>
        <p:style>
          <a:lnRef idx="1">
            <a:schemeClr val="accent1"/>
          </a:lnRef>
          <a:fillRef idx="2">
            <a:schemeClr val="accent1"/>
          </a:fillRef>
          <a:effectRef idx="1">
            <a:schemeClr val="accent1"/>
          </a:effectRef>
          <a:fontRef idx="minor">
            <a:schemeClr val="dk1"/>
          </a:fontRef>
        </p:style>
        <p:txBody>
          <a:bodyPr wrap="square" lIns="91438" tIns="45719" rIns="91438" bIns="45719" rtlCol="0">
            <a:spAutoFit/>
          </a:bodyPr>
          <a:lstStyle/>
          <a:p>
            <a:pPr algn="ctr"/>
            <a:r>
              <a:rPr kumimoji="1" lang="zh-CN" altLang="en-US" sz="1600" dirty="0"/>
              <a:t>人工分类</a:t>
            </a:r>
          </a:p>
        </p:txBody>
      </p:sp>
      <p:sp>
        <p:nvSpPr>
          <p:cNvPr id="82" name="文本框 81">
            <a:extLst>
              <a:ext uri="{FF2B5EF4-FFF2-40B4-BE49-F238E27FC236}">
                <a16:creationId xmlns:a16="http://schemas.microsoft.com/office/drawing/2014/main" id="{9F7ED29E-3815-8B46-9AA5-BB5CE3BA51CF}"/>
              </a:ext>
            </a:extLst>
          </p:cNvPr>
          <p:cNvSpPr txBox="1"/>
          <p:nvPr/>
        </p:nvSpPr>
        <p:spPr>
          <a:xfrm>
            <a:off x="7268834" y="2298466"/>
            <a:ext cx="1831604" cy="338555"/>
          </a:xfrm>
          <a:prstGeom prst="rect">
            <a:avLst/>
          </a:prstGeom>
        </p:spPr>
        <p:style>
          <a:lnRef idx="1">
            <a:schemeClr val="accent1"/>
          </a:lnRef>
          <a:fillRef idx="2">
            <a:schemeClr val="accent1"/>
          </a:fillRef>
          <a:effectRef idx="1">
            <a:schemeClr val="accent1"/>
          </a:effectRef>
          <a:fontRef idx="minor">
            <a:schemeClr val="dk1"/>
          </a:fontRef>
        </p:style>
        <p:txBody>
          <a:bodyPr wrap="square" lIns="91438" tIns="45719" rIns="91438" bIns="45719" rtlCol="0">
            <a:spAutoFit/>
          </a:bodyPr>
          <a:lstStyle/>
          <a:p>
            <a:pPr algn="ctr"/>
            <a:r>
              <a:rPr kumimoji="1" lang="zh-CN" altLang="en-US" sz="1600" dirty="0"/>
              <a:t>智能分类</a:t>
            </a:r>
          </a:p>
        </p:txBody>
      </p:sp>
      <p:cxnSp>
        <p:nvCxnSpPr>
          <p:cNvPr id="83" name="直接连接符 97"/>
          <p:cNvCxnSpPr>
            <a:cxnSpLocks/>
          </p:cNvCxnSpPr>
          <p:nvPr/>
        </p:nvCxnSpPr>
        <p:spPr>
          <a:xfrm>
            <a:off x="6000959" y="2781078"/>
            <a:ext cx="4185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箭头连接符 98"/>
          <p:cNvCxnSpPr/>
          <p:nvPr/>
        </p:nvCxnSpPr>
        <p:spPr>
          <a:xfrm>
            <a:off x="6000959" y="2786565"/>
            <a:ext cx="0" cy="28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99"/>
          <p:cNvCxnSpPr>
            <a:cxnSpLocks/>
          </p:cNvCxnSpPr>
          <p:nvPr/>
        </p:nvCxnSpPr>
        <p:spPr>
          <a:xfrm>
            <a:off x="10186373" y="2781078"/>
            <a:ext cx="0" cy="28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100"/>
          <p:cNvCxnSpPr/>
          <p:nvPr/>
        </p:nvCxnSpPr>
        <p:spPr>
          <a:xfrm>
            <a:off x="8184981" y="2781078"/>
            <a:ext cx="0" cy="28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右箭头 20">
            <a:extLst>
              <a:ext uri="{FF2B5EF4-FFF2-40B4-BE49-F238E27FC236}">
                <a16:creationId xmlns:a16="http://schemas.microsoft.com/office/drawing/2014/main" id="{FAB0E2A3-5FDA-8E45-B916-C229714CC909}"/>
              </a:ext>
            </a:extLst>
          </p:cNvPr>
          <p:cNvSpPr/>
          <p:nvPr/>
        </p:nvSpPr>
        <p:spPr>
          <a:xfrm rot="5400000">
            <a:off x="2238209" y="4170327"/>
            <a:ext cx="291586" cy="512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kumimoji="1" lang="zh-CN" altLang="en-US" sz="1600"/>
          </a:p>
        </p:txBody>
      </p:sp>
      <p:sp>
        <p:nvSpPr>
          <p:cNvPr id="22" name="矩形 21">
            <a:extLst>
              <a:ext uri="{FF2B5EF4-FFF2-40B4-BE49-F238E27FC236}">
                <a16:creationId xmlns:a16="http://schemas.microsoft.com/office/drawing/2014/main" id="{EA5B0F79-0C8F-664D-B905-703160E99AFF}"/>
              </a:ext>
            </a:extLst>
          </p:cNvPr>
          <p:cNvSpPr/>
          <p:nvPr/>
        </p:nvSpPr>
        <p:spPr>
          <a:xfrm>
            <a:off x="1618968" y="4607779"/>
            <a:ext cx="1530068" cy="384721"/>
          </a:xfrm>
          <a:prstGeom prst="rect">
            <a:avLst/>
          </a:prstGeom>
        </p:spPr>
        <p:txBody>
          <a:bodyPr wrap="square">
            <a:spAutoFit/>
          </a:bodyPr>
          <a:lstStyle/>
          <a:p>
            <a:r>
              <a:rPr lang="zh-CN" altLang="en-US" sz="1900" b="1" dirty="0">
                <a:solidFill>
                  <a:srgbClr val="FF0000"/>
                </a:solidFill>
                <a:latin typeface="Microsoft YaHei" panose="020B0503020204020204" pitchFamily="34" charset="-122"/>
                <a:ea typeface="Microsoft YaHei" panose="020B0503020204020204" pitchFamily="34" charset="-122"/>
              </a:rPr>
              <a:t>待解决问题</a:t>
            </a:r>
          </a:p>
        </p:txBody>
      </p:sp>
      <p:sp>
        <p:nvSpPr>
          <p:cNvPr id="27" name="文本框 26">
            <a:extLst>
              <a:ext uri="{FF2B5EF4-FFF2-40B4-BE49-F238E27FC236}">
                <a16:creationId xmlns:a16="http://schemas.microsoft.com/office/drawing/2014/main" id="{365B6595-D052-1F4D-90A0-B65ACFF181B2}"/>
              </a:ext>
            </a:extLst>
          </p:cNvPr>
          <p:cNvSpPr txBox="1"/>
          <p:nvPr/>
        </p:nvSpPr>
        <p:spPr>
          <a:xfrm>
            <a:off x="9437046" y="4184643"/>
            <a:ext cx="1831604" cy="338555"/>
          </a:xfrm>
          <a:prstGeom prst="rect">
            <a:avLst/>
          </a:prstGeom>
        </p:spPr>
        <p:style>
          <a:lnRef idx="1">
            <a:schemeClr val="accent2"/>
          </a:lnRef>
          <a:fillRef idx="2">
            <a:schemeClr val="accent2"/>
          </a:fillRef>
          <a:effectRef idx="1">
            <a:schemeClr val="accent2"/>
          </a:effectRef>
          <a:fontRef idx="minor">
            <a:schemeClr val="dk1"/>
          </a:fontRef>
        </p:style>
        <p:txBody>
          <a:bodyPr wrap="square" lIns="91438" tIns="45719" rIns="91438" bIns="45719" rtlCol="0">
            <a:spAutoFit/>
          </a:bodyPr>
          <a:lstStyle/>
          <a:p>
            <a:pPr algn="ctr"/>
            <a:r>
              <a:rPr kumimoji="1" lang="zh-CN" altLang="en-US" sz="1600" dirty="0"/>
              <a:t>工单加急</a:t>
            </a:r>
          </a:p>
        </p:txBody>
      </p:sp>
      <p:sp>
        <p:nvSpPr>
          <p:cNvPr id="24" name="右箭头 23">
            <a:extLst>
              <a:ext uri="{FF2B5EF4-FFF2-40B4-BE49-F238E27FC236}">
                <a16:creationId xmlns:a16="http://schemas.microsoft.com/office/drawing/2014/main" id="{21EBB518-7FC4-FB4D-B719-B03B38C64B69}"/>
              </a:ext>
            </a:extLst>
          </p:cNvPr>
          <p:cNvSpPr/>
          <p:nvPr/>
        </p:nvSpPr>
        <p:spPr>
          <a:xfrm>
            <a:off x="3667092" y="3045414"/>
            <a:ext cx="792203" cy="512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kumimoji="1" lang="zh-CN" altLang="en-US" sz="1600"/>
          </a:p>
        </p:txBody>
      </p:sp>
      <p:sp>
        <p:nvSpPr>
          <p:cNvPr id="25" name="矩形 24">
            <a:extLst>
              <a:ext uri="{FF2B5EF4-FFF2-40B4-BE49-F238E27FC236}">
                <a16:creationId xmlns:a16="http://schemas.microsoft.com/office/drawing/2014/main" id="{E5185E0D-0787-7546-9419-A71DE9E82599}"/>
              </a:ext>
            </a:extLst>
          </p:cNvPr>
          <p:cNvSpPr/>
          <p:nvPr/>
        </p:nvSpPr>
        <p:spPr>
          <a:xfrm>
            <a:off x="3508876" y="2417040"/>
            <a:ext cx="1108634" cy="646331"/>
          </a:xfrm>
          <a:prstGeom prst="rect">
            <a:avLst/>
          </a:prstGeom>
        </p:spPr>
        <p:txBody>
          <a:bodyPr wrap="square">
            <a:spAutoFit/>
          </a:bodyPr>
          <a:lstStyle/>
          <a:p>
            <a:r>
              <a:rPr lang="en-US" altLang="zh-CN" sz="1800" dirty="0">
                <a:latin typeface="Microsoft YaHei" panose="020B0503020204020204" pitchFamily="34" charset="-122"/>
                <a:ea typeface="Microsoft YaHei" panose="020B0503020204020204" pitchFamily="34" charset="-122"/>
              </a:rPr>
              <a:t>NLP </a:t>
            </a:r>
            <a:r>
              <a:rPr lang="zh-CN" altLang="en-US" sz="1800" dirty="0">
                <a:latin typeface="Microsoft YaHei" panose="020B0503020204020204" pitchFamily="34" charset="-122"/>
                <a:ea typeface="Microsoft YaHei" panose="020B0503020204020204" pitchFamily="34" charset="-122"/>
              </a:rPr>
              <a:t>技术赋能</a:t>
            </a:r>
          </a:p>
        </p:txBody>
      </p:sp>
    </p:spTree>
    <p:extLst>
      <p:ext uri="{BB962C8B-B14F-4D97-AF65-F5344CB8AC3E}">
        <p14:creationId xmlns:p14="http://schemas.microsoft.com/office/powerpoint/2010/main" val="3300203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8A8A339-6E7C-4F44-91E1-1E5031570792}"/>
              </a:ext>
            </a:extLst>
          </p:cNvPr>
          <p:cNvSpPr txBox="1">
            <a:spLocks/>
          </p:cNvSpPr>
          <p:nvPr/>
        </p:nvSpPr>
        <p:spPr>
          <a:xfrm>
            <a:off x="973479" y="277160"/>
            <a:ext cx="9852756" cy="419342"/>
          </a:xfrm>
          <a:prstGeom prst="rect">
            <a:avLst/>
          </a:prstGeom>
          <a:noFill/>
        </p:spPr>
        <p:txBody>
          <a:bodyPr wrap="square" lIns="121917" tIns="60958" rIns="121917" bIns="60958"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zh-CN" altLang="en-US" dirty="0"/>
              <a:t>第二步，场景能力全面建设</a:t>
            </a:r>
            <a:endParaRPr lang="en-US" altLang="zh-CN" dirty="0"/>
          </a:p>
        </p:txBody>
      </p:sp>
      <p:sp>
        <p:nvSpPr>
          <p:cNvPr id="19" name="TextBox 1"/>
          <p:cNvSpPr txBox="1"/>
          <p:nvPr/>
        </p:nvSpPr>
        <p:spPr>
          <a:xfrm>
            <a:off x="1017755" y="730497"/>
            <a:ext cx="9852756" cy="1110624"/>
          </a:xfrm>
          <a:prstGeom prst="rect">
            <a:avLst/>
          </a:prstGeom>
          <a:noFill/>
        </p:spPr>
        <p:txBody>
          <a:bodyPr wrap="square" lIns="0" tIns="0" rIns="0" bIns="45719" rtlCol="0">
            <a:spAutoFit/>
          </a:bodyPr>
          <a:lstStyle/>
          <a:p>
            <a:pPr>
              <a:lnSpc>
                <a:spcPct val="150000"/>
              </a:lnSpc>
            </a:pPr>
            <a:r>
              <a:rPr lang="zh-CN" altLang="en-US" sz="1600" b="1" dirty="0">
                <a:latin typeface="微软雅黑"/>
                <a:ea typeface="微软雅黑"/>
                <a:cs typeface="微软雅黑"/>
              </a:rPr>
              <a:t>以工单智能监控</a:t>
            </a:r>
            <a:r>
              <a:rPr lang="en-US" altLang="zh-CN" sz="1600" b="1" dirty="0">
                <a:latin typeface="微软雅黑"/>
                <a:ea typeface="微软雅黑"/>
                <a:cs typeface="微软雅黑"/>
              </a:rPr>
              <a:t>&amp;</a:t>
            </a:r>
            <a:r>
              <a:rPr lang="zh-CN" altLang="en-US" sz="1600" b="1" dirty="0">
                <a:latin typeface="微软雅黑"/>
                <a:ea typeface="微软雅黑"/>
                <a:cs typeface="微软雅黑"/>
              </a:rPr>
              <a:t>自动预警能力赋能场景：</a:t>
            </a:r>
            <a:endParaRPr lang="en-US" altLang="zh-CN" sz="1600" b="1" dirty="0">
              <a:latin typeface="微软雅黑"/>
              <a:ea typeface="微软雅黑"/>
              <a:cs typeface="微软雅黑"/>
            </a:endParaRPr>
          </a:p>
          <a:p>
            <a:pPr marL="285750" indent="-285750">
              <a:lnSpc>
                <a:spcPct val="150000"/>
              </a:lnSpc>
              <a:buFont typeface="Arial" panose="020B0604020202020204" pitchFamily="34" charset="0"/>
              <a:buChar char="•"/>
            </a:pPr>
            <a:r>
              <a:rPr lang="zh-CN" altLang="en-US" sz="1600" b="1" dirty="0">
                <a:latin typeface="微软雅黑"/>
                <a:ea typeface="微软雅黑"/>
                <a:cs typeface="微软雅黑"/>
              </a:rPr>
              <a:t>通过</a:t>
            </a:r>
            <a:r>
              <a:rPr lang="en-US" altLang="zh-CN" sz="1600" b="1" dirty="0">
                <a:latin typeface="微软雅黑"/>
                <a:ea typeface="微软雅黑"/>
                <a:cs typeface="微软雅黑"/>
              </a:rPr>
              <a:t>NLP</a:t>
            </a:r>
            <a:r>
              <a:rPr lang="zh-CN" altLang="en-US" sz="1600" b="1" dirty="0">
                <a:latin typeface="微软雅黑"/>
                <a:ea typeface="微软雅黑"/>
                <a:cs typeface="微软雅黑"/>
              </a:rPr>
              <a:t>、</a:t>
            </a:r>
            <a:r>
              <a:rPr lang="en-US" altLang="zh-CN" sz="1600" b="1" dirty="0">
                <a:latin typeface="微软雅黑"/>
                <a:ea typeface="微软雅黑"/>
                <a:cs typeface="微软雅黑"/>
              </a:rPr>
              <a:t>KG</a:t>
            </a:r>
            <a:r>
              <a:rPr lang="zh-CN" altLang="en-US" sz="1600" b="1" dirty="0">
                <a:latin typeface="微软雅黑"/>
                <a:ea typeface="微软雅黑"/>
                <a:cs typeface="微软雅黑"/>
              </a:rPr>
              <a:t>等技术对工单实现智能化监控，实时预警工单问题或者流转存在的问题，挖掘存在的业务风险，及时监控分析总结，为业务策略调整提供数据依据。</a:t>
            </a:r>
            <a:endParaRPr lang="en-US" altLang="zh-CN" sz="1600" b="1" dirty="0">
              <a:latin typeface="微软雅黑"/>
              <a:ea typeface="微软雅黑"/>
              <a:cs typeface="微软雅黑"/>
            </a:endParaRPr>
          </a:p>
        </p:txBody>
      </p:sp>
      <p:grpSp>
        <p:nvGrpSpPr>
          <p:cNvPr id="39" name="组合 15"/>
          <p:cNvGrpSpPr/>
          <p:nvPr/>
        </p:nvGrpSpPr>
        <p:grpSpPr>
          <a:xfrm>
            <a:off x="1544106" y="2307416"/>
            <a:ext cx="8436794" cy="1395824"/>
            <a:chOff x="443664" y="3102632"/>
            <a:chExt cx="7820226" cy="1327112"/>
          </a:xfrm>
        </p:grpSpPr>
        <p:sp>
          <p:nvSpPr>
            <p:cNvPr id="42" name="椭圆 41"/>
            <p:cNvSpPr/>
            <p:nvPr/>
          </p:nvSpPr>
          <p:spPr>
            <a:xfrm>
              <a:off x="4806149" y="3102632"/>
              <a:ext cx="1322383" cy="1327110"/>
            </a:xfrm>
            <a:prstGeom prst="ellipse">
              <a:avLst/>
            </a:prstGeom>
            <a:solidFill>
              <a:srgbClr val="0F89E8"/>
            </a:solidFill>
            <a:ln>
              <a:solidFill>
                <a:srgbClr val="0F89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900" dirty="0">
                  <a:latin typeface="Microsoft YaHei" panose="020B0503020204020204" pitchFamily="34" charset="-122"/>
                  <a:ea typeface="Microsoft YaHei" panose="020B0503020204020204" pitchFamily="34" charset="-122"/>
                </a:rPr>
                <a:t>工单流转流程</a:t>
              </a:r>
              <a:endParaRPr kumimoji="1" lang="en-US" altLang="zh-CN" sz="1900" dirty="0">
                <a:latin typeface="Microsoft YaHei" panose="020B0503020204020204" pitchFamily="34" charset="-122"/>
                <a:ea typeface="Microsoft YaHei" panose="020B0503020204020204" pitchFamily="34" charset="-122"/>
              </a:endParaRPr>
            </a:p>
          </p:txBody>
        </p:sp>
        <p:sp>
          <p:nvSpPr>
            <p:cNvPr id="47" name="椭圆 46"/>
            <p:cNvSpPr/>
            <p:nvPr/>
          </p:nvSpPr>
          <p:spPr>
            <a:xfrm>
              <a:off x="443664" y="3102633"/>
              <a:ext cx="1322383" cy="1327111"/>
            </a:xfrm>
            <a:prstGeom prst="ellipse">
              <a:avLst/>
            </a:prstGeom>
            <a:solidFill>
              <a:srgbClr val="0F89E8"/>
            </a:solidFill>
            <a:ln>
              <a:solidFill>
                <a:srgbClr val="0F89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900" dirty="0">
                  <a:latin typeface="Microsoft YaHei" panose="020B0503020204020204" pitchFamily="34" charset="-122"/>
                  <a:ea typeface="Microsoft YaHei" panose="020B0503020204020204" pitchFamily="34" charset="-122"/>
                </a:rPr>
                <a:t>工单集中客诉问题</a:t>
              </a:r>
              <a:endParaRPr kumimoji="1" lang="en-US" altLang="zh-CN" sz="1900" dirty="0">
                <a:latin typeface="Microsoft YaHei" panose="020B0503020204020204" pitchFamily="34" charset="-122"/>
                <a:ea typeface="Microsoft YaHei" panose="020B0503020204020204" pitchFamily="34" charset="-122"/>
              </a:endParaRPr>
            </a:p>
          </p:txBody>
        </p:sp>
        <p:sp>
          <p:nvSpPr>
            <p:cNvPr id="48" name="椭圆 47"/>
            <p:cNvSpPr/>
            <p:nvPr/>
          </p:nvSpPr>
          <p:spPr>
            <a:xfrm>
              <a:off x="6936531" y="3102635"/>
              <a:ext cx="1327359" cy="1327109"/>
            </a:xfrm>
            <a:prstGeom prst="ellipse">
              <a:avLst/>
            </a:prstGeom>
            <a:solidFill>
              <a:srgbClr val="0F89E8"/>
            </a:solidFill>
            <a:ln>
              <a:solidFill>
                <a:srgbClr val="0F89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900" dirty="0">
                  <a:latin typeface="Microsoft YaHei" panose="020B0503020204020204" pitchFamily="34" charset="-122"/>
                  <a:ea typeface="Microsoft YaHei" panose="020B0503020204020204" pitchFamily="34" charset="-122"/>
                </a:rPr>
                <a:t>工单各维度数据</a:t>
              </a:r>
              <a:endParaRPr kumimoji="1" lang="en-US" altLang="zh-CN" sz="1900" dirty="0">
                <a:latin typeface="Microsoft YaHei" panose="020B0503020204020204" pitchFamily="34" charset="-122"/>
                <a:ea typeface="Microsoft YaHei" panose="020B0503020204020204" pitchFamily="34" charset="-122"/>
              </a:endParaRPr>
            </a:p>
          </p:txBody>
        </p:sp>
        <p:sp>
          <p:nvSpPr>
            <p:cNvPr id="49" name="椭圆 48"/>
            <p:cNvSpPr/>
            <p:nvPr/>
          </p:nvSpPr>
          <p:spPr>
            <a:xfrm>
              <a:off x="2574046" y="3102632"/>
              <a:ext cx="1322383" cy="1327110"/>
            </a:xfrm>
            <a:prstGeom prst="ellipse">
              <a:avLst/>
            </a:prstGeom>
            <a:solidFill>
              <a:srgbClr val="0F89E8"/>
            </a:solidFill>
            <a:ln>
              <a:solidFill>
                <a:srgbClr val="0F89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kumimoji="1" lang="zh-CN" altLang="en-US" sz="1900" dirty="0">
                  <a:latin typeface="Microsoft YaHei" panose="020B0503020204020204" pitchFamily="34" charset="-122"/>
                  <a:ea typeface="Microsoft YaHei" panose="020B0503020204020204" pitchFamily="34" charset="-122"/>
                </a:rPr>
                <a:t>工单处理时间</a:t>
              </a:r>
              <a:endParaRPr kumimoji="1" lang="en-US" altLang="zh-CN" sz="1900" dirty="0">
                <a:latin typeface="Microsoft YaHei" panose="020B0503020204020204" pitchFamily="34" charset="-122"/>
                <a:ea typeface="Microsoft YaHei" panose="020B0503020204020204" pitchFamily="34" charset="-122"/>
              </a:endParaRPr>
            </a:p>
          </p:txBody>
        </p:sp>
      </p:grpSp>
      <p:sp>
        <p:nvSpPr>
          <p:cNvPr id="9" name="矩形 142"/>
          <p:cNvSpPr/>
          <p:nvPr/>
        </p:nvSpPr>
        <p:spPr>
          <a:xfrm>
            <a:off x="1509382" y="1884986"/>
            <a:ext cx="8471518"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智能监控</a:t>
            </a:r>
          </a:p>
        </p:txBody>
      </p:sp>
      <p:sp>
        <p:nvSpPr>
          <p:cNvPr id="10" name="矩形 142"/>
          <p:cNvSpPr/>
          <p:nvPr/>
        </p:nvSpPr>
        <p:spPr>
          <a:xfrm>
            <a:off x="1509382" y="3968369"/>
            <a:ext cx="8471518"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自动化预警</a:t>
            </a:r>
          </a:p>
        </p:txBody>
      </p:sp>
      <p:sp>
        <p:nvSpPr>
          <p:cNvPr id="13" name="加号 12">
            <a:extLst>
              <a:ext uri="{FF2B5EF4-FFF2-40B4-BE49-F238E27FC236}">
                <a16:creationId xmlns:a16="http://schemas.microsoft.com/office/drawing/2014/main" id="{C6AB4056-139A-0C44-BE63-A84294245EF2}"/>
              </a:ext>
            </a:extLst>
          </p:cNvPr>
          <p:cNvSpPr/>
          <p:nvPr/>
        </p:nvSpPr>
        <p:spPr>
          <a:xfrm>
            <a:off x="3125498" y="2784569"/>
            <a:ext cx="452465" cy="474160"/>
          </a:xfrm>
          <a:prstGeom prst="mathPlus">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14" name="加号 13">
            <a:extLst>
              <a:ext uri="{FF2B5EF4-FFF2-40B4-BE49-F238E27FC236}">
                <a16:creationId xmlns:a16="http://schemas.microsoft.com/office/drawing/2014/main" id="{1427CCFF-3EE1-F046-9E42-57488EB0FD9C}"/>
              </a:ext>
            </a:extLst>
          </p:cNvPr>
          <p:cNvSpPr/>
          <p:nvPr/>
        </p:nvSpPr>
        <p:spPr>
          <a:xfrm>
            <a:off x="5447392" y="2768247"/>
            <a:ext cx="452465" cy="474160"/>
          </a:xfrm>
          <a:prstGeom prst="mathPlus">
            <a:avLst/>
          </a:prstGeom>
          <a:solidFill>
            <a:srgbClr val="2096F3"/>
          </a:solidFill>
          <a:ln w="9525" cap="flat">
            <a:solidFill>
              <a:schemeClr val="bg1">
                <a:lumMod val="65000"/>
              </a:schemeClr>
            </a:solidFill>
            <a:prstDash val="solid"/>
            <a:miter lim="400000"/>
          </a:ln>
          <a:effectLst/>
        </p:spPr>
        <p:txBody>
          <a:bodyPr rot="0" spcFirstLastPara="0" vertOverflow="overflow" horzOverflow="overflow" vert="horz" wrap="square" lIns="33866" tIns="33866" rIns="33866" bIns="33866" numCol="1" spcCol="0" rtlCol="0" fromWordArt="0" anchor="ctr" anchorCtr="0" forceAA="0" compatLnSpc="1">
            <a:prstTxWarp prst="textNoShape">
              <a:avLst/>
            </a:prstTxWarp>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15" name="加号 14">
            <a:extLst>
              <a:ext uri="{FF2B5EF4-FFF2-40B4-BE49-F238E27FC236}">
                <a16:creationId xmlns:a16="http://schemas.microsoft.com/office/drawing/2014/main" id="{DD3CFCFE-2FC7-9949-97C2-0C48A7A95833}"/>
              </a:ext>
            </a:extLst>
          </p:cNvPr>
          <p:cNvSpPr/>
          <p:nvPr/>
        </p:nvSpPr>
        <p:spPr>
          <a:xfrm>
            <a:off x="7886803" y="2784569"/>
            <a:ext cx="452465" cy="474160"/>
          </a:xfrm>
          <a:prstGeom prst="mathPlus">
            <a:avLst/>
          </a:prstGeom>
          <a:solidFill>
            <a:srgbClr val="2096F3"/>
          </a:solidFill>
          <a:ln w="9525" cap="flat">
            <a:solidFill>
              <a:schemeClr val="bg1">
                <a:lumMod val="65000"/>
              </a:schemeClr>
            </a:solidFill>
            <a:prstDash val="solid"/>
            <a:miter lim="400000"/>
          </a:ln>
          <a:effectLst/>
        </p:spPr>
        <p:txBody>
          <a:bodyPr rot="0" spcFirstLastPara="0" vertOverflow="overflow" horzOverflow="overflow" vert="horz" wrap="square" lIns="33866" tIns="33866" rIns="33866" bIns="33866" numCol="1" spcCol="0" rtlCol="0" fromWordArt="0" anchor="ctr" anchorCtr="0" forceAA="0" compatLnSpc="1">
            <a:prstTxWarp prst="textNoShape">
              <a:avLst/>
            </a:prstTxWarp>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3C559D78-3E99-A045-B4E4-B3C7A29DEF27}"/>
              </a:ext>
            </a:extLst>
          </p:cNvPr>
          <p:cNvSpPr/>
          <p:nvPr/>
        </p:nvSpPr>
        <p:spPr>
          <a:xfrm>
            <a:off x="1961847" y="4429202"/>
            <a:ext cx="1616116" cy="384721"/>
          </a:xfrm>
          <a:prstGeom prst="rect">
            <a:avLst/>
          </a:prstGeom>
        </p:spPr>
        <p:txBody>
          <a:bodyPr wrap="square">
            <a:spAutoFit/>
          </a:bodyPr>
          <a:lstStyle/>
          <a:p>
            <a:r>
              <a:rPr lang="zh-CN" altLang="en-US" sz="1900" b="1" dirty="0">
                <a:solidFill>
                  <a:srgbClr val="2164ED"/>
                </a:solidFill>
                <a:latin typeface="Microsoft YaHei" panose="020B0503020204020204" pitchFamily="34" charset="-122"/>
                <a:ea typeface="Microsoft YaHei" panose="020B0503020204020204" pitchFamily="34" charset="-122"/>
              </a:rPr>
              <a:t>自动发通知</a:t>
            </a:r>
          </a:p>
        </p:txBody>
      </p:sp>
      <p:sp>
        <p:nvSpPr>
          <p:cNvPr id="17" name="矩形 16">
            <a:extLst>
              <a:ext uri="{FF2B5EF4-FFF2-40B4-BE49-F238E27FC236}">
                <a16:creationId xmlns:a16="http://schemas.microsoft.com/office/drawing/2014/main" id="{9DC593AD-A9E7-2444-AE67-95357A033268}"/>
              </a:ext>
            </a:extLst>
          </p:cNvPr>
          <p:cNvSpPr/>
          <p:nvPr/>
        </p:nvSpPr>
        <p:spPr>
          <a:xfrm>
            <a:off x="4809183" y="4429202"/>
            <a:ext cx="2181347" cy="384721"/>
          </a:xfrm>
          <a:prstGeom prst="rect">
            <a:avLst/>
          </a:prstGeom>
        </p:spPr>
        <p:txBody>
          <a:bodyPr wrap="square">
            <a:spAutoFit/>
          </a:bodyPr>
          <a:lstStyle/>
          <a:p>
            <a:r>
              <a:rPr lang="zh-CN" altLang="en-US" sz="1900" b="1" dirty="0">
                <a:solidFill>
                  <a:srgbClr val="2164ED"/>
                </a:solidFill>
                <a:latin typeface="Microsoft YaHei" panose="020B0503020204020204" pitchFamily="34" charset="-122"/>
                <a:ea typeface="Microsoft YaHei" panose="020B0503020204020204" pitchFamily="34" charset="-122"/>
              </a:rPr>
              <a:t>自动归纳分析问题</a:t>
            </a:r>
          </a:p>
        </p:txBody>
      </p:sp>
      <p:sp>
        <p:nvSpPr>
          <p:cNvPr id="18" name="矩形 17">
            <a:extLst>
              <a:ext uri="{FF2B5EF4-FFF2-40B4-BE49-F238E27FC236}">
                <a16:creationId xmlns:a16="http://schemas.microsoft.com/office/drawing/2014/main" id="{D7094BC5-9DDB-A749-94FF-DFC3556913D1}"/>
              </a:ext>
            </a:extLst>
          </p:cNvPr>
          <p:cNvSpPr/>
          <p:nvPr/>
        </p:nvSpPr>
        <p:spPr>
          <a:xfrm>
            <a:off x="8548888" y="4422857"/>
            <a:ext cx="1408387" cy="384721"/>
          </a:xfrm>
          <a:prstGeom prst="rect">
            <a:avLst/>
          </a:prstGeom>
        </p:spPr>
        <p:txBody>
          <a:bodyPr wrap="square">
            <a:spAutoFit/>
          </a:bodyPr>
          <a:lstStyle/>
          <a:p>
            <a:r>
              <a:rPr lang="zh-CN" altLang="en-US" sz="1900" b="1" dirty="0">
                <a:solidFill>
                  <a:srgbClr val="2164ED"/>
                </a:solidFill>
                <a:latin typeface="Microsoft YaHei" panose="020B0503020204020204" pitchFamily="34" charset="-122"/>
                <a:ea typeface="Microsoft YaHei" panose="020B0503020204020204" pitchFamily="34" charset="-122"/>
              </a:rPr>
              <a:t>监控面板</a:t>
            </a:r>
          </a:p>
        </p:txBody>
      </p:sp>
      <p:pic>
        <p:nvPicPr>
          <p:cNvPr id="2" name="图片 1">
            <a:extLst>
              <a:ext uri="{FF2B5EF4-FFF2-40B4-BE49-F238E27FC236}">
                <a16:creationId xmlns:a16="http://schemas.microsoft.com/office/drawing/2014/main" id="{23188FDA-60E1-AC41-9DF9-3EFF668E02F5}"/>
              </a:ext>
            </a:extLst>
          </p:cNvPr>
          <p:cNvPicPr>
            <a:picLocks noChangeAspect="1"/>
          </p:cNvPicPr>
          <p:nvPr/>
        </p:nvPicPr>
        <p:blipFill>
          <a:blip r:embed="rId3"/>
          <a:stretch>
            <a:fillRect/>
          </a:stretch>
        </p:blipFill>
        <p:spPr>
          <a:xfrm>
            <a:off x="7696991" y="5146748"/>
            <a:ext cx="3374687" cy="1463574"/>
          </a:xfrm>
          <a:prstGeom prst="rect">
            <a:avLst/>
          </a:prstGeom>
        </p:spPr>
      </p:pic>
      <p:pic>
        <p:nvPicPr>
          <p:cNvPr id="4" name="图片 3">
            <a:extLst>
              <a:ext uri="{FF2B5EF4-FFF2-40B4-BE49-F238E27FC236}">
                <a16:creationId xmlns:a16="http://schemas.microsoft.com/office/drawing/2014/main" id="{EEFB90D8-64DA-E747-B69C-FDC49F978588}"/>
              </a:ext>
            </a:extLst>
          </p:cNvPr>
          <p:cNvPicPr>
            <a:picLocks noChangeAspect="1"/>
          </p:cNvPicPr>
          <p:nvPr/>
        </p:nvPicPr>
        <p:blipFill>
          <a:blip r:embed="rId4"/>
          <a:stretch>
            <a:fillRect/>
          </a:stretch>
        </p:blipFill>
        <p:spPr>
          <a:xfrm>
            <a:off x="1843202" y="5330935"/>
            <a:ext cx="828449" cy="622143"/>
          </a:xfrm>
          <a:prstGeom prst="rect">
            <a:avLst/>
          </a:prstGeom>
        </p:spPr>
      </p:pic>
      <p:sp>
        <p:nvSpPr>
          <p:cNvPr id="5" name="矩形 4">
            <a:extLst>
              <a:ext uri="{FF2B5EF4-FFF2-40B4-BE49-F238E27FC236}">
                <a16:creationId xmlns:a16="http://schemas.microsoft.com/office/drawing/2014/main" id="{591C1FC7-F54A-AE44-A6CE-F1A27B0B018F}"/>
              </a:ext>
            </a:extLst>
          </p:cNvPr>
          <p:cNvSpPr/>
          <p:nvPr/>
        </p:nvSpPr>
        <p:spPr>
          <a:xfrm>
            <a:off x="1777470" y="6100758"/>
            <a:ext cx="1800493" cy="369332"/>
          </a:xfrm>
          <a:prstGeom prst="rect">
            <a:avLst/>
          </a:prstGeom>
        </p:spPr>
        <p:txBody>
          <a:bodyPr wrap="none">
            <a:spAutoFit/>
          </a:bodyPr>
          <a:lstStyle/>
          <a:p>
            <a:r>
              <a:rPr lang="zh-CN" altLang="en-US" sz="1800" dirty="0">
                <a:latin typeface="Microsoft YaHei" panose="020B0503020204020204" pitchFamily="34" charset="-122"/>
                <a:ea typeface="Microsoft YaHei" panose="020B0503020204020204" pitchFamily="34" charset="-122"/>
                <a:cs typeface="DejaVu Sans"/>
              </a:rPr>
              <a:t>邮件、站内信等</a:t>
            </a:r>
            <a:endParaRPr lang="zh-CN" altLang="en-US" dirty="0"/>
          </a:p>
        </p:txBody>
      </p:sp>
      <p:pic>
        <p:nvPicPr>
          <p:cNvPr id="8" name="图片 7">
            <a:extLst>
              <a:ext uri="{FF2B5EF4-FFF2-40B4-BE49-F238E27FC236}">
                <a16:creationId xmlns:a16="http://schemas.microsoft.com/office/drawing/2014/main" id="{1003A2F8-40D8-EE4D-BAD8-3AF20A2DE202}"/>
              </a:ext>
            </a:extLst>
          </p:cNvPr>
          <p:cNvPicPr>
            <a:picLocks noChangeAspect="1"/>
          </p:cNvPicPr>
          <p:nvPr/>
        </p:nvPicPr>
        <p:blipFill>
          <a:blip r:embed="rId5"/>
          <a:stretch>
            <a:fillRect/>
          </a:stretch>
        </p:blipFill>
        <p:spPr>
          <a:xfrm>
            <a:off x="2970749" y="5259949"/>
            <a:ext cx="776217" cy="764116"/>
          </a:xfrm>
          <a:prstGeom prst="rect">
            <a:avLst/>
          </a:prstGeom>
        </p:spPr>
      </p:pic>
      <p:pic>
        <p:nvPicPr>
          <p:cNvPr id="25" name="图片 24">
            <a:extLst>
              <a:ext uri="{FF2B5EF4-FFF2-40B4-BE49-F238E27FC236}">
                <a16:creationId xmlns:a16="http://schemas.microsoft.com/office/drawing/2014/main" id="{B0EFB3AD-BD84-A749-B087-84E6A2D316CE}"/>
              </a:ext>
            </a:extLst>
          </p:cNvPr>
          <p:cNvPicPr>
            <a:picLocks noChangeAspect="1"/>
          </p:cNvPicPr>
          <p:nvPr/>
        </p:nvPicPr>
        <p:blipFill>
          <a:blip r:embed="rId6"/>
          <a:stretch>
            <a:fillRect/>
          </a:stretch>
        </p:blipFill>
        <p:spPr>
          <a:xfrm>
            <a:off x="6242202" y="5237908"/>
            <a:ext cx="548477" cy="476873"/>
          </a:xfrm>
          <a:prstGeom prst="rect">
            <a:avLst/>
          </a:prstGeom>
        </p:spPr>
      </p:pic>
      <p:pic>
        <p:nvPicPr>
          <p:cNvPr id="11" name="图片 10">
            <a:extLst>
              <a:ext uri="{FF2B5EF4-FFF2-40B4-BE49-F238E27FC236}">
                <a16:creationId xmlns:a16="http://schemas.microsoft.com/office/drawing/2014/main" id="{D040D40B-F0A4-A242-BC24-785AAB073C4D}"/>
              </a:ext>
            </a:extLst>
          </p:cNvPr>
          <p:cNvPicPr>
            <a:picLocks noChangeAspect="1"/>
          </p:cNvPicPr>
          <p:nvPr/>
        </p:nvPicPr>
        <p:blipFill>
          <a:blip r:embed="rId7"/>
          <a:stretch>
            <a:fillRect/>
          </a:stretch>
        </p:blipFill>
        <p:spPr>
          <a:xfrm>
            <a:off x="4955265" y="4991256"/>
            <a:ext cx="791963" cy="808125"/>
          </a:xfrm>
          <a:prstGeom prst="rect">
            <a:avLst/>
          </a:prstGeom>
        </p:spPr>
      </p:pic>
      <p:sp>
        <p:nvSpPr>
          <p:cNvPr id="27" name="右箭头 26">
            <a:extLst>
              <a:ext uri="{FF2B5EF4-FFF2-40B4-BE49-F238E27FC236}">
                <a16:creationId xmlns:a16="http://schemas.microsoft.com/office/drawing/2014/main" id="{8D90972D-113D-E445-94D1-A752F8B26A46}"/>
              </a:ext>
            </a:extLst>
          </p:cNvPr>
          <p:cNvSpPr/>
          <p:nvPr/>
        </p:nvSpPr>
        <p:spPr>
          <a:xfrm>
            <a:off x="5854984" y="5304971"/>
            <a:ext cx="279461" cy="329597"/>
          </a:xfrm>
          <a:prstGeom prst="rightArrow">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90428254-F793-7E44-9103-AFBC7EBF1477}"/>
              </a:ext>
            </a:extLst>
          </p:cNvPr>
          <p:cNvSpPr/>
          <p:nvPr/>
        </p:nvSpPr>
        <p:spPr>
          <a:xfrm>
            <a:off x="5097587" y="5976714"/>
            <a:ext cx="1693092" cy="646331"/>
          </a:xfrm>
          <a:prstGeom prst="rect">
            <a:avLst/>
          </a:prstGeom>
        </p:spPr>
        <p:txBody>
          <a:bodyPr wrap="none">
            <a:spAutoFit/>
          </a:bodyPr>
          <a:lstStyle/>
          <a:p>
            <a:r>
              <a:rPr lang="zh-CN" altLang="en-US" sz="1800" dirty="0">
                <a:latin typeface="Microsoft YaHei" panose="020B0503020204020204" pitchFamily="34" charset="-122"/>
                <a:ea typeface="Microsoft YaHei" panose="020B0503020204020204" pitchFamily="34" charset="-122"/>
                <a:cs typeface="DejaVu Sans"/>
              </a:rPr>
              <a:t>通过 </a:t>
            </a:r>
            <a:r>
              <a:rPr lang="en-US" altLang="zh-CN" sz="1800" dirty="0">
                <a:latin typeface="Microsoft YaHei" panose="020B0503020204020204" pitchFamily="34" charset="-122"/>
                <a:ea typeface="Microsoft YaHei" panose="020B0503020204020204" pitchFamily="34" charset="-122"/>
                <a:cs typeface="DejaVu Sans"/>
              </a:rPr>
              <a:t>NLP </a:t>
            </a:r>
            <a:r>
              <a:rPr lang="zh-CN" altLang="en-US" sz="1800" dirty="0">
                <a:latin typeface="Microsoft YaHei" panose="020B0503020204020204" pitchFamily="34" charset="-122"/>
                <a:ea typeface="Microsoft YaHei" panose="020B0503020204020204" pitchFamily="34" charset="-122"/>
                <a:cs typeface="DejaVu Sans"/>
              </a:rPr>
              <a:t>技术</a:t>
            </a:r>
            <a:endParaRPr lang="en-US" altLang="zh-CN" sz="1800" dirty="0">
              <a:latin typeface="Microsoft YaHei" panose="020B0503020204020204" pitchFamily="34" charset="-122"/>
              <a:ea typeface="Microsoft YaHei" panose="020B0503020204020204" pitchFamily="34" charset="-122"/>
              <a:cs typeface="DejaVu Sans"/>
            </a:endParaRPr>
          </a:p>
          <a:p>
            <a:r>
              <a:rPr lang="zh-CN" altLang="en-US" sz="1800" dirty="0">
                <a:latin typeface="Microsoft YaHei" panose="020B0503020204020204" pitchFamily="34" charset="-122"/>
                <a:ea typeface="Microsoft YaHei" panose="020B0503020204020204" pitchFamily="34" charset="-122"/>
                <a:cs typeface="DejaVu Sans"/>
              </a:rPr>
              <a:t>归纳分类问题</a:t>
            </a:r>
            <a:endParaRPr lang="zh-CN" altLang="en-US" dirty="0"/>
          </a:p>
        </p:txBody>
      </p:sp>
    </p:spTree>
    <p:extLst>
      <p:ext uri="{BB962C8B-B14F-4D97-AF65-F5344CB8AC3E}">
        <p14:creationId xmlns:p14="http://schemas.microsoft.com/office/powerpoint/2010/main" val="2178759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8A8A339-6E7C-4F44-91E1-1E5031570792}"/>
              </a:ext>
            </a:extLst>
          </p:cNvPr>
          <p:cNvSpPr txBox="1">
            <a:spLocks/>
          </p:cNvSpPr>
          <p:nvPr/>
        </p:nvSpPr>
        <p:spPr>
          <a:xfrm>
            <a:off x="882039" y="257161"/>
            <a:ext cx="9852756" cy="419342"/>
          </a:xfrm>
          <a:prstGeom prst="rect">
            <a:avLst/>
          </a:prstGeom>
          <a:noFill/>
        </p:spPr>
        <p:txBody>
          <a:bodyPr wrap="square" lIns="121917" tIns="60958" rIns="121917" bIns="60958"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zh-CN" altLang="en-US" dirty="0"/>
              <a:t>第三步，结合业务的</a:t>
            </a:r>
            <a:r>
              <a:rPr lang="en-US" altLang="zh-CN" dirty="0"/>
              <a:t>NLP</a:t>
            </a:r>
            <a:r>
              <a:rPr lang="zh-CN" altLang="en-US" dirty="0"/>
              <a:t>能力建设</a:t>
            </a:r>
            <a:endParaRPr lang="en-US" altLang="zh-CN" dirty="0"/>
          </a:p>
        </p:txBody>
      </p:sp>
      <p:sp>
        <p:nvSpPr>
          <p:cNvPr id="9" name="矩形 142"/>
          <p:cNvSpPr/>
          <p:nvPr/>
        </p:nvSpPr>
        <p:spPr>
          <a:xfrm>
            <a:off x="1534159" y="930168"/>
            <a:ext cx="1544321"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语义分析</a:t>
            </a:r>
          </a:p>
        </p:txBody>
      </p:sp>
      <p:sp>
        <p:nvSpPr>
          <p:cNvPr id="10" name="矩形 142"/>
          <p:cNvSpPr/>
          <p:nvPr/>
        </p:nvSpPr>
        <p:spPr>
          <a:xfrm>
            <a:off x="4030402" y="1142414"/>
            <a:ext cx="3099495" cy="1925674"/>
          </a:xfrm>
          <a:prstGeom prst="roundRect">
            <a:avLst/>
          </a:prstGeom>
          <a:noFill/>
          <a:ln w="9525" cap="flat">
            <a:solidFill>
              <a:schemeClr val="bg1">
                <a:lumMod val="65000"/>
              </a:schemeClr>
            </a:solidFill>
            <a:prstDash val="solid"/>
            <a:miter lim="400000"/>
          </a:ln>
          <a:effectLst/>
        </p:spPr>
        <p:txBody>
          <a:bodyPr wrap="square" lIns="33866" tIns="33866" rIns="33866" bIns="33866" numCol="1" anchor="ctr">
            <a:noAutofit/>
          </a:bodyPr>
          <a:lstStyle/>
          <a:p>
            <a:pPr algn="ctr"/>
            <a:endParaRPr lang="zh-CN" altLang="en-US" sz="1800" dirty="0">
              <a:solidFill>
                <a:schemeClr val="bg1"/>
              </a:solidFill>
              <a:latin typeface="Microsoft YaHei" panose="020B0503020204020204" pitchFamily="34" charset="-122"/>
              <a:ea typeface="Microsoft YaHei" panose="020B0503020204020204" pitchFamily="34" charset="-122"/>
            </a:endParaRPr>
          </a:p>
        </p:txBody>
      </p:sp>
      <p:sp>
        <p:nvSpPr>
          <p:cNvPr id="13" name="加号 12">
            <a:extLst>
              <a:ext uri="{FF2B5EF4-FFF2-40B4-BE49-F238E27FC236}">
                <a16:creationId xmlns:a16="http://schemas.microsoft.com/office/drawing/2014/main" id="{C6AB4056-139A-0C44-BE63-A84294245EF2}"/>
              </a:ext>
            </a:extLst>
          </p:cNvPr>
          <p:cNvSpPr/>
          <p:nvPr/>
        </p:nvSpPr>
        <p:spPr>
          <a:xfrm>
            <a:off x="2080086" y="1195028"/>
            <a:ext cx="452465" cy="474160"/>
          </a:xfrm>
          <a:prstGeom prst="mathPlus">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14" name="加号 13">
            <a:extLst>
              <a:ext uri="{FF2B5EF4-FFF2-40B4-BE49-F238E27FC236}">
                <a16:creationId xmlns:a16="http://schemas.microsoft.com/office/drawing/2014/main" id="{1427CCFF-3EE1-F046-9E42-57488EB0FD9C}"/>
              </a:ext>
            </a:extLst>
          </p:cNvPr>
          <p:cNvSpPr/>
          <p:nvPr/>
        </p:nvSpPr>
        <p:spPr>
          <a:xfrm>
            <a:off x="2080086" y="1888632"/>
            <a:ext cx="452465" cy="474160"/>
          </a:xfrm>
          <a:prstGeom prst="mathPlus">
            <a:avLst/>
          </a:prstGeom>
          <a:solidFill>
            <a:srgbClr val="2096F3"/>
          </a:solidFill>
          <a:ln w="9525" cap="flat">
            <a:solidFill>
              <a:schemeClr val="bg1">
                <a:lumMod val="65000"/>
              </a:schemeClr>
            </a:solidFill>
            <a:prstDash val="solid"/>
            <a:miter lim="400000"/>
          </a:ln>
          <a:effectLst/>
        </p:spPr>
        <p:txBody>
          <a:bodyPr rot="0" spcFirstLastPara="0" vertOverflow="overflow" horzOverflow="overflow" vert="horz" wrap="square" lIns="33866" tIns="33866" rIns="33866" bIns="33866" numCol="1" spcCol="0" rtlCol="0" fromWordArt="0" anchor="ctr" anchorCtr="0" forceAA="0" compatLnSpc="1">
            <a:prstTxWarp prst="textNoShape">
              <a:avLst/>
            </a:prstTxWarp>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15" name="加号 14">
            <a:extLst>
              <a:ext uri="{FF2B5EF4-FFF2-40B4-BE49-F238E27FC236}">
                <a16:creationId xmlns:a16="http://schemas.microsoft.com/office/drawing/2014/main" id="{DD3CFCFE-2FC7-9949-97C2-0C48A7A95833}"/>
              </a:ext>
            </a:extLst>
          </p:cNvPr>
          <p:cNvSpPr/>
          <p:nvPr/>
        </p:nvSpPr>
        <p:spPr>
          <a:xfrm>
            <a:off x="2080086" y="2582236"/>
            <a:ext cx="452465" cy="474160"/>
          </a:xfrm>
          <a:prstGeom prst="mathPlus">
            <a:avLst/>
          </a:prstGeom>
          <a:solidFill>
            <a:srgbClr val="2096F3"/>
          </a:solidFill>
          <a:ln w="9525" cap="flat">
            <a:solidFill>
              <a:schemeClr val="bg1">
                <a:lumMod val="65000"/>
              </a:schemeClr>
            </a:solidFill>
            <a:prstDash val="solid"/>
            <a:miter lim="400000"/>
          </a:ln>
          <a:effectLst/>
        </p:spPr>
        <p:txBody>
          <a:bodyPr rot="0" spcFirstLastPara="0" vertOverflow="overflow" horzOverflow="overflow" vert="horz" wrap="square" lIns="33866" tIns="33866" rIns="33866" bIns="33866" numCol="1" spcCol="0" rtlCol="0" fromWordArt="0" anchor="ctr" anchorCtr="0" forceAA="0" compatLnSpc="1">
            <a:prstTxWarp prst="textNoShape">
              <a:avLst/>
            </a:prstTxWarp>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26" name="矩形 142">
            <a:extLst>
              <a:ext uri="{FF2B5EF4-FFF2-40B4-BE49-F238E27FC236}">
                <a16:creationId xmlns:a16="http://schemas.microsoft.com/office/drawing/2014/main" id="{19E02C4B-5113-5B41-BDF2-0D24E409D544}"/>
              </a:ext>
            </a:extLst>
          </p:cNvPr>
          <p:cNvSpPr/>
          <p:nvPr/>
        </p:nvSpPr>
        <p:spPr>
          <a:xfrm>
            <a:off x="1534159" y="1623772"/>
            <a:ext cx="1544321"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信息抽取</a:t>
            </a:r>
          </a:p>
        </p:txBody>
      </p:sp>
      <p:sp>
        <p:nvSpPr>
          <p:cNvPr id="29" name="矩形 142">
            <a:extLst>
              <a:ext uri="{FF2B5EF4-FFF2-40B4-BE49-F238E27FC236}">
                <a16:creationId xmlns:a16="http://schemas.microsoft.com/office/drawing/2014/main" id="{3252F25E-A70E-354B-9CBB-7B2D3FA880D9}"/>
              </a:ext>
            </a:extLst>
          </p:cNvPr>
          <p:cNvSpPr/>
          <p:nvPr/>
        </p:nvSpPr>
        <p:spPr>
          <a:xfrm>
            <a:off x="1534159" y="2317376"/>
            <a:ext cx="1544321"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标签提取</a:t>
            </a:r>
          </a:p>
        </p:txBody>
      </p:sp>
      <p:sp>
        <p:nvSpPr>
          <p:cNvPr id="30" name="矩形 142">
            <a:extLst>
              <a:ext uri="{FF2B5EF4-FFF2-40B4-BE49-F238E27FC236}">
                <a16:creationId xmlns:a16="http://schemas.microsoft.com/office/drawing/2014/main" id="{51A274B7-879C-7340-A309-2E5681705563}"/>
              </a:ext>
            </a:extLst>
          </p:cNvPr>
          <p:cNvSpPr/>
          <p:nvPr/>
        </p:nvSpPr>
        <p:spPr>
          <a:xfrm>
            <a:off x="1523999" y="3010980"/>
            <a:ext cx="1544321"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文本情感识别</a:t>
            </a:r>
          </a:p>
        </p:txBody>
      </p:sp>
      <p:sp>
        <p:nvSpPr>
          <p:cNvPr id="31" name="右箭头 30">
            <a:extLst>
              <a:ext uri="{FF2B5EF4-FFF2-40B4-BE49-F238E27FC236}">
                <a16:creationId xmlns:a16="http://schemas.microsoft.com/office/drawing/2014/main" id="{467505F3-0F9A-7645-9C88-C26C276E59F6}"/>
              </a:ext>
            </a:extLst>
          </p:cNvPr>
          <p:cNvSpPr/>
          <p:nvPr/>
        </p:nvSpPr>
        <p:spPr>
          <a:xfrm>
            <a:off x="3344946" y="1409400"/>
            <a:ext cx="363454" cy="1432624"/>
          </a:xfrm>
          <a:prstGeom prst="rightArrow">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46592BEE-4498-3C4D-B58C-54E66951F300}"/>
              </a:ext>
            </a:extLst>
          </p:cNvPr>
          <p:cNvSpPr/>
          <p:nvPr/>
        </p:nvSpPr>
        <p:spPr>
          <a:xfrm>
            <a:off x="4030403" y="1252136"/>
            <a:ext cx="3099494" cy="1754326"/>
          </a:xfrm>
          <a:prstGeom prst="rect">
            <a:avLst/>
          </a:prstGeom>
        </p:spPr>
        <p:txBody>
          <a:bodyPr wrap="square">
            <a:spAutoFit/>
          </a:bodyPr>
          <a:lstStyle/>
          <a:p>
            <a:pPr marL="342900" indent="-34290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理解用户在说什么</a:t>
            </a:r>
            <a:endParaRPr lang="en-US" altLang="zh-CN" sz="18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提取用户说的关键信息</a:t>
            </a:r>
            <a:endParaRPr lang="en-US" altLang="zh-CN" sz="18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提取业务中用于分类、检索等标签</a:t>
            </a:r>
            <a:endParaRPr lang="en-US" altLang="zh-CN" sz="18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分析用户的情感极性</a:t>
            </a:r>
            <a:endParaRPr lang="en-US" altLang="zh-CN" sz="18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按业务需求可定制</a:t>
            </a:r>
            <a:endParaRPr lang="en-US" altLang="zh-CN" sz="18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869553E0-89FC-4B42-8DC7-1054C9247747}"/>
              </a:ext>
            </a:extLst>
          </p:cNvPr>
          <p:cNvPicPr>
            <a:picLocks noChangeAspect="1"/>
          </p:cNvPicPr>
          <p:nvPr/>
        </p:nvPicPr>
        <p:blipFill>
          <a:blip r:embed="rId3"/>
          <a:stretch>
            <a:fillRect/>
          </a:stretch>
        </p:blipFill>
        <p:spPr>
          <a:xfrm>
            <a:off x="3067915" y="3360104"/>
            <a:ext cx="8627904" cy="3440951"/>
          </a:xfrm>
          <a:prstGeom prst="rect">
            <a:avLst/>
          </a:prstGeom>
        </p:spPr>
      </p:pic>
      <p:sp>
        <p:nvSpPr>
          <p:cNvPr id="33" name="矩形 142">
            <a:extLst>
              <a:ext uri="{FF2B5EF4-FFF2-40B4-BE49-F238E27FC236}">
                <a16:creationId xmlns:a16="http://schemas.microsoft.com/office/drawing/2014/main" id="{BA9FB4F4-7C84-5245-B315-9F9629665F23}"/>
              </a:ext>
            </a:extLst>
          </p:cNvPr>
          <p:cNvSpPr/>
          <p:nvPr/>
        </p:nvSpPr>
        <p:spPr>
          <a:xfrm>
            <a:off x="680314" y="4113387"/>
            <a:ext cx="1544321"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定义标签体系</a:t>
            </a:r>
          </a:p>
        </p:txBody>
      </p:sp>
      <p:sp>
        <p:nvSpPr>
          <p:cNvPr id="34" name="右箭头 33">
            <a:extLst>
              <a:ext uri="{FF2B5EF4-FFF2-40B4-BE49-F238E27FC236}">
                <a16:creationId xmlns:a16="http://schemas.microsoft.com/office/drawing/2014/main" id="{6B911D86-D107-D145-9A58-1A21D7FD167B}"/>
              </a:ext>
            </a:extLst>
          </p:cNvPr>
          <p:cNvSpPr/>
          <p:nvPr/>
        </p:nvSpPr>
        <p:spPr>
          <a:xfrm rot="5400000">
            <a:off x="1302583" y="4313107"/>
            <a:ext cx="279461" cy="708308"/>
          </a:xfrm>
          <a:prstGeom prst="rightArrow">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35" name="矩形 142">
            <a:extLst>
              <a:ext uri="{FF2B5EF4-FFF2-40B4-BE49-F238E27FC236}">
                <a16:creationId xmlns:a16="http://schemas.microsoft.com/office/drawing/2014/main" id="{ED6967B4-84DF-A440-B015-8347C2652560}"/>
              </a:ext>
            </a:extLst>
          </p:cNvPr>
          <p:cNvSpPr/>
          <p:nvPr/>
        </p:nvSpPr>
        <p:spPr>
          <a:xfrm>
            <a:off x="680314" y="4910859"/>
            <a:ext cx="1544321"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标注及训练</a:t>
            </a:r>
          </a:p>
        </p:txBody>
      </p:sp>
      <p:sp>
        <p:nvSpPr>
          <p:cNvPr id="36" name="右箭头 35">
            <a:extLst>
              <a:ext uri="{FF2B5EF4-FFF2-40B4-BE49-F238E27FC236}">
                <a16:creationId xmlns:a16="http://schemas.microsoft.com/office/drawing/2014/main" id="{69CC4FD4-29F8-2547-8463-78E9FF6D5D03}"/>
              </a:ext>
            </a:extLst>
          </p:cNvPr>
          <p:cNvSpPr/>
          <p:nvPr/>
        </p:nvSpPr>
        <p:spPr>
          <a:xfrm rot="5400000">
            <a:off x="1302583" y="5110579"/>
            <a:ext cx="279461" cy="708308"/>
          </a:xfrm>
          <a:prstGeom prst="rightArrow">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37" name="矩形 142">
            <a:extLst>
              <a:ext uri="{FF2B5EF4-FFF2-40B4-BE49-F238E27FC236}">
                <a16:creationId xmlns:a16="http://schemas.microsoft.com/office/drawing/2014/main" id="{2E640796-C184-A84C-89E6-E35EB3B02B6B}"/>
              </a:ext>
            </a:extLst>
          </p:cNvPr>
          <p:cNvSpPr/>
          <p:nvPr/>
        </p:nvSpPr>
        <p:spPr>
          <a:xfrm>
            <a:off x="680314" y="5708331"/>
            <a:ext cx="1544321"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标签使用</a:t>
            </a:r>
          </a:p>
        </p:txBody>
      </p:sp>
      <p:sp>
        <p:nvSpPr>
          <p:cNvPr id="7" name="矩形 6">
            <a:extLst>
              <a:ext uri="{FF2B5EF4-FFF2-40B4-BE49-F238E27FC236}">
                <a16:creationId xmlns:a16="http://schemas.microsoft.com/office/drawing/2014/main" id="{8B52F6C9-1D5B-8C4C-99A6-D4CCDCDDB9E4}"/>
              </a:ext>
            </a:extLst>
          </p:cNvPr>
          <p:cNvSpPr/>
          <p:nvPr/>
        </p:nvSpPr>
        <p:spPr>
          <a:xfrm>
            <a:off x="6177242" y="3320192"/>
            <a:ext cx="1757718" cy="338554"/>
          </a:xfrm>
          <a:prstGeom prst="rect">
            <a:avLst/>
          </a:prstGeom>
        </p:spPr>
        <p:txBody>
          <a:bodyPr wrap="square">
            <a:spAutoFit/>
          </a:bodyPr>
          <a:lstStyle/>
          <a:p>
            <a:r>
              <a:rPr lang="zh-CN" altLang="en-US" sz="1600" dirty="0">
                <a:latin typeface="Microsoft YaHei" panose="020B0503020204020204" pitchFamily="34" charset="-122"/>
                <a:ea typeface="Microsoft YaHei" panose="020B0503020204020204" pitchFamily="34" charset="-122"/>
              </a:rPr>
              <a:t>训练流程示意图</a:t>
            </a:r>
          </a:p>
        </p:txBody>
      </p:sp>
      <p:sp>
        <p:nvSpPr>
          <p:cNvPr id="40" name="右箭头 39">
            <a:extLst>
              <a:ext uri="{FF2B5EF4-FFF2-40B4-BE49-F238E27FC236}">
                <a16:creationId xmlns:a16="http://schemas.microsoft.com/office/drawing/2014/main" id="{FD587C9A-9D60-C345-8599-28286DD66A7C}"/>
              </a:ext>
            </a:extLst>
          </p:cNvPr>
          <p:cNvSpPr/>
          <p:nvPr/>
        </p:nvSpPr>
        <p:spPr>
          <a:xfrm>
            <a:off x="7381867" y="1409400"/>
            <a:ext cx="363454" cy="1432624"/>
          </a:xfrm>
          <a:prstGeom prst="rightArrow">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BFEFF65E-0354-A443-820D-0BF33B5C62EE}"/>
              </a:ext>
            </a:extLst>
          </p:cNvPr>
          <p:cNvSpPr/>
          <p:nvPr/>
        </p:nvSpPr>
        <p:spPr>
          <a:xfrm>
            <a:off x="8559473" y="950053"/>
            <a:ext cx="1204287" cy="384721"/>
          </a:xfrm>
          <a:prstGeom prst="rect">
            <a:avLst/>
          </a:prstGeom>
        </p:spPr>
        <p:txBody>
          <a:bodyPr wrap="square">
            <a:spAutoFit/>
          </a:bodyPr>
          <a:lstStyle/>
          <a:p>
            <a:r>
              <a:rPr lang="zh-CN" altLang="en-US" sz="1900" b="1" dirty="0">
                <a:solidFill>
                  <a:srgbClr val="2164ED"/>
                </a:solidFill>
                <a:latin typeface="Microsoft YaHei" panose="020B0503020204020204" pitchFamily="34" charset="-122"/>
                <a:ea typeface="Microsoft YaHei" panose="020B0503020204020204" pitchFamily="34" charset="-122"/>
              </a:rPr>
              <a:t>达成目标</a:t>
            </a:r>
          </a:p>
        </p:txBody>
      </p:sp>
      <p:sp>
        <p:nvSpPr>
          <p:cNvPr id="43" name="矩形 142">
            <a:extLst>
              <a:ext uri="{FF2B5EF4-FFF2-40B4-BE49-F238E27FC236}">
                <a16:creationId xmlns:a16="http://schemas.microsoft.com/office/drawing/2014/main" id="{360E73A5-2317-CE44-92C9-533F21F53C38}"/>
              </a:ext>
            </a:extLst>
          </p:cNvPr>
          <p:cNvSpPr/>
          <p:nvPr/>
        </p:nvSpPr>
        <p:spPr>
          <a:xfrm>
            <a:off x="8125297" y="1409400"/>
            <a:ext cx="2072640"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通用</a:t>
            </a:r>
            <a:r>
              <a:rPr lang="en-US" altLang="zh-CN" sz="1800" dirty="0">
                <a:solidFill>
                  <a:schemeClr val="bg1"/>
                </a:solidFill>
                <a:latin typeface="Microsoft YaHei" panose="020B0503020204020204" pitchFamily="34" charset="-122"/>
                <a:ea typeface="Microsoft YaHei" panose="020B0503020204020204" pitchFamily="34" charset="-122"/>
              </a:rPr>
              <a:t>+</a:t>
            </a:r>
            <a:r>
              <a:rPr lang="zh-CN" altLang="en-US" sz="1800" dirty="0">
                <a:solidFill>
                  <a:schemeClr val="bg1"/>
                </a:solidFill>
                <a:latin typeface="Microsoft YaHei" panose="020B0503020204020204" pitchFamily="34" charset="-122"/>
                <a:ea typeface="Microsoft YaHei" panose="020B0503020204020204" pitchFamily="34" charset="-122"/>
              </a:rPr>
              <a:t>定制化兼容</a:t>
            </a:r>
          </a:p>
        </p:txBody>
      </p:sp>
      <p:sp>
        <p:nvSpPr>
          <p:cNvPr id="44" name="矩形 142">
            <a:extLst>
              <a:ext uri="{FF2B5EF4-FFF2-40B4-BE49-F238E27FC236}">
                <a16:creationId xmlns:a16="http://schemas.microsoft.com/office/drawing/2014/main" id="{63ABD6E5-9B40-164E-9696-AE08B85D90E6}"/>
              </a:ext>
            </a:extLst>
          </p:cNvPr>
          <p:cNvSpPr/>
          <p:nvPr/>
        </p:nvSpPr>
        <p:spPr>
          <a:xfrm>
            <a:off x="8125297" y="1783687"/>
            <a:ext cx="2072640"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600" dirty="0">
                <a:solidFill>
                  <a:schemeClr val="bg1"/>
                </a:solidFill>
                <a:latin typeface="Microsoft YaHei" panose="020B0503020204020204" pitchFamily="34" charset="-122"/>
                <a:ea typeface="Microsoft YaHei" panose="020B0503020204020204" pitchFamily="34" charset="-122"/>
              </a:rPr>
              <a:t>多方式摄取业务标签</a:t>
            </a:r>
          </a:p>
        </p:txBody>
      </p:sp>
      <p:sp>
        <p:nvSpPr>
          <p:cNvPr id="45" name="矩形 142">
            <a:extLst>
              <a:ext uri="{FF2B5EF4-FFF2-40B4-BE49-F238E27FC236}">
                <a16:creationId xmlns:a16="http://schemas.microsoft.com/office/drawing/2014/main" id="{4DE35F34-0B7F-D742-AA5D-B31EE8284DEC}"/>
              </a:ext>
            </a:extLst>
          </p:cNvPr>
          <p:cNvSpPr/>
          <p:nvPr/>
        </p:nvSpPr>
        <p:spPr>
          <a:xfrm>
            <a:off x="8125297" y="2162238"/>
            <a:ext cx="2072640"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600" dirty="0">
                <a:solidFill>
                  <a:schemeClr val="bg1"/>
                </a:solidFill>
                <a:latin typeface="Microsoft YaHei" panose="020B0503020204020204" pitchFamily="34" charset="-122"/>
                <a:ea typeface="Microsoft YaHei" panose="020B0503020204020204" pitchFamily="34" charset="-122"/>
              </a:rPr>
              <a:t>可配置</a:t>
            </a:r>
            <a:r>
              <a:rPr lang="en-US" altLang="zh-CN" sz="1600" dirty="0">
                <a:solidFill>
                  <a:schemeClr val="bg1"/>
                </a:solidFill>
                <a:latin typeface="Microsoft YaHei" panose="020B0503020204020204" pitchFamily="34" charset="-122"/>
                <a:ea typeface="Microsoft YaHei" panose="020B0503020204020204" pitchFamily="34" charset="-122"/>
              </a:rPr>
              <a:t>&amp;</a:t>
            </a:r>
            <a:r>
              <a:rPr lang="zh-CN" altLang="en-US" sz="1600" dirty="0">
                <a:solidFill>
                  <a:schemeClr val="bg1"/>
                </a:solidFill>
                <a:latin typeface="Microsoft YaHei" panose="020B0503020204020204" pitchFamily="34" charset="-122"/>
                <a:ea typeface="Microsoft YaHei" panose="020B0503020204020204" pitchFamily="34" charset="-122"/>
              </a:rPr>
              <a:t>可训练</a:t>
            </a:r>
          </a:p>
        </p:txBody>
      </p:sp>
      <p:sp>
        <p:nvSpPr>
          <p:cNvPr id="46" name="矩形 142">
            <a:extLst>
              <a:ext uri="{FF2B5EF4-FFF2-40B4-BE49-F238E27FC236}">
                <a16:creationId xmlns:a16="http://schemas.microsoft.com/office/drawing/2014/main" id="{293D375A-DF6B-944E-85D7-AE60F76F3BD1}"/>
              </a:ext>
            </a:extLst>
          </p:cNvPr>
          <p:cNvSpPr/>
          <p:nvPr/>
        </p:nvSpPr>
        <p:spPr>
          <a:xfrm>
            <a:off x="8125297" y="2540789"/>
            <a:ext cx="2072640" cy="310276"/>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600" dirty="0">
                <a:solidFill>
                  <a:schemeClr val="bg1"/>
                </a:solidFill>
                <a:latin typeface="Microsoft YaHei" panose="020B0503020204020204" pitchFamily="34" charset="-122"/>
                <a:ea typeface="Microsoft YaHei" panose="020B0503020204020204" pitchFamily="34" charset="-122"/>
              </a:rPr>
              <a:t>源于业务服务业务</a:t>
            </a:r>
          </a:p>
        </p:txBody>
      </p:sp>
      <p:sp>
        <p:nvSpPr>
          <p:cNvPr id="50" name="矩形 49">
            <a:extLst>
              <a:ext uri="{FF2B5EF4-FFF2-40B4-BE49-F238E27FC236}">
                <a16:creationId xmlns:a16="http://schemas.microsoft.com/office/drawing/2014/main" id="{D4206683-C8FB-F04B-98BD-F4B9A2397064}"/>
              </a:ext>
            </a:extLst>
          </p:cNvPr>
          <p:cNvSpPr/>
          <p:nvPr/>
        </p:nvSpPr>
        <p:spPr>
          <a:xfrm>
            <a:off x="1748011" y="566709"/>
            <a:ext cx="1204287" cy="384721"/>
          </a:xfrm>
          <a:prstGeom prst="rect">
            <a:avLst/>
          </a:prstGeom>
        </p:spPr>
        <p:txBody>
          <a:bodyPr wrap="square">
            <a:spAutoFit/>
          </a:bodyPr>
          <a:lstStyle/>
          <a:p>
            <a:r>
              <a:rPr lang="zh-CN" altLang="en-US" sz="1900" b="1" dirty="0">
                <a:solidFill>
                  <a:srgbClr val="2164ED"/>
                </a:solidFill>
                <a:latin typeface="Microsoft YaHei" panose="020B0503020204020204" pitchFamily="34" charset="-122"/>
                <a:ea typeface="Microsoft YaHei" panose="020B0503020204020204" pitchFamily="34" charset="-122"/>
              </a:rPr>
              <a:t>技术能力</a:t>
            </a:r>
          </a:p>
        </p:txBody>
      </p:sp>
      <p:sp>
        <p:nvSpPr>
          <p:cNvPr id="51" name="矩形 50">
            <a:extLst>
              <a:ext uri="{FF2B5EF4-FFF2-40B4-BE49-F238E27FC236}">
                <a16:creationId xmlns:a16="http://schemas.microsoft.com/office/drawing/2014/main" id="{5613F3A4-E012-4749-A322-D334D783FD92}"/>
              </a:ext>
            </a:extLst>
          </p:cNvPr>
          <p:cNvSpPr/>
          <p:nvPr/>
        </p:nvSpPr>
        <p:spPr>
          <a:xfrm>
            <a:off x="4972955" y="690594"/>
            <a:ext cx="1204287" cy="384721"/>
          </a:xfrm>
          <a:prstGeom prst="rect">
            <a:avLst/>
          </a:prstGeom>
        </p:spPr>
        <p:txBody>
          <a:bodyPr wrap="square">
            <a:spAutoFit/>
          </a:bodyPr>
          <a:lstStyle/>
          <a:p>
            <a:r>
              <a:rPr lang="zh-CN" altLang="en-US" sz="1900" b="1" dirty="0">
                <a:solidFill>
                  <a:srgbClr val="2164ED"/>
                </a:solidFill>
                <a:latin typeface="Microsoft YaHei" panose="020B0503020204020204" pitchFamily="34" charset="-122"/>
                <a:ea typeface="Microsoft YaHei" panose="020B0503020204020204" pitchFamily="34" charset="-122"/>
              </a:rPr>
              <a:t>技术处理</a:t>
            </a:r>
          </a:p>
        </p:txBody>
      </p:sp>
      <p:sp>
        <p:nvSpPr>
          <p:cNvPr id="52" name="右箭头 51">
            <a:extLst>
              <a:ext uri="{FF2B5EF4-FFF2-40B4-BE49-F238E27FC236}">
                <a16:creationId xmlns:a16="http://schemas.microsoft.com/office/drawing/2014/main" id="{442A6471-3D66-3B46-B8E7-55684A96CAE0}"/>
              </a:ext>
            </a:extLst>
          </p:cNvPr>
          <p:cNvSpPr/>
          <p:nvPr/>
        </p:nvSpPr>
        <p:spPr>
          <a:xfrm>
            <a:off x="2316885" y="4747312"/>
            <a:ext cx="761595" cy="660947"/>
          </a:xfrm>
          <a:prstGeom prst="rightArrow">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53" name="矩形 52">
            <a:extLst>
              <a:ext uri="{FF2B5EF4-FFF2-40B4-BE49-F238E27FC236}">
                <a16:creationId xmlns:a16="http://schemas.microsoft.com/office/drawing/2014/main" id="{6FC49078-1A45-EF4B-8424-DCD86F39DFDC}"/>
              </a:ext>
            </a:extLst>
          </p:cNvPr>
          <p:cNvSpPr/>
          <p:nvPr/>
        </p:nvSpPr>
        <p:spPr>
          <a:xfrm>
            <a:off x="2342696" y="4222406"/>
            <a:ext cx="603083" cy="584775"/>
          </a:xfrm>
          <a:prstGeom prst="rect">
            <a:avLst/>
          </a:prstGeom>
        </p:spPr>
        <p:txBody>
          <a:bodyPr wrap="square">
            <a:spAutoFit/>
          </a:bodyPr>
          <a:lstStyle/>
          <a:p>
            <a:r>
              <a:rPr lang="zh-CN" altLang="en-US" sz="1600" dirty="0">
                <a:latin typeface="Microsoft YaHei" panose="020B0503020204020204" pitchFamily="34" charset="-122"/>
                <a:ea typeface="Microsoft YaHei" panose="020B0503020204020204" pitchFamily="34" charset="-122"/>
              </a:rPr>
              <a:t>流程示意</a:t>
            </a:r>
          </a:p>
        </p:txBody>
      </p:sp>
    </p:spTree>
    <p:extLst>
      <p:ext uri="{BB962C8B-B14F-4D97-AF65-F5344CB8AC3E}">
        <p14:creationId xmlns:p14="http://schemas.microsoft.com/office/powerpoint/2010/main" val="996325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a:extLst>
              <a:ext uri="{FF2B5EF4-FFF2-40B4-BE49-F238E27FC236}">
                <a16:creationId xmlns:a16="http://schemas.microsoft.com/office/drawing/2014/main" id="{9E23869F-BCDA-8649-B637-575A4BD290A4}"/>
              </a:ext>
            </a:extLst>
          </p:cNvPr>
          <p:cNvSpPr txBox="1"/>
          <p:nvPr/>
        </p:nvSpPr>
        <p:spPr>
          <a:xfrm>
            <a:off x="785718" y="156865"/>
            <a:ext cx="9878995"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zh-CN" altLang="en-US" dirty="0">
                <a:solidFill>
                  <a:schemeClr val="tx1"/>
                </a:solidFill>
              </a:rPr>
              <a:t>第四步，能力孵化衍生</a:t>
            </a:r>
          </a:p>
        </p:txBody>
      </p:sp>
      <p:sp>
        <p:nvSpPr>
          <p:cNvPr id="85" name="矩形 84">
            <a:extLst>
              <a:ext uri="{FF2B5EF4-FFF2-40B4-BE49-F238E27FC236}">
                <a16:creationId xmlns:a16="http://schemas.microsoft.com/office/drawing/2014/main" id="{2CEB497E-3CBA-774F-9B66-53AAF2901B28}"/>
              </a:ext>
            </a:extLst>
          </p:cNvPr>
          <p:cNvSpPr/>
          <p:nvPr/>
        </p:nvSpPr>
        <p:spPr>
          <a:xfrm>
            <a:off x="734703" y="553686"/>
            <a:ext cx="10552462" cy="1926239"/>
          </a:xfrm>
          <a:prstGeom prst="rect">
            <a:avLst/>
          </a:prstGeom>
        </p:spPr>
        <p:txBody>
          <a:bodyPr wrap="square" lIns="121926" tIns="60963" rIns="121926" bIns="60963">
            <a:spAutoFit/>
          </a:bodyPr>
          <a:lstStyle/>
          <a:p>
            <a:pPr>
              <a:lnSpc>
                <a:spcPct val="150000"/>
              </a:lnSpc>
            </a:pPr>
            <a:r>
              <a:rPr lang="zh-CN" altLang="en-US" sz="1600" b="1" dirty="0">
                <a:latin typeface="微软雅黑"/>
                <a:ea typeface="微软雅黑"/>
                <a:cs typeface="微软雅黑"/>
              </a:rPr>
              <a:t>以月报智能撰写为例，就可作为 </a:t>
            </a:r>
            <a:r>
              <a:rPr lang="en-US" altLang="zh-CN" sz="1600" b="1" dirty="0">
                <a:latin typeface="微软雅黑"/>
                <a:ea typeface="微软雅黑"/>
                <a:cs typeface="微软雅黑"/>
              </a:rPr>
              <a:t>NLP </a:t>
            </a:r>
            <a:r>
              <a:rPr lang="zh-CN" altLang="en-US" sz="1600" b="1" dirty="0">
                <a:latin typeface="微软雅黑"/>
                <a:ea typeface="微软雅黑"/>
                <a:cs typeface="微软雅黑"/>
              </a:rPr>
              <a:t>能力孵化出的衍生能力，</a:t>
            </a:r>
            <a:r>
              <a:rPr lang="zh-CN" altLang="en-US" sz="1600" b="1" dirty="0">
                <a:solidFill>
                  <a:srgbClr val="FF0000"/>
                </a:solidFill>
                <a:latin typeface="微软雅黑"/>
                <a:ea typeface="微软雅黑"/>
                <a:cs typeface="微软雅黑"/>
              </a:rPr>
              <a:t>赋能于业务，提高人效</a:t>
            </a:r>
            <a:r>
              <a:rPr lang="zh-CN" altLang="en-US" sz="1600" b="1" dirty="0">
                <a:latin typeface="微软雅黑"/>
                <a:ea typeface="微软雅黑"/>
                <a:cs typeface="微软雅黑"/>
              </a:rPr>
              <a:t>：</a:t>
            </a:r>
            <a:endParaRPr lang="en-US" altLang="zh-CN" sz="1600" dirty="0">
              <a:solidFill>
                <a:srgbClr val="0000FF"/>
              </a:solidFill>
              <a:latin typeface="Microsoft YaHei" panose="020B0503020204020204" pitchFamily="34" charset="-122"/>
              <a:ea typeface="Microsoft YaHei" panose="020B0503020204020204" pitchFamily="34" charset="-122"/>
            </a:endParaRPr>
          </a:p>
          <a:p>
            <a:pPr marL="228611" indent="-228611">
              <a:lnSpc>
                <a:spcPct val="150000"/>
              </a:lnSpc>
              <a:buFont typeface="Wingdings" charset="2"/>
              <a:buChar char="Ø"/>
            </a:pPr>
            <a:r>
              <a:rPr lang="zh-CN" altLang="en-US" sz="1600" dirty="0">
                <a:solidFill>
                  <a:srgbClr val="0000FF"/>
                </a:solidFill>
                <a:latin typeface="Microsoft YaHei" panose="020B0503020204020204" pitchFamily="34" charset="-122"/>
                <a:ea typeface="Microsoft YaHei" panose="020B0503020204020204" pitchFamily="34" charset="-122"/>
              </a:rPr>
              <a:t>智能月报撰写：</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自动化调度月报素材，自动化分析月报数据，调度智能写作能力，根据月报数据分析结果智能化写作月报总结内容，并自动化排版月报格式内容，形成模版化月报，自动触发给指定人员，人员可再</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review</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和编辑修订。将月报撰写工作从枯燥、繁琐，改变为</a:t>
            </a:r>
            <a:r>
              <a:rPr lang="zh-CN" altLang="en-US" sz="1600" b="1" dirty="0">
                <a:solidFill>
                  <a:srgbClr val="FF0000"/>
                </a:solidFill>
                <a:latin typeface="Microsoft YaHei" panose="020B0503020204020204" pitchFamily="34" charset="-122"/>
                <a:ea typeface="Microsoft YaHei" panose="020B0503020204020204" pitchFamily="34" charset="-122"/>
              </a:rPr>
              <a:t>灵活、快速、高效的自动化，让专业人员可将精力更集中在专业领域中。</a:t>
            </a:r>
            <a:endParaRPr lang="en-US" altLang="zh-CN" sz="1600" b="1" dirty="0">
              <a:solidFill>
                <a:srgbClr val="FF0000"/>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F427D2F-ADD3-0D4B-9465-3D4359E74245}"/>
              </a:ext>
            </a:extLst>
          </p:cNvPr>
          <p:cNvPicPr>
            <a:picLocks noChangeAspect="1"/>
          </p:cNvPicPr>
          <p:nvPr/>
        </p:nvPicPr>
        <p:blipFill>
          <a:blip r:embed="rId3"/>
          <a:stretch>
            <a:fillRect/>
          </a:stretch>
        </p:blipFill>
        <p:spPr>
          <a:xfrm>
            <a:off x="734702" y="4541209"/>
            <a:ext cx="3109111" cy="2151940"/>
          </a:xfrm>
          <a:prstGeom prst="rect">
            <a:avLst/>
          </a:prstGeom>
        </p:spPr>
      </p:pic>
      <p:sp>
        <p:nvSpPr>
          <p:cNvPr id="21" name="右箭头 20">
            <a:extLst>
              <a:ext uri="{FF2B5EF4-FFF2-40B4-BE49-F238E27FC236}">
                <a16:creationId xmlns:a16="http://schemas.microsoft.com/office/drawing/2014/main" id="{1CE9B1B6-BA2C-E346-8FB2-FC7B376D1788}"/>
              </a:ext>
            </a:extLst>
          </p:cNvPr>
          <p:cNvSpPr/>
          <p:nvPr/>
        </p:nvSpPr>
        <p:spPr>
          <a:xfrm>
            <a:off x="3843814" y="5127378"/>
            <a:ext cx="531249" cy="660947"/>
          </a:xfrm>
          <a:prstGeom prst="rightArrow">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1763FCD3-5985-AB41-896B-224BCEE04F0D}"/>
              </a:ext>
            </a:extLst>
          </p:cNvPr>
          <p:cNvPicPr>
            <a:picLocks noChangeAspect="1"/>
          </p:cNvPicPr>
          <p:nvPr/>
        </p:nvPicPr>
        <p:blipFill>
          <a:blip r:embed="rId4"/>
          <a:stretch>
            <a:fillRect/>
          </a:stretch>
        </p:blipFill>
        <p:spPr>
          <a:xfrm>
            <a:off x="4375063" y="4615840"/>
            <a:ext cx="3271742" cy="1861820"/>
          </a:xfrm>
          <a:prstGeom prst="rect">
            <a:avLst/>
          </a:prstGeom>
        </p:spPr>
      </p:pic>
      <p:sp>
        <p:nvSpPr>
          <p:cNvPr id="23" name="右箭头 22">
            <a:extLst>
              <a:ext uri="{FF2B5EF4-FFF2-40B4-BE49-F238E27FC236}">
                <a16:creationId xmlns:a16="http://schemas.microsoft.com/office/drawing/2014/main" id="{A52383F6-1B45-DB4E-BBED-B7C508602BD3}"/>
              </a:ext>
            </a:extLst>
          </p:cNvPr>
          <p:cNvSpPr/>
          <p:nvPr/>
        </p:nvSpPr>
        <p:spPr>
          <a:xfrm>
            <a:off x="7646805" y="5127377"/>
            <a:ext cx="531249" cy="660947"/>
          </a:xfrm>
          <a:prstGeom prst="rightArrow">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endParaRPr lang="zh-CN" altLang="en-US" sz="1800">
              <a:solidFill>
                <a:schemeClr val="bg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D9A1F5C8-F51A-0849-ABB0-CCF938B6EBD9}"/>
              </a:ext>
            </a:extLst>
          </p:cNvPr>
          <p:cNvPicPr>
            <a:picLocks noChangeAspect="1"/>
          </p:cNvPicPr>
          <p:nvPr/>
        </p:nvPicPr>
        <p:blipFill>
          <a:blip r:embed="rId5"/>
          <a:stretch>
            <a:fillRect/>
          </a:stretch>
        </p:blipFill>
        <p:spPr>
          <a:xfrm>
            <a:off x="8287236" y="4692126"/>
            <a:ext cx="3440279" cy="1850106"/>
          </a:xfrm>
          <a:prstGeom prst="rect">
            <a:avLst/>
          </a:prstGeom>
        </p:spPr>
      </p:pic>
      <p:sp>
        <p:nvSpPr>
          <p:cNvPr id="25" name="矩形 24">
            <a:extLst>
              <a:ext uri="{FF2B5EF4-FFF2-40B4-BE49-F238E27FC236}">
                <a16:creationId xmlns:a16="http://schemas.microsoft.com/office/drawing/2014/main" id="{08921B05-C84B-2941-8540-7A8F5E93D8AE}"/>
              </a:ext>
            </a:extLst>
          </p:cNvPr>
          <p:cNvSpPr/>
          <p:nvPr/>
        </p:nvSpPr>
        <p:spPr>
          <a:xfrm>
            <a:off x="734703" y="2318239"/>
            <a:ext cx="10552462" cy="2295571"/>
          </a:xfrm>
          <a:prstGeom prst="rect">
            <a:avLst/>
          </a:prstGeom>
        </p:spPr>
        <p:txBody>
          <a:bodyPr wrap="square" lIns="121926" tIns="60963" rIns="121926" bIns="60963">
            <a:spAutoFit/>
          </a:bodyPr>
          <a:lstStyle/>
          <a:p>
            <a:pPr>
              <a:lnSpc>
                <a:spcPct val="150000"/>
              </a:lnSpc>
            </a:pPr>
            <a:r>
              <a:rPr lang="zh-CN" altLang="en-US" sz="1600" b="1" dirty="0">
                <a:latin typeface="微软雅黑"/>
                <a:ea typeface="微软雅黑"/>
                <a:cs typeface="微软雅黑"/>
              </a:rPr>
              <a:t>再举两例，对业务报表也可以通过 </a:t>
            </a:r>
            <a:r>
              <a:rPr lang="en-US" altLang="zh-CN" sz="1600" b="1" dirty="0">
                <a:latin typeface="微软雅黑"/>
                <a:ea typeface="微软雅黑"/>
                <a:cs typeface="微软雅黑"/>
              </a:rPr>
              <a:t>NLP </a:t>
            </a:r>
            <a:r>
              <a:rPr lang="zh-CN" altLang="en-US" sz="1600" b="1" dirty="0">
                <a:latin typeface="微软雅黑"/>
                <a:ea typeface="微软雅黑"/>
                <a:cs typeface="微软雅黑"/>
              </a:rPr>
              <a:t>和数据分析通对运营数据进行智能化分析：</a:t>
            </a:r>
            <a:endParaRPr lang="en-US" altLang="zh-CN" sz="1600" dirty="0">
              <a:solidFill>
                <a:srgbClr val="0000FF"/>
              </a:solidFill>
              <a:latin typeface="Microsoft YaHei" panose="020B0503020204020204" pitchFamily="34" charset="-122"/>
              <a:ea typeface="Microsoft YaHei" panose="020B0503020204020204" pitchFamily="34" charset="-122"/>
            </a:endParaRPr>
          </a:p>
          <a:p>
            <a:pPr marL="228611" indent="-228611">
              <a:lnSpc>
                <a:spcPct val="150000"/>
              </a:lnSpc>
              <a:buFont typeface="Wingdings" charset="2"/>
              <a:buChar char="Ø"/>
            </a:pPr>
            <a:r>
              <a:rPr lang="zh-CN" altLang="en-US" sz="1600" dirty="0">
                <a:solidFill>
                  <a:srgbClr val="0000FF"/>
                </a:solidFill>
                <a:latin typeface="Microsoft YaHei" panose="020B0503020204020204" pitchFamily="34" charset="-122"/>
                <a:ea typeface="Microsoft YaHei" panose="020B0503020204020204" pitchFamily="34" charset="-122"/>
              </a:rPr>
              <a:t>智能 </a:t>
            </a:r>
            <a:r>
              <a:rPr lang="en-US" altLang="zh-CN" sz="1600" dirty="0">
                <a:solidFill>
                  <a:srgbClr val="0000FF"/>
                </a:solidFill>
                <a:latin typeface="Microsoft YaHei" panose="020B0503020204020204" pitchFamily="34" charset="-122"/>
                <a:ea typeface="Microsoft YaHei" panose="020B0503020204020204" pitchFamily="34" charset="-122"/>
              </a:rPr>
              <a:t>BI </a:t>
            </a:r>
            <a:r>
              <a:rPr lang="zh-CN" altLang="en-US" sz="1600" dirty="0">
                <a:solidFill>
                  <a:srgbClr val="0000FF"/>
                </a:solidFill>
                <a:latin typeface="Microsoft YaHei" panose="020B0503020204020204" pitchFamily="34" charset="-122"/>
                <a:ea typeface="Microsoft YaHei" panose="020B0503020204020204" pitchFamily="34" charset="-122"/>
              </a:rPr>
              <a:t>分析助理：</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将种类繁多的业务报表、查阅困难，耗时耗力的人工数据分析和核对工作，在技术层面与 </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NLP </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技术融合，不仅可以满足传统 </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BI</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展示所需的实时数据分析，还可以通过多维度、可配置的策略实现智能化一面，让数据更直观。</a:t>
            </a:r>
            <a:r>
              <a:rPr lang="zh-CN" altLang="en-US" sz="1600" b="1" dirty="0">
                <a:solidFill>
                  <a:srgbClr val="FF0000"/>
                </a:solidFill>
                <a:latin typeface="Microsoft YaHei" panose="020B0503020204020204" pitchFamily="34" charset="-122"/>
                <a:ea typeface="Microsoft YaHei" panose="020B0503020204020204" pitchFamily="34" charset="-122"/>
              </a:rPr>
              <a:t>智能化辅助 </a:t>
            </a:r>
            <a:r>
              <a:rPr lang="en-US" altLang="zh-CN" sz="1600" b="1" dirty="0">
                <a:solidFill>
                  <a:srgbClr val="FF0000"/>
                </a:solidFill>
                <a:latin typeface="Microsoft YaHei" panose="020B0503020204020204" pitchFamily="34" charset="-122"/>
                <a:ea typeface="Microsoft YaHei" panose="020B0503020204020204" pitchFamily="34" charset="-122"/>
              </a:rPr>
              <a:t>BI </a:t>
            </a:r>
            <a:r>
              <a:rPr lang="zh-CN" altLang="en-US" sz="1600" b="1" dirty="0">
                <a:solidFill>
                  <a:srgbClr val="FF0000"/>
                </a:solidFill>
                <a:latin typeface="Microsoft YaHei" panose="020B0503020204020204" pitchFamily="34" charset="-122"/>
                <a:ea typeface="Microsoft YaHei" panose="020B0503020204020204" pitchFamily="34" charset="-122"/>
              </a:rPr>
              <a:t>分析及策略引擎。</a:t>
            </a:r>
            <a:endParaRPr lang="en-US" altLang="zh-CN" sz="1600" b="1" dirty="0">
              <a:solidFill>
                <a:srgbClr val="FF0000"/>
              </a:solidFill>
              <a:latin typeface="Microsoft YaHei" panose="020B0503020204020204" pitchFamily="34" charset="-122"/>
              <a:ea typeface="Microsoft YaHei" panose="020B0503020204020204" pitchFamily="34" charset="-122"/>
            </a:endParaRPr>
          </a:p>
          <a:p>
            <a:pPr marL="228611" indent="-228611">
              <a:lnSpc>
                <a:spcPct val="150000"/>
              </a:lnSpc>
              <a:buFont typeface="Wingdings" charset="2"/>
              <a:buChar char="Ø"/>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由于 </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NLP </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训练数据来源于业务场景，</a:t>
            </a:r>
            <a:r>
              <a:rPr lang="zh-CN" altLang="en-US" sz="1600" b="1" dirty="0">
                <a:solidFill>
                  <a:srgbClr val="FF0000"/>
                </a:solidFill>
                <a:latin typeface="Microsoft YaHei" panose="020B0503020204020204" pitchFamily="34" charset="-122"/>
                <a:ea typeface="Microsoft YaHei" panose="020B0503020204020204" pitchFamily="34" charset="-122"/>
              </a:rPr>
              <a:t>基于场景数据服务于业务的原则，还可以针对场景进行实时数据分析</a:t>
            </a:r>
            <a:r>
              <a:rPr lang="en-US" altLang="zh-CN" sz="1600" b="1" dirty="0">
                <a:solidFill>
                  <a:srgbClr val="FF0000"/>
                </a:solidFill>
                <a:latin typeface="Microsoft YaHei" panose="020B0503020204020204" pitchFamily="34" charset="-122"/>
                <a:ea typeface="Microsoft YaHei" panose="020B0503020204020204" pitchFamily="34" charset="-122"/>
              </a:rPr>
              <a:t>&amp;</a:t>
            </a:r>
            <a:r>
              <a:rPr lang="zh-CN" altLang="en-US" sz="1600" b="1" dirty="0">
                <a:solidFill>
                  <a:srgbClr val="FF0000"/>
                </a:solidFill>
                <a:latin typeface="Microsoft YaHei" panose="020B0503020204020204" pitchFamily="34" charset="-122"/>
                <a:ea typeface="Microsoft YaHei" panose="020B0503020204020204" pitchFamily="34" charset="-122"/>
              </a:rPr>
              <a:t>决策处理，从而对行内现有数据中台进行有效功能补充</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6270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0C3B0B5F-7B9D-3B4F-BAC7-C932B646983E}"/>
              </a:ext>
            </a:extLst>
          </p:cNvPr>
          <p:cNvSpPr txBox="1">
            <a:spLocks/>
          </p:cNvSpPr>
          <p:nvPr/>
        </p:nvSpPr>
        <p:spPr>
          <a:xfrm>
            <a:off x="3962415" y="2930629"/>
            <a:ext cx="3908370" cy="732460"/>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zh-CN" altLang="en-US" sz="4400" dirty="0">
                <a:solidFill>
                  <a:schemeClr val="tx1">
                    <a:lumMod val="75000"/>
                    <a:lumOff val="25000"/>
                  </a:schemeClr>
                </a:solidFill>
              </a:rPr>
              <a:t>四、实施案例</a:t>
            </a:r>
          </a:p>
        </p:txBody>
      </p:sp>
    </p:spTree>
    <p:extLst>
      <p:ext uri="{BB962C8B-B14F-4D97-AF65-F5344CB8AC3E}">
        <p14:creationId xmlns:p14="http://schemas.microsoft.com/office/powerpoint/2010/main" val="391722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8A8A339-6E7C-4F44-91E1-1E5031570792}"/>
              </a:ext>
            </a:extLst>
          </p:cNvPr>
          <p:cNvSpPr txBox="1">
            <a:spLocks/>
          </p:cNvSpPr>
          <p:nvPr/>
        </p:nvSpPr>
        <p:spPr>
          <a:xfrm>
            <a:off x="973479" y="277160"/>
            <a:ext cx="9852756" cy="419342"/>
          </a:xfrm>
          <a:prstGeom prst="rect">
            <a:avLst/>
          </a:prstGeom>
          <a:noFill/>
        </p:spPr>
        <p:txBody>
          <a:bodyPr wrap="square" lIns="121917" tIns="60958" rIns="121917" bIns="60958"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en-US" altLang="zh-CN" dirty="0"/>
              <a:t>NLP</a:t>
            </a:r>
            <a:r>
              <a:rPr lang="zh-CN" altLang="en-US" dirty="0"/>
              <a:t> 应用落地场景</a:t>
            </a:r>
            <a:r>
              <a:rPr lang="en-US" altLang="zh-CN" dirty="0"/>
              <a:t>1</a:t>
            </a:r>
            <a:r>
              <a:rPr lang="zh-CN" altLang="en-US" dirty="0"/>
              <a:t>：工单解析及自动分类</a:t>
            </a:r>
            <a:endParaRPr lang="en-US" altLang="zh-CN" dirty="0"/>
          </a:p>
        </p:txBody>
      </p:sp>
      <p:sp>
        <p:nvSpPr>
          <p:cNvPr id="19" name="TextBox 1"/>
          <p:cNvSpPr txBox="1"/>
          <p:nvPr/>
        </p:nvSpPr>
        <p:spPr>
          <a:xfrm>
            <a:off x="781641" y="777397"/>
            <a:ext cx="10916909" cy="764312"/>
          </a:xfrm>
          <a:prstGeom prst="rect">
            <a:avLst/>
          </a:prstGeom>
          <a:noFill/>
        </p:spPr>
        <p:txBody>
          <a:bodyPr wrap="square" lIns="0" tIns="0" rIns="0" bIns="45719" rtlCol="0">
            <a:spAutoFit/>
          </a:bodyPr>
          <a:lstStyle/>
          <a:p>
            <a:pPr>
              <a:lnSpc>
                <a:spcPct val="150000"/>
              </a:lnSpc>
            </a:pPr>
            <a:r>
              <a:rPr lang="zh-CN" altLang="en-US" sz="1600" b="1" dirty="0">
                <a:latin typeface="微软雅黑"/>
                <a:ea typeface="微软雅黑"/>
                <a:cs typeface="微软雅黑"/>
              </a:rPr>
              <a:t>通过</a:t>
            </a:r>
            <a:r>
              <a:rPr lang="en-US" altLang="zh-CN" sz="1600" b="1" dirty="0">
                <a:latin typeface="微软雅黑"/>
                <a:ea typeface="微软雅黑"/>
                <a:cs typeface="微软雅黑"/>
              </a:rPr>
              <a:t>NLP</a:t>
            </a:r>
            <a:r>
              <a:rPr lang="zh-CN" altLang="en-US" sz="1600" b="1" dirty="0">
                <a:latin typeface="微软雅黑"/>
                <a:ea typeface="微软雅黑"/>
                <a:cs typeface="微软雅黑"/>
              </a:rPr>
              <a:t>技术从工单信息中解析用户诉求主题，并自动归类对应业务的工单，无需人工再核查工单的分类准确性。系统自动分类工单，大量减少人力，提升效率。</a:t>
            </a:r>
            <a:endParaRPr lang="en-US" altLang="zh-CN" sz="1600" b="1" dirty="0">
              <a:latin typeface="微软雅黑"/>
              <a:ea typeface="微软雅黑"/>
              <a:cs typeface="微软雅黑"/>
            </a:endParaRPr>
          </a:p>
        </p:txBody>
      </p:sp>
      <p:pic>
        <p:nvPicPr>
          <p:cNvPr id="24" name="图片 23">
            <a:extLst>
              <a:ext uri="{FF2B5EF4-FFF2-40B4-BE49-F238E27FC236}">
                <a16:creationId xmlns:a16="http://schemas.microsoft.com/office/drawing/2014/main" id="{FE19B508-A351-E748-A7B5-C7646EB1F4B2}"/>
              </a:ext>
            </a:extLst>
          </p:cNvPr>
          <p:cNvPicPr>
            <a:picLocks noChangeAspect="1"/>
          </p:cNvPicPr>
          <p:nvPr/>
        </p:nvPicPr>
        <p:blipFill>
          <a:blip r:embed="rId3"/>
          <a:stretch>
            <a:fillRect/>
          </a:stretch>
        </p:blipFill>
        <p:spPr>
          <a:xfrm>
            <a:off x="859115" y="2418638"/>
            <a:ext cx="3120737" cy="2401929"/>
          </a:xfrm>
          <a:prstGeom prst="rect">
            <a:avLst/>
          </a:prstGeom>
        </p:spPr>
      </p:pic>
      <p:sp>
        <p:nvSpPr>
          <p:cNvPr id="25" name="矩形 24">
            <a:extLst>
              <a:ext uri="{FF2B5EF4-FFF2-40B4-BE49-F238E27FC236}">
                <a16:creationId xmlns:a16="http://schemas.microsoft.com/office/drawing/2014/main" id="{A4EEA17F-0F5E-D04C-8E96-28BAC9C81F87}"/>
              </a:ext>
            </a:extLst>
          </p:cNvPr>
          <p:cNvSpPr/>
          <p:nvPr/>
        </p:nvSpPr>
        <p:spPr>
          <a:xfrm>
            <a:off x="781641" y="5056880"/>
            <a:ext cx="3465272" cy="861775"/>
          </a:xfrm>
          <a:prstGeom prst="rect">
            <a:avLst/>
          </a:prstGeom>
        </p:spPr>
        <p:txBody>
          <a:bodyPr wrap="square" lIns="121917" tIns="60958" rIns="121917" bIns="60958">
            <a:spAutoFit/>
          </a:bodyPr>
          <a:lstStyle/>
          <a:p>
            <a:pPr>
              <a:spcBef>
                <a:spcPts val="800"/>
              </a:spcBef>
              <a:spcAft>
                <a:spcPts val="800"/>
              </a:spcAft>
            </a:pPr>
            <a:r>
              <a:rPr lang="zh-CN" altLang="en-US" sz="1600" spc="267" dirty="0">
                <a:latin typeface="微软雅黑" panose="020B0503020204020204" pitchFamily="34" charset="-122"/>
                <a:ea typeface="微软雅黑" panose="020B0503020204020204" pitchFamily="34" charset="-122"/>
              </a:rPr>
              <a:t>集团集中客服，对各个业务了解较浅，分类工单慢且容易判断失误、分类错误</a:t>
            </a:r>
          </a:p>
        </p:txBody>
      </p:sp>
      <p:sp>
        <p:nvSpPr>
          <p:cNvPr id="26" name="文本框 25">
            <a:extLst>
              <a:ext uri="{FF2B5EF4-FFF2-40B4-BE49-F238E27FC236}">
                <a16:creationId xmlns:a16="http://schemas.microsoft.com/office/drawing/2014/main" id="{E5233BE0-2418-8342-91C7-095823BE0290}"/>
              </a:ext>
            </a:extLst>
          </p:cNvPr>
          <p:cNvSpPr txBox="1"/>
          <p:nvPr/>
        </p:nvSpPr>
        <p:spPr>
          <a:xfrm>
            <a:off x="4616884" y="3335351"/>
            <a:ext cx="1831604" cy="1569660"/>
          </a:xfrm>
          <a:prstGeom prst="rect">
            <a:avLst/>
          </a:prstGeom>
        </p:spPr>
        <p:style>
          <a:lnRef idx="2">
            <a:schemeClr val="accent1"/>
          </a:lnRef>
          <a:fillRef idx="1">
            <a:schemeClr val="lt1"/>
          </a:fillRef>
          <a:effectRef idx="0">
            <a:schemeClr val="accent1"/>
          </a:effectRef>
          <a:fontRef idx="minor">
            <a:schemeClr val="dk1"/>
          </a:fontRef>
        </p:style>
        <p:txBody>
          <a:bodyPr wrap="square" lIns="91438" tIns="45719" rIns="91438" bIns="45719" rtlCol="0">
            <a:spAutoFit/>
          </a:bodyPr>
          <a:lstStyle/>
          <a:p>
            <a:r>
              <a:rPr kumimoji="1" lang="zh-CHS" altLang="en-US" sz="1600" dirty="0">
                <a:solidFill>
                  <a:srgbClr val="FF0000"/>
                </a:solidFill>
              </a:rPr>
              <a:t>“</a:t>
            </a:r>
            <a:r>
              <a:rPr kumimoji="1" lang="zh-CN" altLang="en-US" sz="1600" dirty="0">
                <a:solidFill>
                  <a:srgbClr val="FF0000"/>
                </a:solidFill>
              </a:rPr>
              <a:t>*</a:t>
            </a:r>
            <a:r>
              <a:rPr kumimoji="1" lang="en-US" altLang="zh-CN" sz="1600" dirty="0">
                <a:solidFill>
                  <a:srgbClr val="FF0000"/>
                </a:solidFill>
              </a:rPr>
              <a:t>201*41000032*440 </a:t>
            </a:r>
            <a:r>
              <a:rPr kumimoji="1" lang="zh-CN" altLang="en-US" sz="1600" dirty="0">
                <a:solidFill>
                  <a:srgbClr val="FF0000"/>
                </a:solidFill>
              </a:rPr>
              <a:t>催促本车定损金额，并要求定损员回复。</a:t>
            </a:r>
            <a:r>
              <a:rPr kumimoji="1" lang="en-US" altLang="zh-CN" sz="1600" dirty="0">
                <a:solidFill>
                  <a:srgbClr val="FF0000"/>
                </a:solidFill>
              </a:rPr>
              <a:t>1300**03*5*</a:t>
            </a:r>
            <a:r>
              <a:rPr kumimoji="1" lang="zh-CN" altLang="en-US" sz="1600" dirty="0">
                <a:solidFill>
                  <a:srgbClr val="FF0000"/>
                </a:solidFill>
              </a:rPr>
              <a:t>王伟”</a:t>
            </a:r>
            <a:r>
              <a:rPr kumimoji="1" lang="zh-CHS" altLang="en-US" sz="1600" dirty="0">
                <a:solidFill>
                  <a:srgbClr val="FF0000"/>
                </a:solidFill>
              </a:rPr>
              <a:t>。</a:t>
            </a:r>
            <a:endParaRPr kumimoji="1" lang="zh-CN" altLang="en-US" sz="1600" dirty="0"/>
          </a:p>
        </p:txBody>
      </p:sp>
      <p:sp>
        <p:nvSpPr>
          <p:cNvPr id="28" name="文本框 27">
            <a:extLst>
              <a:ext uri="{FF2B5EF4-FFF2-40B4-BE49-F238E27FC236}">
                <a16:creationId xmlns:a16="http://schemas.microsoft.com/office/drawing/2014/main" id="{DBB2B452-A82C-FF4A-BFEE-E337EFD7BBF7}"/>
              </a:ext>
            </a:extLst>
          </p:cNvPr>
          <p:cNvSpPr txBox="1"/>
          <p:nvPr/>
        </p:nvSpPr>
        <p:spPr>
          <a:xfrm>
            <a:off x="6867010" y="3334411"/>
            <a:ext cx="1831604" cy="1569660"/>
          </a:xfrm>
          <a:prstGeom prst="rect">
            <a:avLst/>
          </a:prstGeom>
        </p:spPr>
        <p:style>
          <a:lnRef idx="2">
            <a:schemeClr val="accent1"/>
          </a:lnRef>
          <a:fillRef idx="1">
            <a:schemeClr val="lt1"/>
          </a:fillRef>
          <a:effectRef idx="0">
            <a:schemeClr val="accent1"/>
          </a:effectRef>
          <a:fontRef idx="minor">
            <a:schemeClr val="dk1"/>
          </a:fontRef>
        </p:style>
        <p:txBody>
          <a:bodyPr wrap="square" lIns="91438" tIns="45719" rIns="91438" bIns="45719" rtlCol="0">
            <a:spAutoFit/>
          </a:bodyPr>
          <a:lstStyle/>
          <a:p>
            <a:r>
              <a:rPr kumimoji="1" lang="zh-CHS" altLang="en-US" sz="1600" dirty="0">
                <a:solidFill>
                  <a:srgbClr val="FF0000"/>
                </a:solidFill>
              </a:rPr>
              <a:t>“</a:t>
            </a:r>
            <a:r>
              <a:rPr kumimoji="1" lang="zh-CN" altLang="en-US" sz="1600" dirty="0">
                <a:solidFill>
                  <a:srgbClr val="FF0000"/>
                </a:solidFill>
              </a:rPr>
              <a:t>催促本车定损金额，并要求定损员回复”</a:t>
            </a:r>
            <a:endParaRPr kumimoji="1" lang="en-US" altLang="zh-CN" sz="1600" dirty="0">
              <a:solidFill>
                <a:srgbClr val="FF0000"/>
              </a:solidFill>
            </a:endParaRPr>
          </a:p>
          <a:p>
            <a:endParaRPr kumimoji="1" lang="en-US" altLang="zh-CN" sz="1600" dirty="0">
              <a:solidFill>
                <a:srgbClr val="FF0000"/>
              </a:solidFill>
            </a:endParaRPr>
          </a:p>
          <a:p>
            <a:endParaRPr kumimoji="1" lang="en-US" altLang="zh-CN" sz="1600" dirty="0">
              <a:solidFill>
                <a:srgbClr val="FF0000"/>
              </a:solidFill>
            </a:endParaRPr>
          </a:p>
          <a:p>
            <a:endParaRPr kumimoji="1" lang="zh-CN" altLang="en-US" sz="1600" dirty="0"/>
          </a:p>
        </p:txBody>
      </p:sp>
      <p:sp>
        <p:nvSpPr>
          <p:cNvPr id="29" name="文本框 28">
            <a:extLst>
              <a:ext uri="{FF2B5EF4-FFF2-40B4-BE49-F238E27FC236}">
                <a16:creationId xmlns:a16="http://schemas.microsoft.com/office/drawing/2014/main" id="{6E5BA138-EA44-964C-A194-4FF99747B882}"/>
              </a:ext>
            </a:extLst>
          </p:cNvPr>
          <p:cNvSpPr txBox="1"/>
          <p:nvPr/>
        </p:nvSpPr>
        <p:spPr>
          <a:xfrm>
            <a:off x="4616884" y="2919577"/>
            <a:ext cx="1831604" cy="338555"/>
          </a:xfrm>
          <a:prstGeom prst="rect">
            <a:avLst/>
          </a:prstGeom>
        </p:spPr>
        <p:style>
          <a:lnRef idx="1">
            <a:schemeClr val="accent1"/>
          </a:lnRef>
          <a:fillRef idx="2">
            <a:schemeClr val="accent1"/>
          </a:fillRef>
          <a:effectRef idx="1">
            <a:schemeClr val="accent1"/>
          </a:effectRef>
          <a:fontRef idx="minor">
            <a:schemeClr val="dk1"/>
          </a:fontRef>
        </p:style>
        <p:txBody>
          <a:bodyPr wrap="square" lIns="91438" tIns="45719" rIns="91438" bIns="45719" rtlCol="0">
            <a:spAutoFit/>
          </a:bodyPr>
          <a:lstStyle/>
          <a:p>
            <a:r>
              <a:rPr kumimoji="1" lang="zh-CN" altLang="en-US" sz="1600" dirty="0"/>
              <a:t>工单</a:t>
            </a:r>
            <a:r>
              <a:rPr kumimoji="1" lang="en-US" altLang="zh-CN" sz="1600" dirty="0"/>
              <a:t>--</a:t>
            </a:r>
            <a:r>
              <a:rPr kumimoji="1" lang="zh-CN" altLang="en-US" sz="1600" dirty="0"/>
              <a:t>客户诉求</a:t>
            </a:r>
          </a:p>
        </p:txBody>
      </p:sp>
      <p:sp>
        <p:nvSpPr>
          <p:cNvPr id="30" name="文本框 29">
            <a:extLst>
              <a:ext uri="{FF2B5EF4-FFF2-40B4-BE49-F238E27FC236}">
                <a16:creationId xmlns:a16="http://schemas.microsoft.com/office/drawing/2014/main" id="{2C38F572-74DD-7B44-BD6D-E612F42F11AC}"/>
              </a:ext>
            </a:extLst>
          </p:cNvPr>
          <p:cNvSpPr txBox="1"/>
          <p:nvPr/>
        </p:nvSpPr>
        <p:spPr>
          <a:xfrm>
            <a:off x="6867010" y="2931223"/>
            <a:ext cx="1831604" cy="338555"/>
          </a:xfrm>
          <a:prstGeom prst="rect">
            <a:avLst/>
          </a:prstGeom>
        </p:spPr>
        <p:style>
          <a:lnRef idx="1">
            <a:schemeClr val="accent1"/>
          </a:lnRef>
          <a:fillRef idx="2">
            <a:schemeClr val="accent1"/>
          </a:fillRef>
          <a:effectRef idx="1">
            <a:schemeClr val="accent1"/>
          </a:effectRef>
          <a:fontRef idx="minor">
            <a:schemeClr val="dk1"/>
          </a:fontRef>
        </p:style>
        <p:txBody>
          <a:bodyPr wrap="square" lIns="91438" tIns="45719" rIns="91438" bIns="45719" rtlCol="0">
            <a:spAutoFit/>
          </a:bodyPr>
          <a:lstStyle/>
          <a:p>
            <a:r>
              <a:rPr kumimoji="1" lang="zh-CN" altLang="en-US" sz="1600" dirty="0"/>
              <a:t>N</a:t>
            </a:r>
            <a:r>
              <a:rPr kumimoji="1" lang="en-US" altLang="zh-CN" sz="1600" dirty="0"/>
              <a:t>LP</a:t>
            </a:r>
            <a:r>
              <a:rPr kumimoji="1" lang="zh-CN" altLang="en-US" sz="1600" dirty="0"/>
              <a:t> 技术解析</a:t>
            </a:r>
          </a:p>
        </p:txBody>
      </p:sp>
      <p:sp>
        <p:nvSpPr>
          <p:cNvPr id="31" name="文本框 30">
            <a:extLst>
              <a:ext uri="{FF2B5EF4-FFF2-40B4-BE49-F238E27FC236}">
                <a16:creationId xmlns:a16="http://schemas.microsoft.com/office/drawing/2014/main" id="{0D8092CC-C13B-A74E-93A3-0EEEF2911EEA}"/>
              </a:ext>
            </a:extLst>
          </p:cNvPr>
          <p:cNvSpPr txBox="1"/>
          <p:nvPr/>
        </p:nvSpPr>
        <p:spPr>
          <a:xfrm>
            <a:off x="9223207" y="2960739"/>
            <a:ext cx="1831604" cy="338555"/>
          </a:xfrm>
          <a:prstGeom prst="rect">
            <a:avLst/>
          </a:prstGeom>
        </p:spPr>
        <p:style>
          <a:lnRef idx="1">
            <a:schemeClr val="accent1"/>
          </a:lnRef>
          <a:fillRef idx="2">
            <a:schemeClr val="accent1"/>
          </a:fillRef>
          <a:effectRef idx="1">
            <a:schemeClr val="accent1"/>
          </a:effectRef>
          <a:fontRef idx="minor">
            <a:schemeClr val="dk1"/>
          </a:fontRef>
        </p:style>
        <p:txBody>
          <a:bodyPr wrap="square" lIns="91438" tIns="45719" rIns="91438" bIns="45719" rtlCol="0">
            <a:spAutoFit/>
          </a:bodyPr>
          <a:lstStyle/>
          <a:p>
            <a:r>
              <a:rPr kumimoji="1" lang="zh-CHS" altLang="en-US" sz="1600" dirty="0"/>
              <a:t>最后标签</a:t>
            </a:r>
            <a:endParaRPr kumimoji="1" lang="zh-CN" altLang="en-US" sz="1600" dirty="0"/>
          </a:p>
        </p:txBody>
      </p:sp>
      <p:sp>
        <p:nvSpPr>
          <p:cNvPr id="32" name="右箭头 31">
            <a:extLst>
              <a:ext uri="{FF2B5EF4-FFF2-40B4-BE49-F238E27FC236}">
                <a16:creationId xmlns:a16="http://schemas.microsoft.com/office/drawing/2014/main" id="{C9C1392D-6E09-B54C-A5AC-0D9F56DD6CAA}"/>
              </a:ext>
            </a:extLst>
          </p:cNvPr>
          <p:cNvSpPr/>
          <p:nvPr/>
        </p:nvSpPr>
        <p:spPr>
          <a:xfrm>
            <a:off x="6532377" y="4019548"/>
            <a:ext cx="291586" cy="20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kumimoji="1" lang="zh-CN" altLang="en-US" sz="1600"/>
          </a:p>
        </p:txBody>
      </p:sp>
      <p:sp>
        <p:nvSpPr>
          <p:cNvPr id="33" name="右箭头 32">
            <a:extLst>
              <a:ext uri="{FF2B5EF4-FFF2-40B4-BE49-F238E27FC236}">
                <a16:creationId xmlns:a16="http://schemas.microsoft.com/office/drawing/2014/main" id="{D7A5B2A3-307E-C04E-A5D5-47FFFE35548A}"/>
              </a:ext>
            </a:extLst>
          </p:cNvPr>
          <p:cNvSpPr/>
          <p:nvPr/>
        </p:nvSpPr>
        <p:spPr>
          <a:xfrm>
            <a:off x="8751196" y="4019548"/>
            <a:ext cx="291586" cy="20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kumimoji="1" lang="zh-CN" altLang="en-US" sz="1600"/>
          </a:p>
        </p:txBody>
      </p:sp>
      <p:sp>
        <p:nvSpPr>
          <p:cNvPr id="34" name="文本框 33">
            <a:extLst>
              <a:ext uri="{FF2B5EF4-FFF2-40B4-BE49-F238E27FC236}">
                <a16:creationId xmlns:a16="http://schemas.microsoft.com/office/drawing/2014/main" id="{3187F94F-839E-3147-B4E0-0C15609B9A0B}"/>
              </a:ext>
            </a:extLst>
          </p:cNvPr>
          <p:cNvSpPr txBox="1"/>
          <p:nvPr/>
        </p:nvSpPr>
        <p:spPr>
          <a:xfrm>
            <a:off x="9233597" y="3906797"/>
            <a:ext cx="1831604" cy="338555"/>
          </a:xfrm>
          <a:prstGeom prst="rect">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wrap="square" lIns="91438" tIns="45719" rIns="91438" bIns="45719" rtlCol="0">
            <a:spAutoFit/>
          </a:bodyPr>
          <a:lstStyle/>
          <a:p>
            <a:pPr algn="ctr"/>
            <a:r>
              <a:rPr kumimoji="1" lang="zh-CHS" altLang="en-US" sz="1600" dirty="0"/>
              <a:t>来电催办</a:t>
            </a:r>
            <a:endParaRPr kumimoji="1" lang="zh-CN" altLang="en-US" sz="1600" dirty="0"/>
          </a:p>
        </p:txBody>
      </p:sp>
      <p:sp>
        <p:nvSpPr>
          <p:cNvPr id="35" name="文本框 34">
            <a:extLst>
              <a:ext uri="{FF2B5EF4-FFF2-40B4-BE49-F238E27FC236}">
                <a16:creationId xmlns:a16="http://schemas.microsoft.com/office/drawing/2014/main" id="{BA660FB4-C138-DD4D-8B08-29C6AD6D9685}"/>
              </a:ext>
            </a:extLst>
          </p:cNvPr>
          <p:cNvSpPr txBox="1"/>
          <p:nvPr/>
        </p:nvSpPr>
        <p:spPr>
          <a:xfrm>
            <a:off x="9223207" y="4476639"/>
            <a:ext cx="1831604" cy="338555"/>
          </a:xfrm>
          <a:prstGeom prst="rect">
            <a:avLst/>
          </a:prstGeom>
        </p:spPr>
        <p:style>
          <a:lnRef idx="1">
            <a:schemeClr val="accent2"/>
          </a:lnRef>
          <a:fillRef idx="2">
            <a:schemeClr val="accent2"/>
          </a:fillRef>
          <a:effectRef idx="1">
            <a:schemeClr val="accent2"/>
          </a:effectRef>
          <a:fontRef idx="minor">
            <a:schemeClr val="dk1"/>
          </a:fontRef>
        </p:style>
        <p:txBody>
          <a:bodyPr wrap="square" lIns="91438" tIns="45719" rIns="91438" bIns="45719" rtlCol="0">
            <a:spAutoFit/>
          </a:bodyPr>
          <a:lstStyle/>
          <a:p>
            <a:pPr algn="ctr"/>
            <a:r>
              <a:rPr kumimoji="1" lang="zh-CHS" altLang="en-US" sz="1600" dirty="0"/>
              <a:t>定损催办</a:t>
            </a:r>
            <a:endParaRPr kumimoji="1" lang="zh-CN" altLang="en-US" sz="1600" dirty="0"/>
          </a:p>
        </p:txBody>
      </p:sp>
      <p:sp>
        <p:nvSpPr>
          <p:cNvPr id="36" name="文本框 35">
            <a:extLst>
              <a:ext uri="{FF2B5EF4-FFF2-40B4-BE49-F238E27FC236}">
                <a16:creationId xmlns:a16="http://schemas.microsoft.com/office/drawing/2014/main" id="{19AD6882-C31C-6C4A-963C-78320AFEC41C}"/>
              </a:ext>
            </a:extLst>
          </p:cNvPr>
          <p:cNvSpPr txBox="1"/>
          <p:nvPr/>
        </p:nvSpPr>
        <p:spPr>
          <a:xfrm>
            <a:off x="1632940" y="2082827"/>
            <a:ext cx="1831604" cy="338555"/>
          </a:xfrm>
          <a:prstGeom prst="rect">
            <a:avLst/>
          </a:prstGeom>
        </p:spPr>
        <p:style>
          <a:lnRef idx="1">
            <a:schemeClr val="accent1"/>
          </a:lnRef>
          <a:fillRef idx="2">
            <a:schemeClr val="accent1"/>
          </a:fillRef>
          <a:effectRef idx="1">
            <a:schemeClr val="accent1"/>
          </a:effectRef>
          <a:fontRef idx="minor">
            <a:schemeClr val="dk1"/>
          </a:fontRef>
        </p:style>
        <p:txBody>
          <a:bodyPr wrap="square" lIns="91438" tIns="45719" rIns="91438" bIns="45719" rtlCol="0">
            <a:spAutoFit/>
          </a:bodyPr>
          <a:lstStyle/>
          <a:p>
            <a:pPr algn="ctr"/>
            <a:r>
              <a:rPr kumimoji="1" lang="zh-CN" altLang="en-US" sz="1600" dirty="0"/>
              <a:t>人工分类</a:t>
            </a:r>
          </a:p>
        </p:txBody>
      </p:sp>
      <p:sp>
        <p:nvSpPr>
          <p:cNvPr id="37" name="文本框 36">
            <a:extLst>
              <a:ext uri="{FF2B5EF4-FFF2-40B4-BE49-F238E27FC236}">
                <a16:creationId xmlns:a16="http://schemas.microsoft.com/office/drawing/2014/main" id="{2014E1EB-DC4C-A641-9497-0F4426A06E1A}"/>
              </a:ext>
            </a:extLst>
          </p:cNvPr>
          <p:cNvSpPr txBox="1"/>
          <p:nvPr/>
        </p:nvSpPr>
        <p:spPr>
          <a:xfrm>
            <a:off x="6867010" y="2082826"/>
            <a:ext cx="1831604" cy="338555"/>
          </a:xfrm>
          <a:prstGeom prst="rect">
            <a:avLst/>
          </a:prstGeom>
        </p:spPr>
        <p:style>
          <a:lnRef idx="1">
            <a:schemeClr val="accent1"/>
          </a:lnRef>
          <a:fillRef idx="2">
            <a:schemeClr val="accent1"/>
          </a:fillRef>
          <a:effectRef idx="1">
            <a:schemeClr val="accent1"/>
          </a:effectRef>
          <a:fontRef idx="minor">
            <a:schemeClr val="dk1"/>
          </a:fontRef>
        </p:style>
        <p:txBody>
          <a:bodyPr wrap="square" lIns="91438" tIns="45719" rIns="91438" bIns="45719" rtlCol="0">
            <a:spAutoFit/>
          </a:bodyPr>
          <a:lstStyle/>
          <a:p>
            <a:pPr algn="ctr"/>
            <a:r>
              <a:rPr kumimoji="1" lang="zh-CN" altLang="en-US" sz="1600" dirty="0"/>
              <a:t>系统分类</a:t>
            </a:r>
          </a:p>
        </p:txBody>
      </p:sp>
      <p:cxnSp>
        <p:nvCxnSpPr>
          <p:cNvPr id="38" name="直接连接符 97">
            <a:extLst>
              <a:ext uri="{FF2B5EF4-FFF2-40B4-BE49-F238E27FC236}">
                <a16:creationId xmlns:a16="http://schemas.microsoft.com/office/drawing/2014/main" id="{943A7A3B-5F52-7A4A-A199-41FB3BF029CC}"/>
              </a:ext>
            </a:extLst>
          </p:cNvPr>
          <p:cNvCxnSpPr>
            <a:cxnSpLocks/>
          </p:cNvCxnSpPr>
          <p:nvPr/>
        </p:nvCxnSpPr>
        <p:spPr>
          <a:xfrm>
            <a:off x="5501366" y="2557972"/>
            <a:ext cx="46583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箭头连接符 98">
            <a:extLst>
              <a:ext uri="{FF2B5EF4-FFF2-40B4-BE49-F238E27FC236}">
                <a16:creationId xmlns:a16="http://schemas.microsoft.com/office/drawing/2014/main" id="{D5EC885D-7E1B-D54C-9A03-ED4DE610428A}"/>
              </a:ext>
            </a:extLst>
          </p:cNvPr>
          <p:cNvCxnSpPr/>
          <p:nvPr/>
        </p:nvCxnSpPr>
        <p:spPr>
          <a:xfrm>
            <a:off x="5501366" y="2557972"/>
            <a:ext cx="0" cy="28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99">
            <a:extLst>
              <a:ext uri="{FF2B5EF4-FFF2-40B4-BE49-F238E27FC236}">
                <a16:creationId xmlns:a16="http://schemas.microsoft.com/office/drawing/2014/main" id="{3F211A41-085B-0D43-AB21-A6DC92769FCE}"/>
              </a:ext>
            </a:extLst>
          </p:cNvPr>
          <p:cNvCxnSpPr>
            <a:cxnSpLocks/>
          </p:cNvCxnSpPr>
          <p:nvPr/>
        </p:nvCxnSpPr>
        <p:spPr>
          <a:xfrm>
            <a:off x="10159735" y="2557972"/>
            <a:ext cx="0" cy="28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100">
            <a:extLst>
              <a:ext uri="{FF2B5EF4-FFF2-40B4-BE49-F238E27FC236}">
                <a16:creationId xmlns:a16="http://schemas.microsoft.com/office/drawing/2014/main" id="{EF950599-0CAE-054A-9015-A5354B2624F0}"/>
              </a:ext>
            </a:extLst>
          </p:cNvPr>
          <p:cNvCxnSpPr/>
          <p:nvPr/>
        </p:nvCxnSpPr>
        <p:spPr>
          <a:xfrm>
            <a:off x="7739258" y="2557972"/>
            <a:ext cx="0" cy="28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206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8A8A339-6E7C-4F44-91E1-1E5031570792}"/>
              </a:ext>
            </a:extLst>
          </p:cNvPr>
          <p:cNvSpPr txBox="1">
            <a:spLocks/>
          </p:cNvSpPr>
          <p:nvPr/>
        </p:nvSpPr>
        <p:spPr>
          <a:xfrm>
            <a:off x="973479" y="277160"/>
            <a:ext cx="9852756" cy="419342"/>
          </a:xfrm>
          <a:prstGeom prst="rect">
            <a:avLst/>
          </a:prstGeom>
          <a:noFill/>
        </p:spPr>
        <p:txBody>
          <a:bodyPr wrap="square" lIns="121917" tIns="60958" rIns="121917" bIns="60958"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en-US" altLang="zh-CN" dirty="0"/>
              <a:t>NLP</a:t>
            </a:r>
            <a:r>
              <a:rPr lang="zh-CN" altLang="en-US" dirty="0"/>
              <a:t>应用落地场景</a:t>
            </a:r>
            <a:r>
              <a:rPr lang="en-US" altLang="zh-CN" dirty="0"/>
              <a:t>2</a:t>
            </a:r>
            <a:r>
              <a:rPr lang="zh-CN" altLang="en-US" dirty="0"/>
              <a:t>：工单智能监控</a:t>
            </a:r>
            <a:r>
              <a:rPr lang="en-US" altLang="zh-CN" dirty="0"/>
              <a:t>&amp;</a:t>
            </a:r>
            <a:r>
              <a:rPr lang="zh-CN" altLang="en-US" dirty="0"/>
              <a:t>自动预警</a:t>
            </a:r>
            <a:endParaRPr lang="en-US" altLang="zh-CN" dirty="0"/>
          </a:p>
        </p:txBody>
      </p:sp>
      <p:sp>
        <p:nvSpPr>
          <p:cNvPr id="19" name="TextBox 1"/>
          <p:cNvSpPr txBox="1"/>
          <p:nvPr/>
        </p:nvSpPr>
        <p:spPr>
          <a:xfrm>
            <a:off x="973479" y="838593"/>
            <a:ext cx="9852756" cy="764312"/>
          </a:xfrm>
          <a:prstGeom prst="rect">
            <a:avLst/>
          </a:prstGeom>
          <a:noFill/>
        </p:spPr>
        <p:txBody>
          <a:bodyPr wrap="square" lIns="0" tIns="0" rIns="0" bIns="45719" rtlCol="0">
            <a:spAutoFit/>
          </a:bodyPr>
          <a:lstStyle/>
          <a:p>
            <a:pPr>
              <a:lnSpc>
                <a:spcPct val="150000"/>
              </a:lnSpc>
            </a:pPr>
            <a:r>
              <a:rPr lang="zh-CN" altLang="en-US" sz="1600" b="1" dirty="0">
                <a:latin typeface="微软雅黑"/>
                <a:ea typeface="微软雅黑"/>
                <a:cs typeface="微软雅黑"/>
              </a:rPr>
              <a:t>通过</a:t>
            </a:r>
            <a:r>
              <a:rPr lang="en-US" altLang="zh-CN" sz="1600" b="1" dirty="0">
                <a:latin typeface="微软雅黑"/>
                <a:ea typeface="微软雅黑"/>
                <a:cs typeface="微软雅黑"/>
              </a:rPr>
              <a:t>RPA</a:t>
            </a:r>
            <a:r>
              <a:rPr lang="zh-CN" altLang="en-US" sz="1600" b="1" dirty="0">
                <a:latin typeface="微软雅黑"/>
                <a:ea typeface="微软雅黑"/>
                <a:cs typeface="微软雅黑"/>
              </a:rPr>
              <a:t>、</a:t>
            </a:r>
            <a:r>
              <a:rPr lang="en-US" altLang="zh-CN" sz="1600" b="1" dirty="0">
                <a:latin typeface="微软雅黑"/>
                <a:ea typeface="微软雅黑"/>
                <a:cs typeface="微软雅黑"/>
              </a:rPr>
              <a:t>NLP</a:t>
            </a:r>
            <a:r>
              <a:rPr lang="zh-CN" altLang="en-US" sz="1600" b="1" dirty="0">
                <a:latin typeface="微软雅黑"/>
                <a:ea typeface="微软雅黑"/>
                <a:cs typeface="微软雅黑"/>
              </a:rPr>
              <a:t>、</a:t>
            </a:r>
            <a:r>
              <a:rPr lang="en-US" altLang="zh-CN" sz="1600" b="1" dirty="0">
                <a:latin typeface="微软雅黑"/>
                <a:ea typeface="微软雅黑"/>
                <a:cs typeface="微软雅黑"/>
              </a:rPr>
              <a:t>KG</a:t>
            </a:r>
            <a:r>
              <a:rPr lang="zh-CN" altLang="en-US" sz="1600" b="1" dirty="0">
                <a:latin typeface="微软雅黑"/>
                <a:ea typeface="微软雅黑"/>
                <a:cs typeface="微软雅黑"/>
              </a:rPr>
              <a:t>等技术对工单实现智能化监控，实时预警工单问题或者流转存在的问题，挖掘存在的业务风险，及时监控分析总结，为业务策略调整提供数据依据。</a:t>
            </a:r>
            <a:endParaRPr lang="en-US" altLang="zh-CN" sz="1600" b="1" dirty="0">
              <a:latin typeface="微软雅黑"/>
              <a:ea typeface="微软雅黑"/>
              <a:cs typeface="微软雅黑"/>
            </a:endParaRPr>
          </a:p>
        </p:txBody>
      </p:sp>
      <p:grpSp>
        <p:nvGrpSpPr>
          <p:cNvPr id="26" name="组合 15">
            <a:extLst>
              <a:ext uri="{FF2B5EF4-FFF2-40B4-BE49-F238E27FC236}">
                <a16:creationId xmlns:a16="http://schemas.microsoft.com/office/drawing/2014/main" id="{255284B4-9F68-CA46-8062-EDEFEAA7E97A}"/>
              </a:ext>
            </a:extLst>
          </p:cNvPr>
          <p:cNvGrpSpPr/>
          <p:nvPr/>
        </p:nvGrpSpPr>
        <p:grpSpPr>
          <a:xfrm>
            <a:off x="1807779" y="2522483"/>
            <a:ext cx="9383790" cy="1485076"/>
            <a:chOff x="443664" y="3102632"/>
            <a:chExt cx="7820226" cy="1327112"/>
          </a:xfrm>
        </p:grpSpPr>
        <p:sp>
          <p:nvSpPr>
            <p:cNvPr id="29" name="椭圆 28">
              <a:extLst>
                <a:ext uri="{FF2B5EF4-FFF2-40B4-BE49-F238E27FC236}">
                  <a16:creationId xmlns:a16="http://schemas.microsoft.com/office/drawing/2014/main" id="{7DC3638E-F9CF-A548-B086-D84CF3CE92DF}"/>
                </a:ext>
              </a:extLst>
            </p:cNvPr>
            <p:cNvSpPr/>
            <p:nvPr/>
          </p:nvSpPr>
          <p:spPr>
            <a:xfrm>
              <a:off x="4806149" y="3102632"/>
              <a:ext cx="1322383" cy="1327110"/>
            </a:xfrm>
            <a:prstGeom prst="ellipse">
              <a:avLst/>
            </a:prstGeom>
            <a:solidFill>
              <a:srgbClr val="0F89E8"/>
            </a:solidFill>
            <a:ln>
              <a:solidFill>
                <a:srgbClr val="0F89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900" dirty="0">
                  <a:latin typeface="Microsoft YaHei" panose="020B0503020204020204" pitchFamily="34" charset="-122"/>
                  <a:ea typeface="Microsoft YaHei" panose="020B0503020204020204" pitchFamily="34" charset="-122"/>
                </a:rPr>
                <a:t>工单流转流程</a:t>
              </a:r>
              <a:endParaRPr kumimoji="1" lang="en-US" altLang="zh-CN" sz="1900" dirty="0">
                <a:latin typeface="Microsoft YaHei" panose="020B0503020204020204" pitchFamily="34" charset="-122"/>
                <a:ea typeface="Microsoft YaHei" panose="020B0503020204020204" pitchFamily="34" charset="-122"/>
              </a:endParaRPr>
            </a:p>
          </p:txBody>
        </p:sp>
        <p:sp>
          <p:nvSpPr>
            <p:cNvPr id="30" name="椭圆 29">
              <a:extLst>
                <a:ext uri="{FF2B5EF4-FFF2-40B4-BE49-F238E27FC236}">
                  <a16:creationId xmlns:a16="http://schemas.microsoft.com/office/drawing/2014/main" id="{613045F6-7337-1A41-92E1-8FEA8AEBC34F}"/>
                </a:ext>
              </a:extLst>
            </p:cNvPr>
            <p:cNvSpPr/>
            <p:nvPr/>
          </p:nvSpPr>
          <p:spPr>
            <a:xfrm>
              <a:off x="443664" y="3102633"/>
              <a:ext cx="1322383" cy="1327111"/>
            </a:xfrm>
            <a:prstGeom prst="ellipse">
              <a:avLst/>
            </a:prstGeom>
            <a:solidFill>
              <a:srgbClr val="0F89E8"/>
            </a:solidFill>
            <a:ln>
              <a:solidFill>
                <a:srgbClr val="0F89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900" dirty="0">
                  <a:latin typeface="Microsoft YaHei" panose="020B0503020204020204" pitchFamily="34" charset="-122"/>
                  <a:ea typeface="Microsoft YaHei" panose="020B0503020204020204" pitchFamily="34" charset="-122"/>
                </a:rPr>
                <a:t>工单集中客诉问题</a:t>
              </a:r>
              <a:endParaRPr kumimoji="1" lang="en-US" altLang="zh-CN" sz="1900" dirty="0">
                <a:latin typeface="Microsoft YaHei" panose="020B0503020204020204" pitchFamily="34" charset="-122"/>
                <a:ea typeface="Microsoft YaHei" panose="020B0503020204020204" pitchFamily="34" charset="-122"/>
              </a:endParaRPr>
            </a:p>
          </p:txBody>
        </p:sp>
        <p:sp>
          <p:nvSpPr>
            <p:cNvPr id="31" name="椭圆 30">
              <a:extLst>
                <a:ext uri="{FF2B5EF4-FFF2-40B4-BE49-F238E27FC236}">
                  <a16:creationId xmlns:a16="http://schemas.microsoft.com/office/drawing/2014/main" id="{707F7C15-E068-BC42-8A62-420B7BA3256C}"/>
                </a:ext>
              </a:extLst>
            </p:cNvPr>
            <p:cNvSpPr/>
            <p:nvPr/>
          </p:nvSpPr>
          <p:spPr>
            <a:xfrm>
              <a:off x="6936531" y="3102635"/>
              <a:ext cx="1327359" cy="1327109"/>
            </a:xfrm>
            <a:prstGeom prst="ellipse">
              <a:avLst/>
            </a:prstGeom>
            <a:solidFill>
              <a:srgbClr val="0F89E8"/>
            </a:solidFill>
            <a:ln>
              <a:solidFill>
                <a:srgbClr val="0F89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900" dirty="0">
                  <a:latin typeface="Microsoft YaHei" panose="020B0503020204020204" pitchFamily="34" charset="-122"/>
                  <a:ea typeface="Microsoft YaHei" panose="020B0503020204020204" pitchFamily="34" charset="-122"/>
                </a:rPr>
                <a:t>工单各维度数据</a:t>
              </a:r>
              <a:endParaRPr kumimoji="1" lang="en-US" altLang="zh-CN" sz="1900" dirty="0">
                <a:latin typeface="Microsoft YaHei" panose="020B0503020204020204" pitchFamily="34" charset="-122"/>
                <a:ea typeface="Microsoft YaHei" panose="020B0503020204020204" pitchFamily="34" charset="-122"/>
              </a:endParaRPr>
            </a:p>
          </p:txBody>
        </p:sp>
        <p:sp>
          <p:nvSpPr>
            <p:cNvPr id="32" name="椭圆 31">
              <a:extLst>
                <a:ext uri="{FF2B5EF4-FFF2-40B4-BE49-F238E27FC236}">
                  <a16:creationId xmlns:a16="http://schemas.microsoft.com/office/drawing/2014/main" id="{8A0FC726-89BB-D647-ADE3-E332BF088F03}"/>
                </a:ext>
              </a:extLst>
            </p:cNvPr>
            <p:cNvSpPr/>
            <p:nvPr/>
          </p:nvSpPr>
          <p:spPr>
            <a:xfrm>
              <a:off x="2574046" y="3102632"/>
              <a:ext cx="1322383" cy="1327110"/>
            </a:xfrm>
            <a:prstGeom prst="ellipse">
              <a:avLst/>
            </a:prstGeom>
            <a:solidFill>
              <a:srgbClr val="0F89E8"/>
            </a:solidFill>
            <a:ln>
              <a:solidFill>
                <a:srgbClr val="0F89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kumimoji="1" lang="zh-CN" altLang="en-US" sz="1900" dirty="0">
                  <a:latin typeface="Microsoft YaHei" panose="020B0503020204020204" pitchFamily="34" charset="-122"/>
                  <a:ea typeface="Microsoft YaHei" panose="020B0503020204020204" pitchFamily="34" charset="-122"/>
                </a:rPr>
                <a:t>工单处理时间</a:t>
              </a:r>
              <a:endParaRPr kumimoji="1" lang="en-US" altLang="zh-CN" sz="1900" dirty="0">
                <a:latin typeface="Microsoft YaHei" panose="020B0503020204020204" pitchFamily="34" charset="-122"/>
                <a:ea typeface="Microsoft YaHei" panose="020B0503020204020204" pitchFamily="34" charset="-122"/>
              </a:endParaRPr>
            </a:p>
          </p:txBody>
        </p:sp>
      </p:grpSp>
      <p:sp>
        <p:nvSpPr>
          <p:cNvPr id="33" name="矩形 142">
            <a:extLst>
              <a:ext uri="{FF2B5EF4-FFF2-40B4-BE49-F238E27FC236}">
                <a16:creationId xmlns:a16="http://schemas.microsoft.com/office/drawing/2014/main" id="{23575D7F-9B87-ED4D-9BE9-64D4FC4E49CD}"/>
              </a:ext>
            </a:extLst>
          </p:cNvPr>
          <p:cNvSpPr/>
          <p:nvPr/>
        </p:nvSpPr>
        <p:spPr>
          <a:xfrm>
            <a:off x="835632" y="2422705"/>
            <a:ext cx="422721" cy="1656122"/>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600" dirty="0">
                <a:solidFill>
                  <a:schemeClr val="bg1"/>
                </a:solidFill>
                <a:latin typeface="Microsoft YaHei" panose="020B0503020204020204" pitchFamily="34" charset="-122"/>
                <a:ea typeface="Microsoft YaHei" panose="020B0503020204020204" pitchFamily="34" charset="-122"/>
              </a:rPr>
              <a:t>智能监控</a:t>
            </a:r>
          </a:p>
        </p:txBody>
      </p:sp>
      <p:sp>
        <p:nvSpPr>
          <p:cNvPr id="34" name="矩形 142">
            <a:extLst>
              <a:ext uri="{FF2B5EF4-FFF2-40B4-BE49-F238E27FC236}">
                <a16:creationId xmlns:a16="http://schemas.microsoft.com/office/drawing/2014/main" id="{59E1CEBE-4FFD-6349-A395-37E0C9AE3098}"/>
              </a:ext>
            </a:extLst>
          </p:cNvPr>
          <p:cNvSpPr/>
          <p:nvPr/>
        </p:nvSpPr>
        <p:spPr>
          <a:xfrm>
            <a:off x="854677" y="4898627"/>
            <a:ext cx="390277" cy="1407579"/>
          </a:xfrm>
          <a:prstGeom prst="roundRect">
            <a:avLst/>
          </a:prstGeom>
          <a:solidFill>
            <a:srgbClr val="2096F3"/>
          </a:solidFill>
          <a:ln w="9525" cap="flat">
            <a:solidFill>
              <a:schemeClr val="bg1">
                <a:lumMod val="65000"/>
              </a:schemeClr>
            </a:solidFill>
            <a:prstDash val="solid"/>
            <a:miter lim="400000"/>
          </a:ln>
          <a:effectLst/>
        </p:spPr>
        <p:txBody>
          <a:bodyPr wrap="square" lIns="33866" tIns="33866" rIns="33866" bIns="33866" numCol="1" anchor="ctr">
            <a:noAutofit/>
          </a:bodyPr>
          <a:lstStyle/>
          <a:p>
            <a:pPr algn="ctr"/>
            <a:r>
              <a:rPr lang="zh-CN" altLang="en-US" sz="1600" dirty="0">
                <a:solidFill>
                  <a:schemeClr val="bg1"/>
                </a:solidFill>
                <a:latin typeface="Microsoft YaHei" panose="020B0503020204020204" pitchFamily="34" charset="-122"/>
                <a:ea typeface="Microsoft YaHei" panose="020B0503020204020204" pitchFamily="34" charset="-122"/>
              </a:rPr>
              <a:t>自动化预警</a:t>
            </a:r>
          </a:p>
        </p:txBody>
      </p:sp>
      <p:sp>
        <p:nvSpPr>
          <p:cNvPr id="35" name="object 28">
            <a:extLst>
              <a:ext uri="{FF2B5EF4-FFF2-40B4-BE49-F238E27FC236}">
                <a16:creationId xmlns:a16="http://schemas.microsoft.com/office/drawing/2014/main" id="{F8C73678-7398-B648-9473-E48402F515FD}"/>
              </a:ext>
            </a:extLst>
          </p:cNvPr>
          <p:cNvSpPr txBox="1"/>
          <p:nvPr/>
        </p:nvSpPr>
        <p:spPr>
          <a:xfrm>
            <a:off x="1807779" y="5172849"/>
            <a:ext cx="3090042" cy="1133357"/>
          </a:xfrm>
          <a:prstGeom prst="rect">
            <a:avLst/>
          </a:prstGeom>
        </p:spPr>
        <p:txBody>
          <a:bodyPr vert="horz" wrap="square" lIns="0" tIns="36799" rIns="0" bIns="0" rtlCol="0">
            <a:spAutoFit/>
          </a:bodyPr>
          <a:lstStyle/>
          <a:p>
            <a:pPr marL="265393" indent="-228594">
              <a:spcBef>
                <a:spcPts val="289"/>
              </a:spcBef>
              <a:buFont typeface="Wingdings" charset="2"/>
              <a:buChar char="Ø"/>
            </a:pPr>
            <a:r>
              <a:rPr lang="zh-CN" altLang="en-US" sz="1600" dirty="0">
                <a:latin typeface="Microsoft YaHei" panose="020B0503020204020204" pitchFamily="34" charset="-122"/>
                <a:ea typeface="Microsoft YaHei" panose="020B0503020204020204" pitchFamily="34" charset="-122"/>
                <a:cs typeface="DejaVu Sans"/>
              </a:rPr>
              <a:t>自动发通知（邮件、站内信等）</a:t>
            </a:r>
            <a:endParaRPr lang="en-US" altLang="zh-CN" sz="1600" dirty="0">
              <a:latin typeface="Microsoft YaHei" panose="020B0503020204020204" pitchFamily="34" charset="-122"/>
              <a:ea typeface="Microsoft YaHei" panose="020B0503020204020204" pitchFamily="34" charset="-122"/>
              <a:cs typeface="DejaVu Sans"/>
            </a:endParaRPr>
          </a:p>
          <a:p>
            <a:pPr marL="265393" indent="-228594">
              <a:spcBef>
                <a:spcPts val="289"/>
              </a:spcBef>
              <a:buFont typeface="Wingdings" charset="2"/>
              <a:buChar char="Ø"/>
            </a:pPr>
            <a:r>
              <a:rPr lang="zh-CN" altLang="en-US" sz="1600" dirty="0">
                <a:latin typeface="Microsoft YaHei" panose="020B0503020204020204" pitchFamily="34" charset="-122"/>
                <a:ea typeface="Microsoft YaHei" panose="020B0503020204020204" pitchFamily="34" charset="-122"/>
                <a:cs typeface="DejaVu Sans"/>
              </a:rPr>
              <a:t>自动归纳分析问题</a:t>
            </a:r>
            <a:endParaRPr lang="en-US" altLang="zh-CN" sz="1600" dirty="0">
              <a:latin typeface="Microsoft YaHei" panose="020B0503020204020204" pitchFamily="34" charset="-122"/>
              <a:ea typeface="Microsoft YaHei" panose="020B0503020204020204" pitchFamily="34" charset="-122"/>
              <a:cs typeface="DejaVu Sans"/>
            </a:endParaRPr>
          </a:p>
          <a:p>
            <a:pPr marL="265393" indent="-228594">
              <a:spcBef>
                <a:spcPts val="289"/>
              </a:spcBef>
              <a:buFont typeface="Wingdings" charset="2"/>
              <a:buChar char="Ø"/>
            </a:pPr>
            <a:r>
              <a:rPr lang="zh-CN" altLang="en-US" sz="1600" dirty="0">
                <a:latin typeface="Microsoft YaHei" panose="020B0503020204020204" pitchFamily="34" charset="-122"/>
                <a:ea typeface="Microsoft YaHei" panose="020B0503020204020204" pitchFamily="34" charset="-122"/>
                <a:cs typeface="DejaVu Sans"/>
              </a:rPr>
              <a:t>监控面板</a:t>
            </a:r>
          </a:p>
          <a:p>
            <a:pPr marL="36799">
              <a:spcBef>
                <a:spcPts val="289"/>
              </a:spcBef>
            </a:pPr>
            <a:endParaRPr sz="1600" dirty="0">
              <a:latin typeface="Microsoft YaHei" panose="020B0503020204020204" pitchFamily="34" charset="-122"/>
              <a:ea typeface="Microsoft YaHei" panose="020B0503020204020204" pitchFamily="34" charset="-122"/>
              <a:cs typeface="DejaVu Sans"/>
            </a:endParaRPr>
          </a:p>
        </p:txBody>
      </p:sp>
    </p:spTree>
    <p:extLst>
      <p:ext uri="{BB962C8B-B14F-4D97-AF65-F5344CB8AC3E}">
        <p14:creationId xmlns:p14="http://schemas.microsoft.com/office/powerpoint/2010/main" val="1276912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a:extLst>
              <a:ext uri="{FF2B5EF4-FFF2-40B4-BE49-F238E27FC236}">
                <a16:creationId xmlns:a16="http://schemas.microsoft.com/office/drawing/2014/main" id="{9E23869F-BCDA-8649-B637-575A4BD290A4}"/>
              </a:ext>
            </a:extLst>
          </p:cNvPr>
          <p:cNvSpPr txBox="1"/>
          <p:nvPr/>
        </p:nvSpPr>
        <p:spPr>
          <a:xfrm>
            <a:off x="824154" y="255992"/>
            <a:ext cx="9878995"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en-US" altLang="zh-CN" dirty="0">
                <a:solidFill>
                  <a:schemeClr val="tx1"/>
                </a:solidFill>
              </a:rPr>
              <a:t>NLP</a:t>
            </a:r>
            <a:r>
              <a:rPr lang="zh-CN" altLang="en-US" dirty="0">
                <a:solidFill>
                  <a:schemeClr val="tx1"/>
                </a:solidFill>
              </a:rPr>
              <a:t>应用落地场景</a:t>
            </a:r>
            <a:r>
              <a:rPr lang="en-US" altLang="zh-CN" dirty="0">
                <a:solidFill>
                  <a:schemeClr val="tx1"/>
                </a:solidFill>
              </a:rPr>
              <a:t>3</a:t>
            </a:r>
            <a:r>
              <a:rPr lang="zh-CN" altLang="en-US" dirty="0">
                <a:solidFill>
                  <a:schemeClr val="tx1"/>
                </a:solidFill>
              </a:rPr>
              <a:t>：智能写作（月报场景）</a:t>
            </a:r>
          </a:p>
        </p:txBody>
      </p:sp>
      <p:grpSp>
        <p:nvGrpSpPr>
          <p:cNvPr id="87" name="组 86"/>
          <p:cNvGrpSpPr/>
          <p:nvPr/>
        </p:nvGrpSpPr>
        <p:grpSpPr>
          <a:xfrm>
            <a:off x="963907" y="3251981"/>
            <a:ext cx="10254570" cy="3054985"/>
            <a:chOff x="722836" y="2976860"/>
            <a:chExt cx="7689926" cy="1685924"/>
          </a:xfrm>
        </p:grpSpPr>
        <p:sp>
          <p:nvSpPr>
            <p:cNvPr id="4" name="圆角矩形 3"/>
            <p:cNvSpPr/>
            <p:nvPr/>
          </p:nvSpPr>
          <p:spPr>
            <a:xfrm>
              <a:off x="1028638" y="3149238"/>
              <a:ext cx="1281574" cy="311463"/>
            </a:xfrm>
            <a:prstGeom prst="roundRect">
              <a:avLst/>
            </a:prstGeom>
            <a:solidFill>
              <a:srgbClr val="2164ED"/>
            </a:solidFill>
            <a:ln w="9525">
              <a:noFill/>
              <a:miter lim="400000"/>
            </a:ln>
          </p:spPr>
          <p:txBody>
            <a:bodyPr lIns="25400" tIns="25400" rIns="25400" bIns="25400" anchor="ctr"/>
            <a:lstStyle/>
            <a:p>
              <a:pPr algn="ctr"/>
              <a:r>
                <a:rPr lang="zh-CN" altLang="en-US" sz="800" dirty="0">
                  <a:solidFill>
                    <a:srgbClr val="FFFFFF"/>
                  </a:solidFill>
                  <a:latin typeface="Microsoft YaHei" panose="020B0503020204020204" pitchFamily="34" charset="-122"/>
                  <a:ea typeface="Microsoft YaHei" panose="020B0503020204020204" pitchFamily="34" charset="-122"/>
                </a:rPr>
                <a:t>月报机器人定时</a:t>
              </a:r>
              <a:r>
                <a:rPr lang="en-US" altLang="zh-CN" sz="800" dirty="0">
                  <a:solidFill>
                    <a:srgbClr val="FFFFFF"/>
                  </a:solidFill>
                  <a:latin typeface="Microsoft YaHei" panose="020B0503020204020204" pitchFamily="34" charset="-122"/>
                  <a:ea typeface="Microsoft YaHei" panose="020B0503020204020204" pitchFamily="34" charset="-122"/>
                </a:rPr>
                <a:t>/</a:t>
              </a:r>
              <a:r>
                <a:rPr lang="zh-CN" altLang="en-US" sz="800" dirty="0">
                  <a:solidFill>
                    <a:srgbClr val="FFFFFF"/>
                  </a:solidFill>
                  <a:latin typeface="Microsoft YaHei" panose="020B0503020204020204" pitchFamily="34" charset="-122"/>
                  <a:ea typeface="Microsoft YaHei" panose="020B0503020204020204" pitchFamily="34" charset="-122"/>
                </a:rPr>
                <a:t>手动执行</a:t>
              </a:r>
              <a:endParaRPr lang="en-US" altLang="zh-CN" sz="800" dirty="0">
                <a:solidFill>
                  <a:srgbClr val="FFFFFF"/>
                </a:solidFill>
                <a:latin typeface="Microsoft YaHei" panose="020B0503020204020204" pitchFamily="34" charset="-122"/>
                <a:ea typeface="Microsoft YaHei" panose="020B0503020204020204" pitchFamily="34" charset="-122"/>
              </a:endParaRPr>
            </a:p>
          </p:txBody>
        </p:sp>
        <p:cxnSp>
          <p:nvCxnSpPr>
            <p:cNvPr id="5" name="直线箭头连接符 4">
              <a:extLst>
                <a:ext uri="{FF2B5EF4-FFF2-40B4-BE49-F238E27FC236}">
                  <a16:creationId xmlns:a16="http://schemas.microsoft.com/office/drawing/2014/main" id="{0C36656C-AD14-604E-B10B-07AA461D547A}"/>
                </a:ext>
              </a:extLst>
            </p:cNvPr>
            <p:cNvCxnSpPr>
              <a:cxnSpLocks/>
              <a:stCxn id="4" idx="3"/>
              <a:endCxn id="8" idx="1"/>
            </p:cNvCxnSpPr>
            <p:nvPr/>
          </p:nvCxnSpPr>
          <p:spPr>
            <a:xfrm>
              <a:off x="2310212" y="3304970"/>
              <a:ext cx="5503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2860529" y="3149238"/>
              <a:ext cx="1281574" cy="311463"/>
            </a:xfrm>
            <a:prstGeom prst="roundRect">
              <a:avLst/>
            </a:prstGeom>
            <a:solidFill>
              <a:srgbClr val="2164ED"/>
            </a:solidFill>
            <a:ln w="9525">
              <a:noFill/>
              <a:miter lim="400000"/>
            </a:ln>
          </p:spPr>
          <p:txBody>
            <a:bodyPr lIns="25400" tIns="25400" rIns="25400" bIns="25400" anchor="ctr"/>
            <a:lstStyle/>
            <a:p>
              <a:pPr algn="ctr"/>
              <a:r>
                <a:rPr lang="zh-CN" altLang="en-US" sz="800" dirty="0">
                  <a:solidFill>
                    <a:srgbClr val="FFFFFF"/>
                  </a:solidFill>
                  <a:latin typeface="Microsoft YaHei" panose="020B0503020204020204" pitchFamily="34" charset="-122"/>
                  <a:ea typeface="Microsoft YaHei" panose="020B0503020204020204" pitchFamily="34" charset="-122"/>
                </a:rPr>
                <a:t>月报数据自动化获取</a:t>
              </a:r>
              <a:endParaRPr lang="en-US" altLang="zh-CN" sz="800" dirty="0">
                <a:solidFill>
                  <a:srgbClr val="FFFFFF"/>
                </a:solidFill>
                <a:latin typeface="Microsoft YaHei" panose="020B0503020204020204" pitchFamily="34" charset="-122"/>
                <a:ea typeface="Microsoft YaHei" panose="020B0503020204020204" pitchFamily="34" charset="-122"/>
              </a:endParaRPr>
            </a:p>
          </p:txBody>
        </p:sp>
        <p:sp>
          <p:nvSpPr>
            <p:cNvPr id="12" name="圆角矩形 11"/>
            <p:cNvSpPr/>
            <p:nvPr/>
          </p:nvSpPr>
          <p:spPr>
            <a:xfrm>
              <a:off x="4692419" y="3149238"/>
              <a:ext cx="1281574" cy="311463"/>
            </a:xfrm>
            <a:prstGeom prst="roundRect">
              <a:avLst/>
            </a:prstGeom>
            <a:solidFill>
              <a:srgbClr val="548235"/>
            </a:solidFill>
            <a:ln w="9525">
              <a:noFill/>
              <a:miter lim="400000"/>
            </a:ln>
          </p:spPr>
          <p:txBody>
            <a:bodyPr lIns="25400" tIns="25400" rIns="25400" bIns="25400" anchor="ctr"/>
            <a:lstStyle/>
            <a:p>
              <a:pPr algn="ctr"/>
              <a:r>
                <a:rPr lang="zh-CN" altLang="en-US" sz="800" dirty="0">
                  <a:solidFill>
                    <a:srgbClr val="FFFFFF"/>
                  </a:solidFill>
                  <a:latin typeface="Microsoft YaHei" panose="020B0503020204020204" pitchFamily="34" charset="-122"/>
                  <a:ea typeface="Microsoft YaHei" panose="020B0503020204020204" pitchFamily="34" charset="-122"/>
                </a:rPr>
                <a:t>月报数据自动化分析</a:t>
              </a:r>
              <a:endParaRPr lang="en-US" altLang="zh-CN" sz="800" dirty="0">
                <a:solidFill>
                  <a:srgbClr val="FFFFFF"/>
                </a:solidFill>
                <a:latin typeface="Microsoft YaHei" panose="020B0503020204020204" pitchFamily="34" charset="-122"/>
                <a:ea typeface="Microsoft YaHei" panose="020B0503020204020204" pitchFamily="34" charset="-122"/>
              </a:endParaRPr>
            </a:p>
          </p:txBody>
        </p:sp>
        <p:sp>
          <p:nvSpPr>
            <p:cNvPr id="14" name="圆角矩形 13"/>
            <p:cNvSpPr/>
            <p:nvPr/>
          </p:nvSpPr>
          <p:spPr>
            <a:xfrm>
              <a:off x="6558020" y="3149238"/>
              <a:ext cx="1281574" cy="311463"/>
            </a:xfrm>
            <a:prstGeom prst="roundRect">
              <a:avLst/>
            </a:prstGeom>
            <a:solidFill>
              <a:schemeClr val="accent6">
                <a:lumMod val="75000"/>
              </a:schemeClr>
            </a:solidFill>
            <a:ln w="9525">
              <a:noFill/>
              <a:miter lim="400000"/>
            </a:ln>
          </p:spPr>
          <p:txBody>
            <a:bodyPr lIns="25400" tIns="25400" rIns="25400" bIns="25400" anchor="ctr"/>
            <a:lstStyle/>
            <a:p>
              <a:pPr algn="ctr"/>
              <a:r>
                <a:rPr lang="zh-CN" altLang="en-US" sz="800" dirty="0">
                  <a:solidFill>
                    <a:srgbClr val="FFFFFF"/>
                  </a:solidFill>
                  <a:latin typeface="Microsoft YaHei" panose="020B0503020204020204" pitchFamily="34" charset="-122"/>
                  <a:ea typeface="Microsoft YaHei" panose="020B0503020204020204" pitchFamily="34" charset="-122"/>
                </a:rPr>
                <a:t>月报数据图表自动生成</a:t>
              </a:r>
              <a:endParaRPr lang="en-US" altLang="zh-CN" sz="800" dirty="0">
                <a:solidFill>
                  <a:srgbClr val="FFFFFF"/>
                </a:solidFill>
                <a:latin typeface="Microsoft YaHei" panose="020B0503020204020204" pitchFamily="34" charset="-122"/>
                <a:ea typeface="Microsoft YaHei" panose="020B0503020204020204" pitchFamily="34" charset="-122"/>
              </a:endParaRPr>
            </a:p>
          </p:txBody>
        </p:sp>
        <p:sp>
          <p:nvSpPr>
            <p:cNvPr id="16" name="圆角矩形 15"/>
            <p:cNvSpPr/>
            <p:nvPr/>
          </p:nvSpPr>
          <p:spPr>
            <a:xfrm>
              <a:off x="6558020" y="4075005"/>
              <a:ext cx="1281574" cy="311463"/>
            </a:xfrm>
            <a:prstGeom prst="roundRect">
              <a:avLst/>
            </a:prstGeom>
            <a:solidFill>
              <a:schemeClr val="accent2">
                <a:lumMod val="75000"/>
              </a:schemeClr>
            </a:solidFill>
            <a:ln w="9525">
              <a:noFill/>
              <a:miter lim="400000"/>
            </a:ln>
          </p:spPr>
          <p:txBody>
            <a:bodyPr lIns="25400" tIns="25400" rIns="25400" bIns="25400" anchor="ctr"/>
            <a:lstStyle/>
            <a:p>
              <a:pPr algn="ctr"/>
              <a:r>
                <a:rPr lang="zh-CN" altLang="en-US" sz="800" dirty="0">
                  <a:solidFill>
                    <a:srgbClr val="FFFFFF"/>
                  </a:solidFill>
                  <a:latin typeface="Microsoft YaHei" panose="020B0503020204020204" pitchFamily="34" charset="-122"/>
                  <a:ea typeface="Microsoft YaHei" panose="020B0503020204020204" pitchFamily="34" charset="-122"/>
                </a:rPr>
                <a:t>智能写作：月报总结</a:t>
              </a:r>
              <a:endParaRPr lang="en-US" altLang="zh-CN" sz="800" dirty="0">
                <a:solidFill>
                  <a:srgbClr val="FFFFFF"/>
                </a:solidFill>
                <a:latin typeface="Microsoft YaHei" panose="020B0503020204020204" pitchFamily="34" charset="-122"/>
                <a:ea typeface="Microsoft YaHei" panose="020B0503020204020204" pitchFamily="34" charset="-122"/>
              </a:endParaRPr>
            </a:p>
          </p:txBody>
        </p:sp>
        <p:sp>
          <p:nvSpPr>
            <p:cNvPr id="18" name="圆角矩形 17"/>
            <p:cNvSpPr/>
            <p:nvPr/>
          </p:nvSpPr>
          <p:spPr>
            <a:xfrm>
              <a:off x="4692415" y="4075005"/>
              <a:ext cx="1281574" cy="311463"/>
            </a:xfrm>
            <a:prstGeom prst="roundRect">
              <a:avLst/>
            </a:prstGeom>
            <a:solidFill>
              <a:srgbClr val="C55A11"/>
            </a:solidFill>
            <a:ln w="9525">
              <a:noFill/>
              <a:miter lim="400000"/>
            </a:ln>
          </p:spPr>
          <p:txBody>
            <a:bodyPr lIns="25400" tIns="25400" rIns="25400" bIns="25400" anchor="ctr"/>
            <a:lstStyle/>
            <a:p>
              <a:pPr algn="ctr"/>
              <a:r>
                <a:rPr lang="zh-CN" altLang="en-US" sz="800" dirty="0">
                  <a:solidFill>
                    <a:srgbClr val="FFFFFF"/>
                  </a:solidFill>
                  <a:latin typeface="Microsoft YaHei" panose="020B0503020204020204" pitchFamily="34" charset="-122"/>
                  <a:ea typeface="Microsoft YaHei" panose="020B0503020204020204" pitchFamily="34" charset="-122"/>
                </a:rPr>
                <a:t>智能写作：月报自动排版</a:t>
              </a:r>
              <a:endParaRPr lang="en-US" altLang="zh-CN" sz="800" dirty="0">
                <a:solidFill>
                  <a:srgbClr val="FFFFFF"/>
                </a:solidFill>
                <a:latin typeface="Microsoft YaHei" panose="020B0503020204020204" pitchFamily="34" charset="-122"/>
                <a:ea typeface="Microsoft YaHei" panose="020B0503020204020204" pitchFamily="34" charset="-122"/>
              </a:endParaRPr>
            </a:p>
          </p:txBody>
        </p:sp>
        <p:sp>
          <p:nvSpPr>
            <p:cNvPr id="20" name="圆角矩形 19"/>
            <p:cNvSpPr/>
            <p:nvPr/>
          </p:nvSpPr>
          <p:spPr>
            <a:xfrm>
              <a:off x="2939199" y="4075005"/>
              <a:ext cx="1281574" cy="311463"/>
            </a:xfrm>
            <a:prstGeom prst="roundRect">
              <a:avLst/>
            </a:prstGeom>
            <a:solidFill>
              <a:srgbClr val="2164ED"/>
            </a:solidFill>
            <a:ln w="9525">
              <a:noFill/>
              <a:miter lim="400000"/>
            </a:ln>
          </p:spPr>
          <p:txBody>
            <a:bodyPr lIns="25400" tIns="25400" rIns="25400" bIns="25400" anchor="ctr"/>
            <a:lstStyle/>
            <a:p>
              <a:pPr algn="ctr"/>
              <a:r>
                <a:rPr lang="zh-CN" altLang="en-US" sz="800" dirty="0">
                  <a:solidFill>
                    <a:srgbClr val="FFFFFF"/>
                  </a:solidFill>
                  <a:latin typeface="Microsoft YaHei" panose="020B0503020204020204" pitchFamily="34" charset="-122"/>
                  <a:ea typeface="Microsoft YaHei" panose="020B0503020204020204" pitchFamily="34" charset="-122"/>
                </a:rPr>
                <a:t>月报自动触达发布</a:t>
              </a:r>
              <a:endParaRPr lang="en-US" altLang="zh-CN" sz="800" dirty="0">
                <a:solidFill>
                  <a:srgbClr val="FFFFFF"/>
                </a:solidFill>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F22732C6-EF38-EC47-B4CC-26AC3D3180B1}"/>
                </a:ext>
              </a:extLst>
            </p:cNvPr>
            <p:cNvSpPr/>
            <p:nvPr/>
          </p:nvSpPr>
          <p:spPr>
            <a:xfrm>
              <a:off x="722836" y="2976860"/>
              <a:ext cx="7689926" cy="16859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100">
                <a:solidFill>
                  <a:schemeClr val="tx1"/>
                </a:solidFill>
                <a:latin typeface="微软雅黑" panose="020B0503020204020204" pitchFamily="34" charset="-122"/>
                <a:ea typeface="微软雅黑" panose="020B0503020204020204" pitchFamily="34" charset="-122"/>
              </a:endParaRPr>
            </a:p>
          </p:txBody>
        </p:sp>
        <p:cxnSp>
          <p:nvCxnSpPr>
            <p:cNvPr id="74" name="直线箭头连接符 73">
              <a:extLst>
                <a:ext uri="{FF2B5EF4-FFF2-40B4-BE49-F238E27FC236}">
                  <a16:creationId xmlns:a16="http://schemas.microsoft.com/office/drawing/2014/main" id="{0C36656C-AD14-604E-B10B-07AA461D547A}"/>
                </a:ext>
              </a:extLst>
            </p:cNvPr>
            <p:cNvCxnSpPr>
              <a:cxnSpLocks/>
            </p:cNvCxnSpPr>
            <p:nvPr/>
          </p:nvCxnSpPr>
          <p:spPr>
            <a:xfrm>
              <a:off x="4137165" y="3304970"/>
              <a:ext cx="5503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0C36656C-AD14-604E-B10B-07AA461D547A}"/>
                </a:ext>
              </a:extLst>
            </p:cNvPr>
            <p:cNvCxnSpPr>
              <a:cxnSpLocks/>
            </p:cNvCxnSpPr>
            <p:nvPr/>
          </p:nvCxnSpPr>
          <p:spPr>
            <a:xfrm>
              <a:off x="5973993" y="3304970"/>
              <a:ext cx="5503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0C36656C-AD14-604E-B10B-07AA461D547A}"/>
                </a:ext>
              </a:extLst>
            </p:cNvPr>
            <p:cNvCxnSpPr>
              <a:cxnSpLocks/>
              <a:stCxn id="14" idx="2"/>
              <a:endCxn id="16" idx="0"/>
            </p:cNvCxnSpPr>
            <p:nvPr/>
          </p:nvCxnSpPr>
          <p:spPr>
            <a:xfrm>
              <a:off x="7198807" y="3460701"/>
              <a:ext cx="0" cy="6143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0C36656C-AD14-604E-B10B-07AA461D547A}"/>
                </a:ext>
              </a:extLst>
            </p:cNvPr>
            <p:cNvCxnSpPr>
              <a:cxnSpLocks/>
              <a:stCxn id="16" idx="1"/>
              <a:endCxn id="18" idx="3"/>
            </p:cNvCxnSpPr>
            <p:nvPr/>
          </p:nvCxnSpPr>
          <p:spPr>
            <a:xfrm flipH="1">
              <a:off x="5973989" y="4230737"/>
              <a:ext cx="584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0C36656C-AD14-604E-B10B-07AA461D547A}"/>
                </a:ext>
              </a:extLst>
            </p:cNvPr>
            <p:cNvCxnSpPr>
              <a:cxnSpLocks/>
              <a:stCxn id="18" idx="1"/>
            </p:cNvCxnSpPr>
            <p:nvPr/>
          </p:nvCxnSpPr>
          <p:spPr>
            <a:xfrm flipH="1">
              <a:off x="4220774" y="4230737"/>
              <a:ext cx="471641" cy="13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85" name="矩形 84">
            <a:extLst>
              <a:ext uri="{FF2B5EF4-FFF2-40B4-BE49-F238E27FC236}">
                <a16:creationId xmlns:a16="http://schemas.microsoft.com/office/drawing/2014/main" id="{2CEB497E-3CBA-774F-9B66-53AAF2901B28}"/>
              </a:ext>
            </a:extLst>
          </p:cNvPr>
          <p:cNvSpPr/>
          <p:nvPr/>
        </p:nvSpPr>
        <p:spPr>
          <a:xfrm>
            <a:off x="666015" y="1048519"/>
            <a:ext cx="10552462" cy="1579920"/>
          </a:xfrm>
          <a:prstGeom prst="rect">
            <a:avLst/>
          </a:prstGeom>
        </p:spPr>
        <p:txBody>
          <a:bodyPr wrap="square" lIns="121926" tIns="60963" rIns="121926" bIns="60963">
            <a:spAutoFit/>
          </a:bodyPr>
          <a:lstStyle/>
          <a:p>
            <a:pPr marL="228611" indent="-228611">
              <a:lnSpc>
                <a:spcPct val="150000"/>
              </a:lnSpc>
              <a:buFont typeface="Wingdings" charset="2"/>
              <a:buChar char="Ø"/>
            </a:pPr>
            <a:r>
              <a:rPr lang="zh-CN" altLang="en-US" sz="1600" b="1" dirty="0">
                <a:solidFill>
                  <a:srgbClr val="0000FF"/>
                </a:solidFill>
                <a:latin typeface="Microsoft YaHei" panose="020B0503020204020204" pitchFamily="34" charset="-122"/>
                <a:ea typeface="Microsoft YaHei" panose="020B0503020204020204" pitchFamily="34" charset="-122"/>
              </a:rPr>
              <a:t>智能月报方案：</a:t>
            </a:r>
            <a:r>
              <a:rPr lang="zh-CN" altLang="en-US" sz="1600" b="1" dirty="0">
                <a:solidFill>
                  <a:schemeClr val="tx1">
                    <a:lumMod val="75000"/>
                    <a:lumOff val="25000"/>
                  </a:schemeClr>
                </a:solidFill>
                <a:latin typeface="Microsoft YaHei" panose="020B0503020204020204" pitchFamily="34" charset="-122"/>
                <a:ea typeface="Microsoft YaHei" panose="020B0503020204020204" pitchFamily="34" charset="-122"/>
              </a:rPr>
              <a:t>自动化调度月报素材，自动化分析月报数据，调度智能写作能力，根据月报数据分析结果智能化写作月报总结内容，并自动化排版月报格式内容，形成模版化月报，自动触发给指定人员，人员可再</a:t>
            </a:r>
            <a:r>
              <a:rPr lang="en-US" altLang="zh-CN" sz="1600" b="1" dirty="0">
                <a:solidFill>
                  <a:schemeClr val="tx1">
                    <a:lumMod val="75000"/>
                    <a:lumOff val="25000"/>
                  </a:schemeClr>
                </a:solidFill>
                <a:latin typeface="Microsoft YaHei" panose="020B0503020204020204" pitchFamily="34" charset="-122"/>
                <a:ea typeface="Microsoft YaHei" panose="020B0503020204020204" pitchFamily="34" charset="-122"/>
              </a:rPr>
              <a:t>review</a:t>
            </a:r>
            <a:r>
              <a:rPr lang="zh-CN" altLang="en-US" sz="1600" b="1" dirty="0">
                <a:solidFill>
                  <a:schemeClr val="tx1">
                    <a:lumMod val="75000"/>
                    <a:lumOff val="25000"/>
                  </a:schemeClr>
                </a:solidFill>
                <a:latin typeface="Microsoft YaHei" panose="020B0503020204020204" pitchFamily="34" charset="-122"/>
                <a:ea typeface="Microsoft YaHei" panose="020B0503020204020204" pitchFamily="34" charset="-122"/>
              </a:rPr>
              <a:t>和编辑修订。</a:t>
            </a:r>
            <a:endParaRPr lang="en-US" altLang="zh-CN" sz="16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228611" indent="-228611">
              <a:lnSpc>
                <a:spcPct val="150000"/>
              </a:lnSpc>
              <a:buFont typeface="Wingdings" charset="2"/>
              <a:buChar char="Ø"/>
            </a:pPr>
            <a:r>
              <a:rPr lang="zh-CN" altLang="en-US" sz="1600" b="1" dirty="0">
                <a:solidFill>
                  <a:srgbClr val="0000FF"/>
                </a:solidFill>
                <a:latin typeface="Microsoft YaHei" panose="020B0503020204020204" pitchFamily="34" charset="-122"/>
                <a:ea typeface="Microsoft YaHei" panose="020B0503020204020204" pitchFamily="34" charset="-122"/>
              </a:rPr>
              <a:t>亮点：</a:t>
            </a:r>
            <a:r>
              <a:rPr lang="zh-CN" altLang="en-US" sz="1600" b="1" dirty="0">
                <a:solidFill>
                  <a:schemeClr val="tx1">
                    <a:lumMod val="75000"/>
                    <a:lumOff val="25000"/>
                  </a:schemeClr>
                </a:solidFill>
                <a:latin typeface="Microsoft YaHei" panose="020B0503020204020204" pitchFamily="34" charset="-122"/>
                <a:ea typeface="Microsoft YaHei" panose="020B0503020204020204" pitchFamily="34" charset="-122"/>
              </a:rPr>
              <a:t>灵活、快速、高效的自动化生成月报</a:t>
            </a:r>
            <a:endParaRPr lang="en-US" altLang="zh-CN" sz="16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86" name="矩形 85">
            <a:extLst>
              <a:ext uri="{FF2B5EF4-FFF2-40B4-BE49-F238E27FC236}">
                <a16:creationId xmlns:a16="http://schemas.microsoft.com/office/drawing/2014/main" id="{2CEB497E-3CBA-774F-9B66-53AAF2901B28}"/>
              </a:ext>
            </a:extLst>
          </p:cNvPr>
          <p:cNvSpPr/>
          <p:nvPr/>
        </p:nvSpPr>
        <p:spPr>
          <a:xfrm>
            <a:off x="899092" y="2689601"/>
            <a:ext cx="2990381" cy="448912"/>
          </a:xfrm>
          <a:prstGeom prst="rect">
            <a:avLst/>
          </a:prstGeom>
        </p:spPr>
        <p:txBody>
          <a:bodyPr wrap="square" lIns="121926" tIns="60963" rIns="121926" bIns="60963">
            <a:spAutoFit/>
          </a:bodyPr>
          <a:lstStyle/>
          <a:p>
            <a:pPr>
              <a:lnSpc>
                <a:spcPct val="150000"/>
              </a:lnSpc>
            </a:pPr>
            <a:r>
              <a:rPr lang="zh-CN" altLang="en-US" sz="1600" b="1" dirty="0">
                <a:solidFill>
                  <a:schemeClr val="tx1">
                    <a:lumMod val="75000"/>
                    <a:lumOff val="25000"/>
                  </a:schemeClr>
                </a:solidFill>
                <a:latin typeface="Microsoft YaHei" panose="020B0503020204020204" pitchFamily="34" charset="-122"/>
                <a:ea typeface="Microsoft YaHei" panose="020B0503020204020204" pitchFamily="34" charset="-122"/>
              </a:rPr>
              <a:t>智能月报方案流程：</a:t>
            </a:r>
            <a:endParaRPr lang="en-US" altLang="zh-CN" sz="16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98162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en-US" altLang="zh-CN" dirty="0">
                <a:solidFill>
                  <a:schemeClr val="tx1">
                    <a:lumMod val="75000"/>
                    <a:lumOff val="25000"/>
                  </a:schemeClr>
                </a:solidFill>
              </a:rPr>
              <a:t>NLP </a:t>
            </a:r>
            <a:r>
              <a:rPr lang="zh-CN" altLang="en-US" dirty="0">
                <a:solidFill>
                  <a:schemeClr val="tx1">
                    <a:lumMod val="75000"/>
                    <a:lumOff val="25000"/>
                  </a:schemeClr>
                </a:solidFill>
              </a:rPr>
              <a:t>是什么？</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896187"/>
            <a:ext cx="11097445" cy="2739175"/>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en-US" altLang="zh-CN" sz="1900" dirty="0">
                <a:solidFill>
                  <a:schemeClr val="tx1">
                    <a:lumMod val="75000"/>
                    <a:lumOff val="25000"/>
                  </a:schemeClr>
                </a:solidFill>
              </a:rPr>
              <a:t>NLP</a:t>
            </a:r>
            <a:r>
              <a:rPr lang="zh-CN" altLang="en-US" dirty="0"/>
              <a:t>是计算机科学领域与人工智能领域中的一个重要方向。它研究能实现人与计算机之间用自然语言进行有效通信的各种理论和方法。自然语言处理是一门融语言学、计算机科学、数学于一体的学科。</a:t>
            </a:r>
            <a:r>
              <a:rPr lang="en" altLang="zh-CN" dirty="0"/>
              <a:t>NLP </a:t>
            </a:r>
            <a:r>
              <a:rPr lang="zh-CN" altLang="en-US" dirty="0"/>
              <a:t>由两个主要的技术领域构成：自然语言理解和自然语言生成。</a:t>
            </a:r>
            <a:endParaRPr lang="en-US" altLang="zh-CN" dirty="0"/>
          </a:p>
          <a:p>
            <a:pPr algn="l"/>
            <a:endParaRPr lang="zh-CN" altLang="en-US" dirty="0"/>
          </a:p>
          <a:p>
            <a:pPr marL="285750" indent="-285750" algn="l">
              <a:buFont typeface="Arial" panose="020B0604020202020204" pitchFamily="34" charset="0"/>
              <a:buChar char="•"/>
            </a:pPr>
            <a:r>
              <a:rPr lang="zh-CN" altLang="en-US" dirty="0"/>
              <a:t>自然语言理解方向，主要目标是帮助机器更好理解人的语言，包括基础的词法、句法等语义理解，以及需求、篇章、情感层面的高层理解。</a:t>
            </a:r>
          </a:p>
          <a:p>
            <a:pPr marL="285750" indent="-285750" algn="l">
              <a:buFont typeface="Arial" panose="020B0604020202020204" pitchFamily="34" charset="0"/>
              <a:buChar char="•"/>
            </a:pPr>
            <a:r>
              <a:rPr lang="zh-CN" altLang="en-US" dirty="0"/>
              <a:t>自然语言生成方向，主要目标是帮助机器生成人能够理解的语言，比如文本生成、自动文摘等。</a:t>
            </a:r>
          </a:p>
          <a:p>
            <a:pPr algn="l"/>
            <a:endParaRPr lang="en" altLang="zh-CN" dirty="0"/>
          </a:p>
          <a:p>
            <a:pPr algn="l"/>
            <a:r>
              <a:rPr lang="en" altLang="zh-CN" dirty="0"/>
              <a:t>NLP </a:t>
            </a:r>
            <a:r>
              <a:rPr lang="zh-CN" altLang="en-US" dirty="0"/>
              <a:t>技术基于大数据、知识图谱、机器学习、语言学等技术和资源，并可以形成机器翻译、深度问答、对话系统的具体应用系统，进而服务于各类实际业务和产品。</a:t>
            </a:r>
          </a:p>
        </p:txBody>
      </p:sp>
      <p:pic>
        <p:nvPicPr>
          <p:cNvPr id="5" name="图片 4">
            <a:extLst>
              <a:ext uri="{FF2B5EF4-FFF2-40B4-BE49-F238E27FC236}">
                <a16:creationId xmlns:a16="http://schemas.microsoft.com/office/drawing/2014/main" id="{9540A60F-9BC8-E14F-95EC-5269615C1E1B}"/>
              </a:ext>
            </a:extLst>
          </p:cNvPr>
          <p:cNvPicPr>
            <a:picLocks noChangeAspect="1"/>
          </p:cNvPicPr>
          <p:nvPr/>
        </p:nvPicPr>
        <p:blipFill>
          <a:blip r:embed="rId2"/>
          <a:stretch>
            <a:fillRect/>
          </a:stretch>
        </p:blipFill>
        <p:spPr>
          <a:xfrm>
            <a:off x="1587532" y="4360610"/>
            <a:ext cx="8597900" cy="1524000"/>
          </a:xfrm>
          <a:prstGeom prst="rect">
            <a:avLst/>
          </a:prstGeom>
        </p:spPr>
      </p:pic>
      <p:sp>
        <p:nvSpPr>
          <p:cNvPr id="6" name="矩形 5">
            <a:extLst>
              <a:ext uri="{FF2B5EF4-FFF2-40B4-BE49-F238E27FC236}">
                <a16:creationId xmlns:a16="http://schemas.microsoft.com/office/drawing/2014/main" id="{4346E51F-C32D-4B45-B872-08265206FF8E}"/>
              </a:ext>
            </a:extLst>
          </p:cNvPr>
          <p:cNvSpPr/>
          <p:nvPr/>
        </p:nvSpPr>
        <p:spPr>
          <a:xfrm>
            <a:off x="1587532" y="6076860"/>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自然语言处理</a:t>
            </a:r>
          </a:p>
        </p:txBody>
      </p:sp>
      <p:sp>
        <p:nvSpPr>
          <p:cNvPr id="7" name="矩形 6">
            <a:extLst>
              <a:ext uri="{FF2B5EF4-FFF2-40B4-BE49-F238E27FC236}">
                <a16:creationId xmlns:a16="http://schemas.microsoft.com/office/drawing/2014/main" id="{5A89D4CB-FBED-484B-B63B-5D7A26BAA9DE}"/>
              </a:ext>
            </a:extLst>
          </p:cNvPr>
          <p:cNvSpPr/>
          <p:nvPr/>
        </p:nvSpPr>
        <p:spPr>
          <a:xfrm>
            <a:off x="3805960" y="6080847"/>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知识表示</a:t>
            </a:r>
          </a:p>
        </p:txBody>
      </p:sp>
      <p:sp>
        <p:nvSpPr>
          <p:cNvPr id="8" name="矩形 7">
            <a:extLst>
              <a:ext uri="{FF2B5EF4-FFF2-40B4-BE49-F238E27FC236}">
                <a16:creationId xmlns:a16="http://schemas.microsoft.com/office/drawing/2014/main" id="{3D0529FB-BDE4-4449-9128-ED53C49990A2}"/>
              </a:ext>
            </a:extLst>
          </p:cNvPr>
          <p:cNvSpPr/>
          <p:nvPr/>
        </p:nvSpPr>
        <p:spPr>
          <a:xfrm>
            <a:off x="6024388" y="6076859"/>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自动推理</a:t>
            </a:r>
          </a:p>
        </p:txBody>
      </p:sp>
      <p:sp>
        <p:nvSpPr>
          <p:cNvPr id="9" name="矩形 8">
            <a:extLst>
              <a:ext uri="{FF2B5EF4-FFF2-40B4-BE49-F238E27FC236}">
                <a16:creationId xmlns:a16="http://schemas.microsoft.com/office/drawing/2014/main" id="{0E62CE2A-20AD-9E48-A64B-0F7029D73363}"/>
              </a:ext>
            </a:extLst>
          </p:cNvPr>
          <p:cNvSpPr/>
          <p:nvPr/>
        </p:nvSpPr>
        <p:spPr>
          <a:xfrm>
            <a:off x="8292093" y="6076858"/>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机器学习</a:t>
            </a:r>
          </a:p>
        </p:txBody>
      </p:sp>
      <p:sp>
        <p:nvSpPr>
          <p:cNvPr id="10" name="矩形 9">
            <a:extLst>
              <a:ext uri="{FF2B5EF4-FFF2-40B4-BE49-F238E27FC236}">
                <a16:creationId xmlns:a16="http://schemas.microsoft.com/office/drawing/2014/main" id="{F3229B2D-32C7-ED4C-8A2B-46F0B3C832C5}"/>
              </a:ext>
            </a:extLst>
          </p:cNvPr>
          <p:cNvSpPr/>
          <p:nvPr/>
        </p:nvSpPr>
        <p:spPr>
          <a:xfrm>
            <a:off x="4855249" y="3875030"/>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en-US" altLang="zh-CN" sz="1900" b="1" kern="0" dirty="0">
                <a:solidFill>
                  <a:srgbClr val="2164ED"/>
                </a:solidFill>
                <a:latin typeface="微软雅黑" panose="020B0503020204020204" pitchFamily="34" charset="-122"/>
                <a:ea typeface="微软雅黑" panose="020B0503020204020204" pitchFamily="34" charset="-122"/>
              </a:rPr>
              <a:t>NLP </a:t>
            </a:r>
            <a:r>
              <a:rPr lang="zh-CN" altLang="en-US" sz="1900" b="1" kern="0" dirty="0">
                <a:solidFill>
                  <a:srgbClr val="2164ED"/>
                </a:solidFill>
                <a:latin typeface="微软雅黑" panose="020B0503020204020204" pitchFamily="34" charset="-122"/>
                <a:ea typeface="微软雅黑" panose="020B0503020204020204" pitchFamily="34" charset="-122"/>
              </a:rPr>
              <a:t>系统智能化</a:t>
            </a:r>
          </a:p>
        </p:txBody>
      </p:sp>
    </p:spTree>
    <p:extLst>
      <p:ext uri="{BB962C8B-B14F-4D97-AF65-F5344CB8AC3E}">
        <p14:creationId xmlns:p14="http://schemas.microsoft.com/office/powerpoint/2010/main" val="3721922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a:extLst>
              <a:ext uri="{FF2B5EF4-FFF2-40B4-BE49-F238E27FC236}">
                <a16:creationId xmlns:a16="http://schemas.microsoft.com/office/drawing/2014/main" id="{9E23869F-BCDA-8649-B637-575A4BD290A4}"/>
              </a:ext>
            </a:extLst>
          </p:cNvPr>
          <p:cNvSpPr txBox="1"/>
          <p:nvPr/>
        </p:nvSpPr>
        <p:spPr>
          <a:xfrm>
            <a:off x="824154" y="255992"/>
            <a:ext cx="9878995"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en-US" altLang="zh-CN" dirty="0">
                <a:solidFill>
                  <a:schemeClr val="tx1"/>
                </a:solidFill>
              </a:rPr>
              <a:t>NLP</a:t>
            </a:r>
            <a:r>
              <a:rPr lang="zh-CN" altLang="en-US" dirty="0">
                <a:solidFill>
                  <a:schemeClr val="tx1"/>
                </a:solidFill>
              </a:rPr>
              <a:t>应用落地场景</a:t>
            </a:r>
            <a:r>
              <a:rPr lang="zh-CN" altLang="zh-CN" dirty="0">
                <a:solidFill>
                  <a:schemeClr val="tx1"/>
                </a:solidFill>
              </a:rPr>
              <a:t>4</a:t>
            </a:r>
            <a:r>
              <a:rPr lang="zh-CN" altLang="en-US" dirty="0">
                <a:solidFill>
                  <a:schemeClr val="tx1"/>
                </a:solidFill>
              </a:rPr>
              <a:t>：智能转账服务</a:t>
            </a:r>
          </a:p>
        </p:txBody>
      </p:sp>
      <p:sp>
        <p:nvSpPr>
          <p:cNvPr id="22" name="副标题 2"/>
          <p:cNvSpPr txBox="1">
            <a:spLocks/>
          </p:cNvSpPr>
          <p:nvPr/>
        </p:nvSpPr>
        <p:spPr>
          <a:xfrm>
            <a:off x="1524200" y="3602037"/>
            <a:ext cx="9145191" cy="1655763"/>
          </a:xfrm>
          <a:prstGeom prst="rect">
            <a:avLst/>
          </a:prstGeom>
        </p:spPr>
        <p:txBody>
          <a:bodyPr/>
          <a:lstStyle>
            <a:lvl1pPr marL="228503" indent="-228503" algn="l" defTabSz="91402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13" indent="-228503" algn="l" defTabSz="91402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21" indent="-228503" algn="l" defTabSz="91402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33"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4pPr>
            <a:lvl5pPr marL="2056540"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5pPr>
            <a:lvl6pPr marL="2513554"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6pPr>
            <a:lvl7pPr marL="2970562"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7pPr>
            <a:lvl8pPr marL="3427571"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8pPr>
            <a:lvl9pPr marL="3884581"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9pPr>
          </a:lstStyle>
          <a:p>
            <a:r>
              <a:rPr kumimoji="1" lang="en-US" altLang="zh-CN"/>
              <a:t>13</a:t>
            </a:r>
            <a:endParaRPr kumimoji="1" lang="zh-CN" altLang="en-US" dirty="0"/>
          </a:p>
        </p:txBody>
      </p:sp>
      <p:sp>
        <p:nvSpPr>
          <p:cNvPr id="23" name="智能想象力  金融新空间"/>
          <p:cNvSpPr txBox="1">
            <a:spLocks/>
          </p:cNvSpPr>
          <p:nvPr/>
        </p:nvSpPr>
        <p:spPr>
          <a:xfrm>
            <a:off x="426055" y="5521500"/>
            <a:ext cx="1914893" cy="438463"/>
          </a:xfrm>
          <a:prstGeom prst="rect">
            <a:avLst/>
          </a:prstGeom>
          <a:ln w="12700">
            <a:miter lim="400000"/>
          </a:ln>
          <a:extLst>
            <a:ext uri="{C572A759-6A51-4108-AA02-DFA0A04FC94B}">
              <ma14:wrappingTextBoxFlag xmlns:ma14="http://schemas.microsoft.com/office/mac/drawingml/2011/main" xmlns="" val="1"/>
            </a:ext>
          </a:extLst>
        </p:spPr>
        <p:txBody>
          <a:bodyPr lIns="47625" tIns="47625" rIns="47625" bIns="47625" anchor="ctr">
            <a:normAutofit/>
          </a:bodyPr>
          <a:lstStyle>
            <a:lvl1pPr marL="0" marR="0" indent="0" algn="l" defTabSz="825500" rtl="0" latinLnBrk="0">
              <a:lnSpc>
                <a:spcPct val="100000"/>
              </a:lnSpc>
              <a:spcBef>
                <a:spcPts val="0"/>
              </a:spcBef>
              <a:spcAft>
                <a:spcPts val="0"/>
              </a:spcAft>
              <a:buClrTx/>
              <a:buSzTx/>
              <a:buFontTx/>
              <a:buNone/>
              <a:tabLst/>
              <a:defRPr sz="6000" b="0" i="0" u="none" strike="noStrike" cap="none" spc="0" baseline="0">
                <a:ln>
                  <a:noFill/>
                </a:ln>
                <a:solidFill>
                  <a:srgbClr val="FFFFFF"/>
                </a:solidFill>
                <a:uFillTx/>
                <a:latin typeface="Microsoft YaHei"/>
                <a:ea typeface="Microsoft YaHei"/>
                <a:cs typeface="Microsoft YaHei"/>
                <a:sym typeface="Microsoft YaHei"/>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9pPr>
          </a:lstStyle>
          <a:p>
            <a:pPr algn="ctr"/>
            <a:r>
              <a:rPr lang="zh-CN" altLang="en-US" sz="1500" dirty="0">
                <a:solidFill>
                  <a:srgbClr val="B08E5E"/>
                </a:solidFill>
              </a:rPr>
              <a:t>按住说话</a:t>
            </a:r>
          </a:p>
        </p:txBody>
      </p:sp>
      <p:sp>
        <p:nvSpPr>
          <p:cNvPr id="24" name="智能想象力  金融新空间"/>
          <p:cNvSpPr txBox="1">
            <a:spLocks/>
          </p:cNvSpPr>
          <p:nvPr/>
        </p:nvSpPr>
        <p:spPr>
          <a:xfrm>
            <a:off x="2586337" y="5521500"/>
            <a:ext cx="1468076" cy="447270"/>
          </a:xfrm>
          <a:prstGeom prst="rect">
            <a:avLst/>
          </a:prstGeom>
          <a:ln w="12700">
            <a:miter lim="400000"/>
          </a:ln>
          <a:extLst>
            <a:ext uri="{C572A759-6A51-4108-AA02-DFA0A04FC94B}">
              <ma14:wrappingTextBoxFlag xmlns:ma14="http://schemas.microsoft.com/office/mac/drawingml/2011/main" xmlns="" val="1"/>
            </a:ext>
          </a:extLst>
        </p:spPr>
        <p:txBody>
          <a:bodyPr lIns="47625" tIns="47625" rIns="47625" bIns="47625" anchor="ctr">
            <a:normAutofit/>
          </a:bodyPr>
          <a:lstStyle>
            <a:lvl1pPr marL="0" marR="0" indent="0" algn="l" defTabSz="825500" rtl="0" latinLnBrk="0">
              <a:lnSpc>
                <a:spcPct val="100000"/>
              </a:lnSpc>
              <a:spcBef>
                <a:spcPts val="0"/>
              </a:spcBef>
              <a:spcAft>
                <a:spcPts val="0"/>
              </a:spcAft>
              <a:buClrTx/>
              <a:buSzTx/>
              <a:buFontTx/>
              <a:buNone/>
              <a:tabLst/>
              <a:defRPr sz="6000" b="0" i="0" u="none" strike="noStrike" cap="none" spc="0" baseline="0">
                <a:ln>
                  <a:noFill/>
                </a:ln>
                <a:solidFill>
                  <a:srgbClr val="FFFFFF"/>
                </a:solidFill>
                <a:uFillTx/>
                <a:latin typeface="Microsoft YaHei"/>
                <a:ea typeface="Microsoft YaHei"/>
                <a:cs typeface="Microsoft YaHei"/>
                <a:sym typeface="Microsoft YaHei"/>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9pPr>
          </a:lstStyle>
          <a:p>
            <a:pPr algn="ctr"/>
            <a:r>
              <a:rPr lang="zh-CN" altLang="en-US" sz="1500" dirty="0">
                <a:solidFill>
                  <a:srgbClr val="B08E5E"/>
                </a:solidFill>
              </a:rPr>
              <a:t>实时识别</a:t>
            </a:r>
          </a:p>
        </p:txBody>
      </p:sp>
      <p:pic>
        <p:nvPicPr>
          <p:cNvPr id="25" name="图片 24" descr="WechatIMG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91" y="2754000"/>
            <a:ext cx="1518189" cy="2700000"/>
          </a:xfrm>
          <a:prstGeom prst="rect">
            <a:avLst/>
          </a:prstGeom>
          <a:ln>
            <a:solidFill>
              <a:srgbClr val="A6A6A6"/>
            </a:solidFill>
          </a:ln>
          <a:effectLst/>
        </p:spPr>
      </p:pic>
      <p:pic>
        <p:nvPicPr>
          <p:cNvPr id="26" name="图片 25" descr="语音输入状态.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319" y="2754000"/>
            <a:ext cx="1518189" cy="2700000"/>
          </a:xfrm>
          <a:prstGeom prst="rect">
            <a:avLst/>
          </a:prstGeom>
          <a:ln>
            <a:solidFill>
              <a:srgbClr val="A6A6A6"/>
            </a:solidFill>
          </a:ln>
          <a:effectLst/>
        </p:spPr>
      </p:pic>
      <p:sp>
        <p:nvSpPr>
          <p:cNvPr id="27" name="标题 1"/>
          <p:cNvSpPr txBox="1">
            <a:spLocks/>
          </p:cNvSpPr>
          <p:nvPr/>
        </p:nvSpPr>
        <p:spPr>
          <a:xfrm>
            <a:off x="4071531" y="5521500"/>
            <a:ext cx="2219202" cy="418329"/>
          </a:xfrm>
          <a:prstGeom prst="rect">
            <a:avLst/>
          </a:prstGeom>
          <a:ln w="12700">
            <a:miter lim="400000"/>
          </a:ln>
          <a:extLst>
            <a:ext uri="{C572A759-6A51-4108-AA02-DFA0A04FC94B}">
              <ma14:wrappingTextBoxFlag xmlns:ma14="http://schemas.microsoft.com/office/mac/drawingml/2011/main" xmlns="" val="1"/>
            </a:ext>
          </a:extLst>
        </p:spPr>
        <p:txBody>
          <a:bodyPr lIns="47625" tIns="47625" rIns="47625" bIns="47625" anchor="b">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9pPr>
          </a:lstStyle>
          <a:p>
            <a:r>
              <a:rPr lang="zh-CN" altLang="en-US" sz="1500" dirty="0">
                <a:solidFill>
                  <a:srgbClr val="B08E5E"/>
                </a:solidFill>
                <a:latin typeface="微软雅黑" panose="020B0503020204020204" pitchFamily="34" charset="-122"/>
                <a:ea typeface="微软雅黑" panose="020B0503020204020204" pitchFamily="34" charset="-122"/>
              </a:rPr>
              <a:t>转账信息确认</a:t>
            </a:r>
          </a:p>
        </p:txBody>
      </p:sp>
      <p:pic>
        <p:nvPicPr>
          <p:cNvPr id="28" name="图片 27" descr="确认信息.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4546" y="2754000"/>
            <a:ext cx="1518189" cy="2700000"/>
          </a:xfrm>
          <a:prstGeom prst="rect">
            <a:avLst/>
          </a:prstGeom>
          <a:ln>
            <a:solidFill>
              <a:srgbClr val="A6A6A6"/>
            </a:solidFill>
          </a:ln>
          <a:effectLst/>
        </p:spPr>
      </p:pic>
      <p:pic>
        <p:nvPicPr>
          <p:cNvPr id="29" name="图片 28" descr="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8773" y="2754000"/>
            <a:ext cx="1529610" cy="2700000"/>
          </a:xfrm>
          <a:prstGeom prst="rect">
            <a:avLst/>
          </a:prstGeom>
          <a:ln>
            <a:solidFill>
              <a:srgbClr val="A6A6A6"/>
            </a:solidFill>
          </a:ln>
          <a:effectLst/>
        </p:spPr>
      </p:pic>
      <p:pic>
        <p:nvPicPr>
          <p:cNvPr id="30" name="图片 29" descr="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4421" y="2754000"/>
            <a:ext cx="1518189" cy="2700000"/>
          </a:xfrm>
          <a:prstGeom prst="rect">
            <a:avLst/>
          </a:prstGeom>
          <a:ln>
            <a:solidFill>
              <a:srgbClr val="A6A6A6"/>
            </a:solidFill>
          </a:ln>
          <a:effectLst/>
        </p:spPr>
      </p:pic>
      <p:sp>
        <p:nvSpPr>
          <p:cNvPr id="31" name="智能想象力  金融新空间"/>
          <p:cNvSpPr txBox="1">
            <a:spLocks/>
          </p:cNvSpPr>
          <p:nvPr/>
        </p:nvSpPr>
        <p:spPr>
          <a:xfrm>
            <a:off x="6366830" y="5418252"/>
            <a:ext cx="1382491" cy="730792"/>
          </a:xfrm>
          <a:prstGeom prst="rect">
            <a:avLst/>
          </a:prstGeom>
          <a:ln w="12700">
            <a:miter lim="400000"/>
          </a:ln>
          <a:extLst>
            <a:ext uri="{C572A759-6A51-4108-AA02-DFA0A04FC94B}">
              <ma14:wrappingTextBoxFlag xmlns:ma14="http://schemas.microsoft.com/office/mac/drawingml/2011/main" xmlns="" val="1"/>
            </a:ext>
          </a:extLst>
        </p:spPr>
        <p:txBody>
          <a:bodyPr lIns="47625" tIns="47625" rIns="47625" bIns="47625" anchor="ctr">
            <a:normAutofit/>
          </a:bodyPr>
          <a:lstStyle>
            <a:lvl1pPr marL="0" marR="0" indent="0" algn="l" defTabSz="825500" rtl="0" latinLnBrk="0">
              <a:lnSpc>
                <a:spcPct val="100000"/>
              </a:lnSpc>
              <a:spcBef>
                <a:spcPts val="0"/>
              </a:spcBef>
              <a:spcAft>
                <a:spcPts val="0"/>
              </a:spcAft>
              <a:buClrTx/>
              <a:buSzTx/>
              <a:buFontTx/>
              <a:buNone/>
              <a:tabLst/>
              <a:defRPr sz="6000" b="0" i="0" u="none" strike="noStrike" cap="none" spc="0" baseline="0">
                <a:ln>
                  <a:noFill/>
                </a:ln>
                <a:solidFill>
                  <a:srgbClr val="FFFFFF"/>
                </a:solidFill>
                <a:uFillTx/>
                <a:latin typeface="Microsoft YaHei"/>
                <a:ea typeface="Microsoft YaHei"/>
                <a:cs typeface="Microsoft YaHei"/>
                <a:sym typeface="Microsoft YaHei"/>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9pPr>
          </a:lstStyle>
          <a:p>
            <a:pPr algn="ctr"/>
            <a:r>
              <a:rPr lang="zh-CN" altLang="en-US" sz="1500" dirty="0">
                <a:solidFill>
                  <a:srgbClr val="B08E5E"/>
                </a:solidFill>
              </a:rPr>
              <a:t>人脸检测</a:t>
            </a:r>
          </a:p>
        </p:txBody>
      </p:sp>
      <p:sp>
        <p:nvSpPr>
          <p:cNvPr id="32" name="智能想象力  金融新空间"/>
          <p:cNvSpPr txBox="1">
            <a:spLocks/>
          </p:cNvSpPr>
          <p:nvPr/>
        </p:nvSpPr>
        <p:spPr>
          <a:xfrm>
            <a:off x="8257076" y="5418251"/>
            <a:ext cx="1362882" cy="750399"/>
          </a:xfrm>
          <a:prstGeom prst="rect">
            <a:avLst/>
          </a:prstGeom>
          <a:ln w="12700">
            <a:miter lim="400000"/>
          </a:ln>
          <a:extLst>
            <a:ext uri="{C572A759-6A51-4108-AA02-DFA0A04FC94B}">
              <ma14:wrappingTextBoxFlag xmlns:ma14="http://schemas.microsoft.com/office/mac/drawingml/2011/main" xmlns="" val="1"/>
            </a:ext>
          </a:extLst>
        </p:spPr>
        <p:txBody>
          <a:bodyPr lIns="47625" tIns="47625" rIns="47625" bIns="47625" anchor="ctr">
            <a:normAutofit/>
          </a:bodyPr>
          <a:lstStyle>
            <a:lvl1pPr marL="0" marR="0" indent="0" algn="l" defTabSz="825500" rtl="0" latinLnBrk="0">
              <a:lnSpc>
                <a:spcPct val="100000"/>
              </a:lnSpc>
              <a:spcBef>
                <a:spcPts val="0"/>
              </a:spcBef>
              <a:spcAft>
                <a:spcPts val="0"/>
              </a:spcAft>
              <a:buClrTx/>
              <a:buSzTx/>
              <a:buFontTx/>
              <a:buNone/>
              <a:tabLst/>
              <a:defRPr sz="6000" b="0" i="0" u="none" strike="noStrike" cap="none" spc="0" baseline="0">
                <a:ln>
                  <a:noFill/>
                </a:ln>
                <a:solidFill>
                  <a:srgbClr val="FFFFFF"/>
                </a:solidFill>
                <a:uFillTx/>
                <a:latin typeface="Microsoft YaHei"/>
                <a:ea typeface="Microsoft YaHei"/>
                <a:cs typeface="Microsoft YaHei"/>
                <a:sym typeface="Microsoft YaHei"/>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9pPr>
          </a:lstStyle>
          <a:p>
            <a:pPr algn="ctr"/>
            <a:r>
              <a:rPr lang="zh-CN" altLang="en-US" sz="1500" dirty="0">
                <a:solidFill>
                  <a:srgbClr val="B08E5E"/>
                </a:solidFill>
              </a:rPr>
              <a:t>眨眼识别</a:t>
            </a:r>
          </a:p>
        </p:txBody>
      </p:sp>
      <p:pic>
        <p:nvPicPr>
          <p:cNvPr id="33" name="图片 32" descr="5 copy 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8650" y="2754000"/>
            <a:ext cx="1518189" cy="2700000"/>
          </a:xfrm>
          <a:prstGeom prst="rect">
            <a:avLst/>
          </a:prstGeom>
          <a:ln>
            <a:solidFill>
              <a:srgbClr val="A6A6A6"/>
            </a:solidFill>
          </a:ln>
          <a:effectLst/>
        </p:spPr>
      </p:pic>
      <p:sp>
        <p:nvSpPr>
          <p:cNvPr id="34" name="智能想象力  金融新空间"/>
          <p:cNvSpPr txBox="1">
            <a:spLocks/>
          </p:cNvSpPr>
          <p:nvPr/>
        </p:nvSpPr>
        <p:spPr>
          <a:xfrm>
            <a:off x="10012304" y="5418251"/>
            <a:ext cx="1362882" cy="750399"/>
          </a:xfrm>
          <a:prstGeom prst="rect">
            <a:avLst/>
          </a:prstGeom>
          <a:ln w="12700">
            <a:miter lim="400000"/>
          </a:ln>
          <a:extLst>
            <a:ext uri="{C572A759-6A51-4108-AA02-DFA0A04FC94B}">
              <ma14:wrappingTextBoxFlag xmlns:ma14="http://schemas.microsoft.com/office/mac/drawingml/2011/main" xmlns="" val="1"/>
            </a:ext>
          </a:extLst>
        </p:spPr>
        <p:txBody>
          <a:bodyPr lIns="47625" tIns="47625" rIns="47625" bIns="47625" anchor="ctr">
            <a:normAutofit/>
          </a:bodyPr>
          <a:lstStyle>
            <a:lvl1pPr marL="0" marR="0" indent="0" algn="l" defTabSz="825500" rtl="0" latinLnBrk="0">
              <a:lnSpc>
                <a:spcPct val="100000"/>
              </a:lnSpc>
              <a:spcBef>
                <a:spcPts val="0"/>
              </a:spcBef>
              <a:spcAft>
                <a:spcPts val="0"/>
              </a:spcAft>
              <a:buClrTx/>
              <a:buSzTx/>
              <a:buFontTx/>
              <a:buNone/>
              <a:tabLst/>
              <a:defRPr sz="6000" b="0" i="0" u="none" strike="noStrike" cap="none" spc="0" baseline="0">
                <a:ln>
                  <a:noFill/>
                </a:ln>
                <a:solidFill>
                  <a:srgbClr val="FFFFFF"/>
                </a:solidFill>
                <a:uFillTx/>
                <a:latin typeface="Microsoft YaHei"/>
                <a:ea typeface="Microsoft YaHei"/>
                <a:cs typeface="Microsoft YaHei"/>
                <a:sym typeface="Microsoft YaHei"/>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9pPr>
          </a:lstStyle>
          <a:p>
            <a:pPr algn="ctr"/>
            <a:r>
              <a:rPr lang="zh-CN" altLang="en-US" sz="1500" dirty="0">
                <a:solidFill>
                  <a:srgbClr val="B08E5E"/>
                </a:solidFill>
              </a:rPr>
              <a:t>验证成功</a:t>
            </a:r>
          </a:p>
        </p:txBody>
      </p:sp>
      <p:sp>
        <p:nvSpPr>
          <p:cNvPr id="35" name="Shape 815"/>
          <p:cNvSpPr/>
          <p:nvPr/>
        </p:nvSpPr>
        <p:spPr>
          <a:xfrm>
            <a:off x="702497" y="1009550"/>
            <a:ext cx="10869361" cy="812276"/>
          </a:xfrm>
          <a:prstGeom prst="rect">
            <a:avLst/>
          </a:prstGeom>
          <a:ln w="3175">
            <a:miter lim="400000"/>
          </a:ln>
          <a:extLst>
            <a:ext uri="{C572A759-6A51-4108-AA02-DFA0A04FC94B}">
              <ma14:wrappingTextBoxFlag xmlns:ma14="http://schemas.microsoft.com/office/mac/drawingml/2011/main" xmlns="" val="1"/>
            </a:ext>
          </a:extLst>
        </p:spPr>
        <p:txBody>
          <a:bodyPr wrap="square" lIns="13590" tIns="13590" rIns="13590" bIns="13590" anchor="t">
            <a:spAutoFit/>
          </a:bodyPr>
          <a:lstStyle>
            <a:lvl1pPr>
              <a:defRPr sz="4000"/>
            </a:lvl1pPr>
          </a:lstStyle>
          <a:p>
            <a:pPr marL="267891" indent="-267891">
              <a:buFont typeface="Arial"/>
              <a:buChar char="•"/>
            </a:pPr>
            <a:r>
              <a:rPr lang="zh-CN" altLang="en-US" sz="1700" b="1" dirty="0">
                <a:latin typeface="微软雅黑" panose="020B0503020204020204" pitchFamily="34" charset="-122"/>
                <a:ea typeface="微软雅黑" panose="020B0503020204020204" pitchFamily="34" charset="-122"/>
              </a:rPr>
              <a:t>银行需求：在手机端掌上银行应用场景中，打造便捷、智能的业务体验，提升客户体验及业务效率</a:t>
            </a:r>
            <a:endParaRPr lang="en-US" altLang="zh-CN" sz="1700" b="1" dirty="0">
              <a:latin typeface="微软雅黑" panose="020B0503020204020204" pitchFamily="34" charset="-122"/>
              <a:ea typeface="微软雅黑" panose="020B0503020204020204" pitchFamily="34" charset="-122"/>
            </a:endParaRPr>
          </a:p>
          <a:p>
            <a:pPr marL="267891" indent="-267891">
              <a:buFont typeface="Arial"/>
              <a:buChar char="•"/>
            </a:pPr>
            <a:r>
              <a:rPr lang="zh-CN" altLang="en-US" sz="1700" b="1" dirty="0">
                <a:latin typeface="微软雅黑" panose="020B0503020204020204" pitchFamily="34" charset="-122"/>
                <a:ea typeface="微软雅黑" panose="020B0503020204020204" pitchFamily="34" charset="-122"/>
              </a:rPr>
              <a:t>应用能力：融合百度语音识别、</a:t>
            </a:r>
            <a:r>
              <a:rPr lang="en-US" altLang="zh-CN" sz="1700" b="1" dirty="0">
                <a:solidFill>
                  <a:srgbClr val="FF0000"/>
                </a:solidFill>
                <a:latin typeface="微软雅黑" panose="020B0503020204020204" pitchFamily="34" charset="-122"/>
                <a:ea typeface="微软雅黑" panose="020B0503020204020204" pitchFamily="34" charset="-122"/>
              </a:rPr>
              <a:t>NLP</a:t>
            </a:r>
            <a:r>
              <a:rPr lang="zh-CN" altLang="en-US" sz="1700" b="1" dirty="0">
                <a:solidFill>
                  <a:srgbClr val="FF0000"/>
                </a:solidFill>
                <a:latin typeface="微软雅黑" panose="020B0503020204020204" pitchFamily="34" charset="-122"/>
                <a:ea typeface="微软雅黑" panose="020B0503020204020204" pitchFamily="34" charset="-122"/>
              </a:rPr>
              <a:t>对话理解</a:t>
            </a:r>
            <a:r>
              <a:rPr lang="zh-CN" altLang="en-US" sz="1700" b="1" dirty="0">
                <a:latin typeface="微软雅黑" panose="020B0503020204020204" pitchFamily="34" charset="-122"/>
                <a:ea typeface="微软雅黑" panose="020B0503020204020204" pitchFamily="34" charset="-122"/>
              </a:rPr>
              <a:t>、人脸活体技术，实现智能化转账、业务导航功能</a:t>
            </a:r>
            <a:endParaRPr lang="en-US" altLang="zh-CN" sz="1700" b="1" dirty="0">
              <a:latin typeface="微软雅黑" panose="020B0503020204020204" pitchFamily="34" charset="-122"/>
              <a:ea typeface="微软雅黑" panose="020B0503020204020204" pitchFamily="34" charset="-122"/>
            </a:endParaRPr>
          </a:p>
          <a:p>
            <a:pPr marL="267891" indent="-267891">
              <a:buFont typeface="Arial"/>
              <a:buChar char="•"/>
            </a:pPr>
            <a:r>
              <a:rPr lang="zh-CN" altLang="en-US" sz="1700" b="1" dirty="0">
                <a:latin typeface="微软雅黑" panose="020B0503020204020204" pitchFamily="34" charset="-122"/>
                <a:ea typeface="微软雅黑" panose="020B0503020204020204" pitchFamily="34" charset="-122"/>
              </a:rPr>
              <a:t>识别效果：实时识别用户语音输入，</a:t>
            </a:r>
            <a:r>
              <a:rPr lang="en-US" altLang="zh-CN" sz="1700" b="1" dirty="0">
                <a:latin typeface="微软雅黑" panose="020B0503020204020204" pitchFamily="34" charset="-122"/>
                <a:ea typeface="微软雅黑" panose="020B0503020204020204" pitchFamily="34" charset="-122"/>
              </a:rPr>
              <a:t>NLP</a:t>
            </a:r>
            <a:r>
              <a:rPr lang="zh-CN" altLang="en-US" sz="1700" b="1" dirty="0">
                <a:latin typeface="微软雅黑" panose="020B0503020204020204" pitchFamily="34" charset="-122"/>
                <a:ea typeface="微软雅黑" panose="020B0503020204020204" pitchFamily="34" charset="-122"/>
              </a:rPr>
              <a:t>识别正确率超</a:t>
            </a:r>
            <a:r>
              <a:rPr lang="en-US" altLang="zh-CN" sz="1700" b="1" dirty="0">
                <a:latin typeface="微软雅黑" panose="020B0503020204020204" pitchFamily="34" charset="-122"/>
                <a:ea typeface="微软雅黑" panose="020B0503020204020204" pitchFamily="34" charset="-122"/>
              </a:rPr>
              <a:t>98%</a:t>
            </a:r>
            <a:r>
              <a:rPr lang="zh-CN" altLang="en-US" sz="1700" b="1" dirty="0">
                <a:latin typeface="微软雅黑" panose="020B0503020204020204" pitchFamily="34" charset="-122"/>
                <a:ea typeface="微软雅黑" panose="020B0503020204020204" pitchFamily="34" charset="-122"/>
              </a:rPr>
              <a:t>，人脸识别</a:t>
            </a:r>
            <a:r>
              <a:rPr lang="en-US" altLang="zh-CN" sz="1700" b="1" dirty="0">
                <a:latin typeface="微软雅黑" panose="020B0503020204020204" pitchFamily="34" charset="-122"/>
                <a:ea typeface="微软雅黑" panose="020B0503020204020204" pitchFamily="34" charset="-122"/>
              </a:rPr>
              <a:t>0.1%</a:t>
            </a:r>
            <a:r>
              <a:rPr lang="zh-CN" altLang="en-US" sz="1700" b="1" dirty="0">
                <a:latin typeface="微软雅黑" panose="020B0503020204020204" pitchFamily="34" charset="-122"/>
                <a:ea typeface="微软雅黑" panose="020B0503020204020204" pitchFamily="34" charset="-122"/>
              </a:rPr>
              <a:t>误识率下通过率超过</a:t>
            </a:r>
            <a:r>
              <a:rPr lang="en-US" altLang="zh-CN" sz="1700" b="1" dirty="0">
                <a:latin typeface="微软雅黑" panose="020B0503020204020204" pitchFamily="34" charset="-122"/>
                <a:ea typeface="微软雅黑" panose="020B0503020204020204" pitchFamily="34" charset="-122"/>
              </a:rPr>
              <a:t>98%</a:t>
            </a:r>
          </a:p>
        </p:txBody>
      </p:sp>
    </p:spTree>
    <p:extLst>
      <p:ext uri="{BB962C8B-B14F-4D97-AF65-F5344CB8AC3E}">
        <p14:creationId xmlns:p14="http://schemas.microsoft.com/office/powerpoint/2010/main" val="984463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a:extLst>
              <a:ext uri="{FF2B5EF4-FFF2-40B4-BE49-F238E27FC236}">
                <a16:creationId xmlns:a16="http://schemas.microsoft.com/office/drawing/2014/main" id="{9E23869F-BCDA-8649-B637-575A4BD290A4}"/>
              </a:ext>
            </a:extLst>
          </p:cNvPr>
          <p:cNvSpPr txBox="1"/>
          <p:nvPr/>
        </p:nvSpPr>
        <p:spPr>
          <a:xfrm>
            <a:off x="824154" y="255992"/>
            <a:ext cx="9878995"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en-US" altLang="zh-CN" dirty="0">
                <a:solidFill>
                  <a:schemeClr val="tx1"/>
                </a:solidFill>
              </a:rPr>
              <a:t>NLP</a:t>
            </a:r>
            <a:r>
              <a:rPr lang="zh-CN" altLang="en-US" dirty="0">
                <a:solidFill>
                  <a:schemeClr val="tx1"/>
                </a:solidFill>
              </a:rPr>
              <a:t>应用落地场景</a:t>
            </a:r>
            <a:r>
              <a:rPr lang="zh-CN" altLang="zh-CN" dirty="0">
                <a:solidFill>
                  <a:schemeClr val="tx1"/>
                </a:solidFill>
              </a:rPr>
              <a:t>5</a:t>
            </a:r>
            <a:r>
              <a:rPr lang="zh-CN" altLang="en-US" dirty="0">
                <a:solidFill>
                  <a:schemeClr val="tx1"/>
                </a:solidFill>
              </a:rPr>
              <a:t>：产品查询搜索</a:t>
            </a:r>
          </a:p>
        </p:txBody>
      </p:sp>
      <p:sp>
        <p:nvSpPr>
          <p:cNvPr id="21" name="文本框 20">
            <a:extLst>
              <a:ext uri="{FF2B5EF4-FFF2-40B4-BE49-F238E27FC236}">
                <a16:creationId xmlns:a16="http://schemas.microsoft.com/office/drawing/2014/main" id="{7DF64D54-0024-A249-9299-EF48EFAC487F}"/>
              </a:ext>
            </a:extLst>
          </p:cNvPr>
          <p:cNvSpPr txBox="1"/>
          <p:nvPr/>
        </p:nvSpPr>
        <p:spPr>
          <a:xfrm>
            <a:off x="143098" y="1747026"/>
            <a:ext cx="681815" cy="621703"/>
          </a:xfrm>
          <a:prstGeom prst="rect">
            <a:avLst/>
          </a:prstGeom>
          <a:noFill/>
        </p:spPr>
        <p:txBody>
          <a:bodyPr wrap="square" lIns="97530" tIns="48765" rIns="97530" bIns="48765" rtlCol="0">
            <a:spAutoFit/>
          </a:bodyPr>
          <a:lstStyle/>
          <a:p>
            <a:pPr algn="ctr"/>
            <a:r>
              <a:rPr kumimoji="1" lang="zh-CN" altLang="en-US" sz="1700" dirty="0">
                <a:latin typeface="微软雅黑"/>
                <a:ea typeface="微软雅黑"/>
                <a:cs typeface="微软雅黑"/>
              </a:rPr>
              <a:t>导航流程</a:t>
            </a:r>
          </a:p>
        </p:txBody>
      </p:sp>
      <p:pic>
        <p:nvPicPr>
          <p:cNvPr id="37" name="图片 36">
            <a:extLst>
              <a:ext uri="{FF2B5EF4-FFF2-40B4-BE49-F238E27FC236}">
                <a16:creationId xmlns:a16="http://schemas.microsoft.com/office/drawing/2014/main" id="{6191B674-3B09-134A-B603-E8617F65B690}"/>
              </a:ext>
            </a:extLst>
          </p:cNvPr>
          <p:cNvPicPr>
            <a:picLocks noChangeAspect="1"/>
          </p:cNvPicPr>
          <p:nvPr/>
        </p:nvPicPr>
        <p:blipFill>
          <a:blip r:embed="rId3"/>
          <a:stretch>
            <a:fillRect/>
          </a:stretch>
        </p:blipFill>
        <p:spPr>
          <a:xfrm>
            <a:off x="935474" y="2663965"/>
            <a:ext cx="2193145" cy="3704959"/>
          </a:xfrm>
          <a:prstGeom prst="rect">
            <a:avLst/>
          </a:prstGeom>
        </p:spPr>
      </p:pic>
      <p:pic>
        <p:nvPicPr>
          <p:cNvPr id="38" name="图片 37">
            <a:extLst>
              <a:ext uri="{FF2B5EF4-FFF2-40B4-BE49-F238E27FC236}">
                <a16:creationId xmlns:a16="http://schemas.microsoft.com/office/drawing/2014/main" id="{30ACAADB-710C-F248-A8D3-BB4DD8E138C7}"/>
              </a:ext>
            </a:extLst>
          </p:cNvPr>
          <p:cNvPicPr>
            <a:picLocks noChangeAspect="1"/>
          </p:cNvPicPr>
          <p:nvPr/>
        </p:nvPicPr>
        <p:blipFill>
          <a:blip r:embed="rId4"/>
          <a:stretch>
            <a:fillRect/>
          </a:stretch>
        </p:blipFill>
        <p:spPr>
          <a:xfrm>
            <a:off x="3839484" y="2696615"/>
            <a:ext cx="2170586" cy="3672308"/>
          </a:xfrm>
          <a:prstGeom prst="rect">
            <a:avLst/>
          </a:prstGeom>
        </p:spPr>
      </p:pic>
      <p:pic>
        <p:nvPicPr>
          <p:cNvPr id="40" name="图片 39">
            <a:extLst>
              <a:ext uri="{FF2B5EF4-FFF2-40B4-BE49-F238E27FC236}">
                <a16:creationId xmlns:a16="http://schemas.microsoft.com/office/drawing/2014/main" id="{E30404E0-ED13-0645-8C66-A99C8A760861}"/>
              </a:ext>
            </a:extLst>
          </p:cNvPr>
          <p:cNvPicPr>
            <a:picLocks noChangeAspect="1"/>
          </p:cNvPicPr>
          <p:nvPr/>
        </p:nvPicPr>
        <p:blipFill>
          <a:blip r:embed="rId5"/>
          <a:stretch>
            <a:fillRect/>
          </a:stretch>
        </p:blipFill>
        <p:spPr>
          <a:xfrm>
            <a:off x="6735505" y="2696616"/>
            <a:ext cx="2057780" cy="3622451"/>
          </a:xfrm>
          <a:prstGeom prst="rect">
            <a:avLst/>
          </a:prstGeom>
        </p:spPr>
      </p:pic>
      <p:pic>
        <p:nvPicPr>
          <p:cNvPr id="41" name="图片 40">
            <a:extLst>
              <a:ext uri="{FF2B5EF4-FFF2-40B4-BE49-F238E27FC236}">
                <a16:creationId xmlns:a16="http://schemas.microsoft.com/office/drawing/2014/main" id="{3067844C-9F1E-2945-B508-CDB7B9FEED0B}"/>
              </a:ext>
            </a:extLst>
          </p:cNvPr>
          <p:cNvPicPr>
            <a:picLocks noChangeAspect="1"/>
          </p:cNvPicPr>
          <p:nvPr/>
        </p:nvPicPr>
        <p:blipFill>
          <a:blip r:embed="rId6"/>
          <a:stretch>
            <a:fillRect/>
          </a:stretch>
        </p:blipFill>
        <p:spPr>
          <a:xfrm>
            <a:off x="9521913" y="2680290"/>
            <a:ext cx="2132656" cy="3655684"/>
          </a:xfrm>
          <a:prstGeom prst="rect">
            <a:avLst/>
          </a:prstGeom>
        </p:spPr>
      </p:pic>
      <p:grpSp>
        <p:nvGrpSpPr>
          <p:cNvPr id="5" name="组 4"/>
          <p:cNvGrpSpPr/>
          <p:nvPr/>
        </p:nvGrpSpPr>
        <p:grpSpPr>
          <a:xfrm>
            <a:off x="935474" y="1762324"/>
            <a:ext cx="10719095" cy="624395"/>
            <a:chOff x="935474" y="1670530"/>
            <a:chExt cx="10670101" cy="693002"/>
          </a:xfrm>
        </p:grpSpPr>
        <p:sp>
          <p:nvSpPr>
            <p:cNvPr id="17" name="圆角矩形 16">
              <a:extLst>
                <a:ext uri="{FF2B5EF4-FFF2-40B4-BE49-F238E27FC236}">
                  <a16:creationId xmlns:a16="http://schemas.microsoft.com/office/drawing/2014/main" id="{4E68F139-B8AB-7041-9C44-3D09A8977945}"/>
                </a:ext>
              </a:extLst>
            </p:cNvPr>
            <p:cNvSpPr/>
            <p:nvPr/>
          </p:nvSpPr>
          <p:spPr>
            <a:xfrm>
              <a:off x="935474" y="1698999"/>
              <a:ext cx="2193145" cy="654545"/>
            </a:xfrm>
            <a:prstGeom prst="roundRect">
              <a:avLst/>
            </a:prstGeom>
            <a:solidFill>
              <a:srgbClr val="2192F4"/>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kumimoji="1" lang="zh-CN" altLang="en-US" sz="1500" dirty="0">
                  <a:solidFill>
                    <a:schemeClr val="bg1"/>
                  </a:solidFill>
                  <a:latin typeface="微软雅黑"/>
                  <a:ea typeface="微软雅黑"/>
                  <a:cs typeface="微软雅黑"/>
                </a:rPr>
                <a:t>语音录入界面</a:t>
              </a:r>
              <a:endParaRPr kumimoji="1" lang="en-US" altLang="zh-CN" sz="1500" dirty="0">
                <a:solidFill>
                  <a:schemeClr val="bg1"/>
                </a:solidFill>
                <a:latin typeface="微软雅黑"/>
                <a:ea typeface="微软雅黑"/>
                <a:cs typeface="微软雅黑"/>
              </a:endParaRPr>
            </a:p>
          </p:txBody>
        </p:sp>
        <p:sp>
          <p:nvSpPr>
            <p:cNvPr id="18" name="圆角矩形 17">
              <a:extLst>
                <a:ext uri="{FF2B5EF4-FFF2-40B4-BE49-F238E27FC236}">
                  <a16:creationId xmlns:a16="http://schemas.microsoft.com/office/drawing/2014/main" id="{10F8ECF2-4F2F-6C4F-B251-872642AD8C84}"/>
                </a:ext>
              </a:extLst>
            </p:cNvPr>
            <p:cNvSpPr/>
            <p:nvPr/>
          </p:nvSpPr>
          <p:spPr>
            <a:xfrm>
              <a:off x="3888478" y="1708987"/>
              <a:ext cx="2170586" cy="654545"/>
            </a:xfrm>
            <a:prstGeom prst="roundRect">
              <a:avLst/>
            </a:prstGeom>
            <a:solidFill>
              <a:srgbClr val="2192F4"/>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kumimoji="1" lang="zh-CN" altLang="en-US" sz="1500" dirty="0">
                  <a:solidFill>
                    <a:schemeClr val="bg1"/>
                  </a:solidFill>
                  <a:latin typeface="微软雅黑"/>
                  <a:ea typeface="微软雅黑"/>
                  <a:cs typeface="微软雅黑"/>
                </a:rPr>
                <a:t>语音识别页面</a:t>
              </a:r>
            </a:p>
          </p:txBody>
        </p:sp>
        <p:sp>
          <p:nvSpPr>
            <p:cNvPr id="19" name="圆角矩形 18">
              <a:extLst>
                <a:ext uri="{FF2B5EF4-FFF2-40B4-BE49-F238E27FC236}">
                  <a16:creationId xmlns:a16="http://schemas.microsoft.com/office/drawing/2014/main" id="{77A40BBD-0574-8A46-8029-8449C7A4C5A1}"/>
                </a:ext>
              </a:extLst>
            </p:cNvPr>
            <p:cNvSpPr/>
            <p:nvPr/>
          </p:nvSpPr>
          <p:spPr>
            <a:xfrm>
              <a:off x="9704728" y="1670530"/>
              <a:ext cx="1900847" cy="654545"/>
            </a:xfrm>
            <a:prstGeom prst="roundRect">
              <a:avLst/>
            </a:prstGeom>
            <a:solidFill>
              <a:srgbClr val="2192F4"/>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kumimoji="1" lang="zh-CN" altLang="en-US" sz="1500" dirty="0">
                  <a:solidFill>
                    <a:schemeClr val="bg1"/>
                  </a:solidFill>
                  <a:latin typeface="微软雅黑"/>
                  <a:ea typeface="微软雅黑"/>
                  <a:cs typeface="微软雅黑"/>
                </a:rPr>
                <a:t>业务操作页面</a:t>
              </a:r>
            </a:p>
          </p:txBody>
        </p:sp>
        <p:cxnSp>
          <p:nvCxnSpPr>
            <p:cNvPr id="20" name="直线箭头连接符 19">
              <a:extLst>
                <a:ext uri="{FF2B5EF4-FFF2-40B4-BE49-F238E27FC236}">
                  <a16:creationId xmlns:a16="http://schemas.microsoft.com/office/drawing/2014/main" id="{39CC41E6-9A3C-E146-B3D7-B01F6B3D0307}"/>
                </a:ext>
              </a:extLst>
            </p:cNvPr>
            <p:cNvCxnSpPr>
              <a:cxnSpLocks/>
            </p:cNvCxnSpPr>
            <p:nvPr/>
          </p:nvCxnSpPr>
          <p:spPr>
            <a:xfrm>
              <a:off x="9039076" y="2052301"/>
              <a:ext cx="4338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圆角矩形 35">
              <a:extLst>
                <a:ext uri="{FF2B5EF4-FFF2-40B4-BE49-F238E27FC236}">
                  <a16:creationId xmlns:a16="http://schemas.microsoft.com/office/drawing/2014/main" id="{A41925CD-4892-4945-AFFB-6A4610E8D941}"/>
                </a:ext>
              </a:extLst>
            </p:cNvPr>
            <p:cNvSpPr/>
            <p:nvPr/>
          </p:nvSpPr>
          <p:spPr>
            <a:xfrm>
              <a:off x="6895559" y="1708987"/>
              <a:ext cx="1865063" cy="654545"/>
            </a:xfrm>
            <a:prstGeom prst="roundRect">
              <a:avLst/>
            </a:prstGeom>
            <a:solidFill>
              <a:srgbClr val="2192F4"/>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kumimoji="1" lang="zh-CN" altLang="en-US" sz="1500" dirty="0">
                  <a:solidFill>
                    <a:schemeClr val="bg1"/>
                  </a:solidFill>
                  <a:latin typeface="微软雅黑"/>
                  <a:ea typeface="微软雅黑"/>
                  <a:cs typeface="微软雅黑"/>
                </a:rPr>
                <a:t>语音识别成功</a:t>
              </a:r>
            </a:p>
          </p:txBody>
        </p:sp>
        <p:cxnSp>
          <p:nvCxnSpPr>
            <p:cNvPr id="42" name="直线箭头连接符 41">
              <a:extLst>
                <a:ext uri="{FF2B5EF4-FFF2-40B4-BE49-F238E27FC236}">
                  <a16:creationId xmlns:a16="http://schemas.microsoft.com/office/drawing/2014/main" id="{6026ADD1-2C20-9949-B0E9-CA104E736656}"/>
                </a:ext>
              </a:extLst>
            </p:cNvPr>
            <p:cNvCxnSpPr>
              <a:cxnSpLocks/>
            </p:cNvCxnSpPr>
            <p:nvPr/>
          </p:nvCxnSpPr>
          <p:spPr>
            <a:xfrm>
              <a:off x="3332911" y="2036259"/>
              <a:ext cx="4338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直线箭头连接符 42">
              <a:extLst>
                <a:ext uri="{FF2B5EF4-FFF2-40B4-BE49-F238E27FC236}">
                  <a16:creationId xmlns:a16="http://schemas.microsoft.com/office/drawing/2014/main" id="{BF430259-F7A5-A649-8433-3E19C38AAA6B}"/>
                </a:ext>
              </a:extLst>
            </p:cNvPr>
            <p:cNvCxnSpPr>
              <a:cxnSpLocks/>
            </p:cNvCxnSpPr>
            <p:nvPr/>
          </p:nvCxnSpPr>
          <p:spPr>
            <a:xfrm>
              <a:off x="6268999" y="2052301"/>
              <a:ext cx="4338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4" name="Shape 815"/>
          <p:cNvSpPr/>
          <p:nvPr/>
        </p:nvSpPr>
        <p:spPr>
          <a:xfrm>
            <a:off x="702497" y="1116643"/>
            <a:ext cx="10869361" cy="242889"/>
          </a:xfrm>
          <a:prstGeom prst="rect">
            <a:avLst/>
          </a:prstGeom>
          <a:ln w="3175">
            <a:miter lim="400000"/>
          </a:ln>
          <a:extLst>
            <a:ext uri="{C572A759-6A51-4108-AA02-DFA0A04FC94B}">
              <ma14:wrappingTextBoxFlag xmlns:ma14="http://schemas.microsoft.com/office/mac/drawingml/2011/main" xmlns="" val="1"/>
            </a:ext>
          </a:extLst>
        </p:spPr>
        <p:txBody>
          <a:bodyPr wrap="square" lIns="13590" tIns="13590" rIns="13590" bIns="13590" anchor="t">
            <a:spAutoFit/>
          </a:bodyPr>
          <a:lstStyle>
            <a:lvl1pPr>
              <a:defRPr sz="4000"/>
            </a:lvl1pPr>
          </a:lstStyle>
          <a:p>
            <a:pPr marL="267891" indent="-267891">
              <a:buFont typeface="Arial"/>
              <a:buChar char="•"/>
            </a:pPr>
            <a:r>
              <a:rPr lang="zh-CN" altLang="en-US" sz="1400" b="1" dirty="0">
                <a:latin typeface="微软雅黑" panose="020B0503020204020204" pitchFamily="34" charset="-122"/>
                <a:ea typeface="微软雅黑" panose="020B0503020204020204" pitchFamily="34" charset="-122"/>
              </a:rPr>
              <a:t>通过</a:t>
            </a:r>
            <a:r>
              <a:rPr lang="en-US" altLang="zh-CN" sz="1400" b="1" dirty="0">
                <a:latin typeface="微软雅黑" panose="020B0503020204020204" pitchFamily="34" charset="-122"/>
                <a:ea typeface="微软雅黑" panose="020B0503020204020204" pitchFamily="34" charset="-122"/>
              </a:rPr>
              <a:t>NLP</a:t>
            </a:r>
            <a:r>
              <a:rPr lang="zh-CN" altLang="en-US" sz="1400" b="1" dirty="0">
                <a:latin typeface="微软雅黑" panose="020B0503020204020204" pitchFamily="34" charset="-122"/>
                <a:ea typeface="微软雅黑" panose="020B0503020204020204" pitchFamily="34" charset="-122"/>
              </a:rPr>
              <a:t>技术实现对对话内容进行解析，匹配用户需求</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4910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23869F-BCDA-8649-B637-575A4BD290A4}"/>
              </a:ext>
            </a:extLst>
          </p:cNvPr>
          <p:cNvSpPr txBox="1"/>
          <p:nvPr/>
        </p:nvSpPr>
        <p:spPr>
          <a:xfrm>
            <a:off x="824154" y="295337"/>
            <a:ext cx="9878995"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en-US" altLang="zh-CN" dirty="0">
                <a:solidFill>
                  <a:schemeClr val="tx1"/>
                </a:solidFill>
              </a:rPr>
              <a:t>NLP</a:t>
            </a:r>
            <a:r>
              <a:rPr lang="zh-CN" altLang="en-US" dirty="0">
                <a:solidFill>
                  <a:schemeClr val="tx1"/>
                </a:solidFill>
              </a:rPr>
              <a:t>应用落地场景</a:t>
            </a:r>
            <a:r>
              <a:rPr lang="zh-CN" altLang="zh-CN" dirty="0">
                <a:solidFill>
                  <a:schemeClr val="tx1"/>
                </a:solidFill>
              </a:rPr>
              <a:t>6</a:t>
            </a:r>
            <a:r>
              <a:rPr lang="zh-CN" altLang="en-US" dirty="0">
                <a:solidFill>
                  <a:schemeClr val="tx1"/>
                </a:solidFill>
              </a:rPr>
              <a:t>：客诉分类</a:t>
            </a:r>
          </a:p>
        </p:txBody>
      </p:sp>
      <p:sp>
        <p:nvSpPr>
          <p:cNvPr id="4" name="内容占位符 2">
            <a:extLst>
              <a:ext uri="{FF2B5EF4-FFF2-40B4-BE49-F238E27FC236}">
                <a16:creationId xmlns:a16="http://schemas.microsoft.com/office/drawing/2014/main" id="{DEC3E58C-AB9A-5741-A55F-40B65884E545}"/>
              </a:ext>
            </a:extLst>
          </p:cNvPr>
          <p:cNvSpPr txBox="1">
            <a:spLocks/>
          </p:cNvSpPr>
          <p:nvPr/>
        </p:nvSpPr>
        <p:spPr>
          <a:xfrm>
            <a:off x="309041" y="2196904"/>
            <a:ext cx="10974229" cy="681930"/>
          </a:xfrm>
          <a:prstGeom prst="rect">
            <a:avLst/>
          </a:prstGeom>
        </p:spPr>
        <p:txBody>
          <a:bodyPr>
            <a:noAutofit/>
          </a:bodyPr>
          <a:lstStyle>
            <a:lvl1pPr marL="228503" indent="-228503" algn="l" defTabSz="91402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13" indent="-228503" algn="l" defTabSz="91402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21" indent="-228503" algn="l" defTabSz="91402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33"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4pPr>
            <a:lvl5pPr marL="2056540"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5pPr>
            <a:lvl6pPr marL="2513554"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6pPr>
            <a:lvl7pPr marL="2970562"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7pPr>
            <a:lvl8pPr marL="3427571"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8pPr>
            <a:lvl9pPr marL="3884581" indent="-228503" algn="l" defTabSz="91402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9pPr>
          </a:lstStyle>
          <a:p>
            <a:r>
              <a:rPr kumimoji="1" lang="zh-CHS" altLang="en-US" sz="2000" b="1" dirty="0">
                <a:latin typeface="Microsoft YaHei" panose="020B0503020204020204" pitchFamily="34" charset="-122"/>
                <a:ea typeface="Microsoft YaHei" panose="020B0503020204020204" pitchFamily="34" charset="-122"/>
              </a:rPr>
              <a:t>得到</a:t>
            </a:r>
            <a:r>
              <a:rPr kumimoji="1" lang="en-US" altLang="zh-CHS" sz="2000" b="1" dirty="0">
                <a:latin typeface="Microsoft YaHei" panose="020B0503020204020204" pitchFamily="34" charset="-122"/>
                <a:ea typeface="Microsoft YaHei" panose="020B0503020204020204" pitchFamily="34" charset="-122"/>
              </a:rPr>
              <a:t>200</a:t>
            </a:r>
            <a:r>
              <a:rPr kumimoji="1" lang="zh-CHS" altLang="en-US" sz="2000" b="1" dirty="0">
                <a:latin typeface="Microsoft YaHei" panose="020B0503020204020204" pitchFamily="34" charset="-122"/>
                <a:ea typeface="Microsoft YaHei" panose="020B0503020204020204" pitchFamily="34" charset="-122"/>
              </a:rPr>
              <a:t>个主题后，需要完成任务</a:t>
            </a:r>
            <a:r>
              <a:rPr kumimoji="1" lang="en-US" altLang="zh-CHS" sz="2000" b="1" dirty="0">
                <a:latin typeface="Microsoft YaHei" panose="020B0503020204020204" pitchFamily="34" charset="-122"/>
                <a:ea typeface="Microsoft YaHei" panose="020B0503020204020204" pitchFamily="34" charset="-122"/>
              </a:rPr>
              <a:t>2</a:t>
            </a:r>
          </a:p>
          <a:p>
            <a:r>
              <a:rPr kumimoji="1" lang="zh-CHS" altLang="en-US" sz="2000" b="1" dirty="0">
                <a:latin typeface="Microsoft YaHei" panose="020B0503020204020204" pitchFamily="34" charset="-122"/>
                <a:ea typeface="Microsoft YaHei" panose="020B0503020204020204" pitchFamily="34" charset="-122"/>
              </a:rPr>
              <a:t>将来电根据主题做</a:t>
            </a:r>
            <a:r>
              <a:rPr kumimoji="1" lang="zh-CHS" altLang="en-US" sz="2000" b="1" dirty="0">
                <a:solidFill>
                  <a:srgbClr val="FF0000"/>
                </a:solidFill>
                <a:latin typeface="Microsoft YaHei" panose="020B0503020204020204" pitchFamily="34" charset="-122"/>
                <a:ea typeface="Microsoft YaHei" panose="020B0503020204020204" pitchFamily="34" charset="-122"/>
              </a:rPr>
              <a:t>多个二分类判断</a:t>
            </a:r>
            <a:endParaRPr kumimoji="1" lang="en-US" altLang="zh-CHS" sz="2000" b="1"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BF1C815F-826A-1641-95C4-BDCC60626126}"/>
              </a:ext>
            </a:extLst>
          </p:cNvPr>
          <p:cNvSpPr txBox="1"/>
          <p:nvPr/>
        </p:nvSpPr>
        <p:spPr>
          <a:xfrm>
            <a:off x="8982623" y="3136526"/>
            <a:ext cx="2891060" cy="34932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zh-CHS" altLang="en-US" dirty="0"/>
              <a:t>比如</a:t>
            </a:r>
            <a:r>
              <a:rPr kumimoji="1" lang="zh-CHS" altLang="en-US" dirty="0">
                <a:solidFill>
                  <a:srgbClr val="FF0000"/>
                </a:solidFill>
              </a:rPr>
              <a:t>“</a:t>
            </a:r>
            <a:r>
              <a:rPr kumimoji="1" lang="zh-CN" altLang="en-US" dirty="0">
                <a:solidFill>
                  <a:srgbClr val="FF0000"/>
                </a:solidFill>
              </a:rPr>
              <a:t>*</a:t>
            </a:r>
            <a:r>
              <a:rPr kumimoji="1" lang="en-US" altLang="zh-CN" dirty="0">
                <a:solidFill>
                  <a:srgbClr val="FF0000"/>
                </a:solidFill>
              </a:rPr>
              <a:t>201*41000032*440 </a:t>
            </a:r>
            <a:r>
              <a:rPr kumimoji="1" lang="zh-CN" altLang="en-US" dirty="0">
                <a:solidFill>
                  <a:srgbClr val="FF0000"/>
                </a:solidFill>
              </a:rPr>
              <a:t>催促本车定损金额，并要求定损员回复。</a:t>
            </a:r>
            <a:r>
              <a:rPr kumimoji="1" lang="en-US" altLang="zh-CN" dirty="0">
                <a:solidFill>
                  <a:srgbClr val="FF0000"/>
                </a:solidFill>
              </a:rPr>
              <a:t>1300**03*5*</a:t>
            </a:r>
            <a:r>
              <a:rPr kumimoji="1" lang="zh-CN" altLang="en-US" dirty="0">
                <a:solidFill>
                  <a:srgbClr val="FF0000"/>
                </a:solidFill>
              </a:rPr>
              <a:t>王伟”</a:t>
            </a:r>
            <a:r>
              <a:rPr kumimoji="1" lang="zh-CHS" altLang="en-US" dirty="0">
                <a:solidFill>
                  <a:srgbClr val="FF0000"/>
                </a:solidFill>
              </a:rPr>
              <a:t>。</a:t>
            </a:r>
            <a:endParaRPr kumimoji="1" lang="en-US" altLang="zh-CHS" dirty="0">
              <a:solidFill>
                <a:srgbClr val="FF0000"/>
              </a:solidFill>
            </a:endParaRPr>
          </a:p>
          <a:p>
            <a:r>
              <a:rPr kumimoji="1" lang="zh-CHS" altLang="en-US" dirty="0"/>
              <a:t>在已经确定的主题中，循环判断是否与此句子相符合。比如：是否为来电催办，二分类为是。是否为救援催促，二分类为否。如此即可确定这句话中的标签。此句的标签为：来电催办，催办定损</a:t>
            </a:r>
            <a:endParaRPr kumimoji="1" lang="en-US" altLang="zh-CHS" dirty="0"/>
          </a:p>
          <a:p>
            <a:endParaRPr kumimoji="1" lang="zh-CN" altLang="en-US" dirty="0"/>
          </a:p>
        </p:txBody>
      </p:sp>
      <p:sp>
        <p:nvSpPr>
          <p:cNvPr id="7" name="文本框 6">
            <a:extLst>
              <a:ext uri="{FF2B5EF4-FFF2-40B4-BE49-F238E27FC236}">
                <a16:creationId xmlns:a16="http://schemas.microsoft.com/office/drawing/2014/main" id="{CFE33881-AE5F-2A44-93E0-6B662F32492B}"/>
              </a:ext>
            </a:extLst>
          </p:cNvPr>
          <p:cNvSpPr txBox="1"/>
          <p:nvPr/>
        </p:nvSpPr>
        <p:spPr>
          <a:xfrm>
            <a:off x="236005" y="3541316"/>
            <a:ext cx="1831604" cy="166199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zh-CHS" altLang="en-US" dirty="0">
                <a:solidFill>
                  <a:srgbClr val="FF0000"/>
                </a:solidFill>
              </a:rPr>
              <a:t>“</a:t>
            </a:r>
            <a:r>
              <a:rPr kumimoji="1" lang="zh-CN" altLang="en-US" dirty="0">
                <a:solidFill>
                  <a:srgbClr val="FF0000"/>
                </a:solidFill>
              </a:rPr>
              <a:t>*</a:t>
            </a:r>
            <a:r>
              <a:rPr kumimoji="1" lang="en-US" altLang="zh-CN" dirty="0">
                <a:solidFill>
                  <a:srgbClr val="FF0000"/>
                </a:solidFill>
              </a:rPr>
              <a:t>201*41000032*440 </a:t>
            </a:r>
            <a:r>
              <a:rPr kumimoji="1" lang="zh-CN" altLang="en-US" dirty="0">
                <a:solidFill>
                  <a:srgbClr val="FF0000"/>
                </a:solidFill>
              </a:rPr>
              <a:t>催促本车定损金额，并要求定损员回复。</a:t>
            </a:r>
            <a:r>
              <a:rPr kumimoji="1" lang="en-US" altLang="zh-CN" dirty="0">
                <a:solidFill>
                  <a:srgbClr val="FF0000"/>
                </a:solidFill>
              </a:rPr>
              <a:t>1300**03*5*</a:t>
            </a:r>
            <a:r>
              <a:rPr kumimoji="1" lang="zh-CN" altLang="en-US" dirty="0">
                <a:solidFill>
                  <a:srgbClr val="FF0000"/>
                </a:solidFill>
              </a:rPr>
              <a:t>王伟”</a:t>
            </a:r>
            <a:r>
              <a:rPr kumimoji="1" lang="zh-CHS" altLang="en-US" dirty="0">
                <a:solidFill>
                  <a:srgbClr val="FF0000"/>
                </a:solidFill>
              </a:rPr>
              <a:t>。</a:t>
            </a:r>
            <a:endParaRPr kumimoji="1" lang="zh-CN" altLang="en-US" dirty="0"/>
          </a:p>
        </p:txBody>
      </p:sp>
      <p:sp>
        <p:nvSpPr>
          <p:cNvPr id="8" name="文本框 7">
            <a:extLst>
              <a:ext uri="{FF2B5EF4-FFF2-40B4-BE49-F238E27FC236}">
                <a16:creationId xmlns:a16="http://schemas.microsoft.com/office/drawing/2014/main" id="{2F1FB60B-E28D-8E46-A70F-FB69A91AF9DD}"/>
              </a:ext>
            </a:extLst>
          </p:cNvPr>
          <p:cNvSpPr txBox="1"/>
          <p:nvPr/>
        </p:nvSpPr>
        <p:spPr>
          <a:xfrm>
            <a:off x="2486132" y="3540377"/>
            <a:ext cx="1831604" cy="166199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zh-CHS" altLang="en-US" dirty="0">
                <a:solidFill>
                  <a:srgbClr val="FF0000"/>
                </a:solidFill>
              </a:rPr>
              <a:t>“</a:t>
            </a:r>
            <a:r>
              <a:rPr kumimoji="1" lang="zh-CN" altLang="en-US" dirty="0">
                <a:solidFill>
                  <a:srgbClr val="FF0000"/>
                </a:solidFill>
              </a:rPr>
              <a:t>催促本车定损金额，并要求定损员回复”</a:t>
            </a:r>
            <a:endParaRPr kumimoji="1" lang="en-US" altLang="zh-CN" dirty="0">
              <a:solidFill>
                <a:srgbClr val="FF0000"/>
              </a:solidFill>
            </a:endParaRPr>
          </a:p>
          <a:p>
            <a:endParaRPr kumimoji="1" lang="en-US" altLang="zh-CN" dirty="0">
              <a:solidFill>
                <a:srgbClr val="FF0000"/>
              </a:solidFill>
            </a:endParaRPr>
          </a:p>
          <a:p>
            <a:endParaRPr kumimoji="1" lang="en-US" altLang="zh-CN" dirty="0">
              <a:solidFill>
                <a:srgbClr val="FF0000"/>
              </a:solidFill>
            </a:endParaRPr>
          </a:p>
          <a:p>
            <a:endParaRPr kumimoji="1" lang="zh-CN" altLang="en-US" dirty="0"/>
          </a:p>
        </p:txBody>
      </p:sp>
      <p:sp>
        <p:nvSpPr>
          <p:cNvPr id="9" name="文本框 8">
            <a:extLst>
              <a:ext uri="{FF2B5EF4-FFF2-40B4-BE49-F238E27FC236}">
                <a16:creationId xmlns:a16="http://schemas.microsoft.com/office/drawing/2014/main" id="{A88664D9-2E0C-8143-8E2F-C9B7197AAA28}"/>
              </a:ext>
            </a:extLst>
          </p:cNvPr>
          <p:cNvSpPr txBox="1"/>
          <p:nvPr/>
        </p:nvSpPr>
        <p:spPr>
          <a:xfrm>
            <a:off x="4725264" y="3541316"/>
            <a:ext cx="1831604"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zh-CHS" altLang="en-US" dirty="0"/>
              <a:t>是否来电催办</a:t>
            </a:r>
            <a:endParaRPr kumimoji="1" lang="zh-CN" altLang="en-US" dirty="0"/>
          </a:p>
        </p:txBody>
      </p:sp>
      <p:sp>
        <p:nvSpPr>
          <p:cNvPr id="10" name="文本框 9">
            <a:extLst>
              <a:ext uri="{FF2B5EF4-FFF2-40B4-BE49-F238E27FC236}">
                <a16:creationId xmlns:a16="http://schemas.microsoft.com/office/drawing/2014/main" id="{9F7ED29E-3815-8B46-9AA5-BB5CE3BA51CF}"/>
              </a:ext>
            </a:extLst>
          </p:cNvPr>
          <p:cNvSpPr txBox="1"/>
          <p:nvPr/>
        </p:nvSpPr>
        <p:spPr>
          <a:xfrm>
            <a:off x="236005" y="3125542"/>
            <a:ext cx="1831604" cy="35394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kumimoji="1" lang="zh-CHS" altLang="en-US" dirty="0"/>
              <a:t>新文本</a:t>
            </a:r>
            <a:endParaRPr kumimoji="1" lang="zh-CN" altLang="en-US" dirty="0"/>
          </a:p>
        </p:txBody>
      </p:sp>
      <p:sp>
        <p:nvSpPr>
          <p:cNvPr id="11" name="文本框 10">
            <a:extLst>
              <a:ext uri="{FF2B5EF4-FFF2-40B4-BE49-F238E27FC236}">
                <a16:creationId xmlns:a16="http://schemas.microsoft.com/office/drawing/2014/main" id="{45F8A984-C38F-BB40-AB13-60C8D7253144}"/>
              </a:ext>
            </a:extLst>
          </p:cNvPr>
          <p:cNvSpPr txBox="1"/>
          <p:nvPr/>
        </p:nvSpPr>
        <p:spPr>
          <a:xfrm>
            <a:off x="2486132" y="3137189"/>
            <a:ext cx="1831604" cy="35394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kumimoji="1" lang="zh-CHS" altLang="en-US" dirty="0"/>
              <a:t>数据预处理</a:t>
            </a:r>
            <a:endParaRPr kumimoji="1" lang="zh-CN" altLang="en-US" dirty="0"/>
          </a:p>
        </p:txBody>
      </p:sp>
      <p:sp>
        <p:nvSpPr>
          <p:cNvPr id="12" name="文本框 11">
            <a:extLst>
              <a:ext uri="{FF2B5EF4-FFF2-40B4-BE49-F238E27FC236}">
                <a16:creationId xmlns:a16="http://schemas.microsoft.com/office/drawing/2014/main" id="{3D019AE8-E555-AE49-A008-A866781D23D3}"/>
              </a:ext>
            </a:extLst>
          </p:cNvPr>
          <p:cNvSpPr txBox="1"/>
          <p:nvPr/>
        </p:nvSpPr>
        <p:spPr>
          <a:xfrm>
            <a:off x="4661904" y="3123655"/>
            <a:ext cx="1905959" cy="35394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kumimoji="1" lang="en-US" altLang="zh-CHS" dirty="0"/>
              <a:t>HAN/BERT</a:t>
            </a:r>
            <a:r>
              <a:rPr kumimoji="1" lang="zh-CHS" altLang="en-US" dirty="0"/>
              <a:t>二分类</a:t>
            </a:r>
            <a:r>
              <a:rPr kumimoji="1" lang="en-US" altLang="zh-CHS" dirty="0"/>
              <a:t>   </a:t>
            </a:r>
            <a:endParaRPr kumimoji="1" lang="zh-CN" altLang="en-US" dirty="0"/>
          </a:p>
        </p:txBody>
      </p:sp>
      <p:sp>
        <p:nvSpPr>
          <p:cNvPr id="13" name="文本框 12">
            <a:extLst>
              <a:ext uri="{FF2B5EF4-FFF2-40B4-BE49-F238E27FC236}">
                <a16:creationId xmlns:a16="http://schemas.microsoft.com/office/drawing/2014/main" id="{00A056BD-B8F6-7D4E-9DB3-C82ABABE1989}"/>
              </a:ext>
            </a:extLst>
          </p:cNvPr>
          <p:cNvSpPr txBox="1"/>
          <p:nvPr/>
        </p:nvSpPr>
        <p:spPr>
          <a:xfrm>
            <a:off x="6964395" y="3131378"/>
            <a:ext cx="1831604" cy="35394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kumimoji="1" lang="zh-CHS" altLang="en-US" dirty="0"/>
              <a:t>最后标签</a:t>
            </a:r>
            <a:endParaRPr kumimoji="1" lang="zh-CN" altLang="en-US" dirty="0"/>
          </a:p>
        </p:txBody>
      </p:sp>
      <p:sp>
        <p:nvSpPr>
          <p:cNvPr id="14" name="右箭头 13">
            <a:extLst>
              <a:ext uri="{FF2B5EF4-FFF2-40B4-BE49-F238E27FC236}">
                <a16:creationId xmlns:a16="http://schemas.microsoft.com/office/drawing/2014/main" id="{C84CE4E1-4D33-A349-9DD8-FE83B740C98C}"/>
              </a:ext>
            </a:extLst>
          </p:cNvPr>
          <p:cNvSpPr/>
          <p:nvPr/>
        </p:nvSpPr>
        <p:spPr>
          <a:xfrm>
            <a:off x="2151499" y="4225514"/>
            <a:ext cx="291586" cy="20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51643ABE-8603-9545-A9D6-9085851D381F}"/>
              </a:ext>
            </a:extLst>
          </p:cNvPr>
          <p:cNvSpPr/>
          <p:nvPr/>
        </p:nvSpPr>
        <p:spPr>
          <a:xfrm>
            <a:off x="4370317" y="4225514"/>
            <a:ext cx="291586" cy="20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a:extLst>
              <a:ext uri="{FF2B5EF4-FFF2-40B4-BE49-F238E27FC236}">
                <a16:creationId xmlns:a16="http://schemas.microsoft.com/office/drawing/2014/main" id="{D684B44E-5635-DC4B-844E-49044F7220AC}"/>
              </a:ext>
            </a:extLst>
          </p:cNvPr>
          <p:cNvSpPr/>
          <p:nvPr/>
        </p:nvSpPr>
        <p:spPr>
          <a:xfrm>
            <a:off x="6573068" y="4212262"/>
            <a:ext cx="291586" cy="20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F99F94EE-A5DD-3441-9086-9D048FA00034}"/>
              </a:ext>
            </a:extLst>
          </p:cNvPr>
          <p:cNvSpPr txBox="1"/>
          <p:nvPr/>
        </p:nvSpPr>
        <p:spPr>
          <a:xfrm>
            <a:off x="4736259" y="3996702"/>
            <a:ext cx="1831604"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zh-CHS" altLang="en-US" dirty="0"/>
              <a:t>是否求援催办</a:t>
            </a:r>
            <a:endParaRPr kumimoji="1" lang="zh-CN" altLang="en-US" dirty="0"/>
          </a:p>
        </p:txBody>
      </p:sp>
      <p:sp>
        <p:nvSpPr>
          <p:cNvPr id="18" name="文本框 17">
            <a:extLst>
              <a:ext uri="{FF2B5EF4-FFF2-40B4-BE49-F238E27FC236}">
                <a16:creationId xmlns:a16="http://schemas.microsoft.com/office/drawing/2014/main" id="{F8C3DA34-06F3-4D4F-84F1-E5551FBF1599}"/>
              </a:ext>
            </a:extLst>
          </p:cNvPr>
          <p:cNvSpPr txBox="1"/>
          <p:nvPr/>
        </p:nvSpPr>
        <p:spPr>
          <a:xfrm>
            <a:off x="4725264" y="4450851"/>
            <a:ext cx="1831604"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zh-CHS" altLang="en-US" dirty="0"/>
              <a:t>是否定损催办</a:t>
            </a:r>
            <a:endParaRPr kumimoji="1" lang="zh-CN" altLang="en-US" dirty="0"/>
          </a:p>
        </p:txBody>
      </p:sp>
      <p:sp>
        <p:nvSpPr>
          <p:cNvPr id="19" name="文本框 18">
            <a:extLst>
              <a:ext uri="{FF2B5EF4-FFF2-40B4-BE49-F238E27FC236}">
                <a16:creationId xmlns:a16="http://schemas.microsoft.com/office/drawing/2014/main" id="{CF0FD95C-145B-A34E-A1B6-E2243A9022CD}"/>
              </a:ext>
            </a:extLst>
          </p:cNvPr>
          <p:cNvSpPr txBox="1"/>
          <p:nvPr/>
        </p:nvSpPr>
        <p:spPr>
          <a:xfrm>
            <a:off x="4736259" y="4949965"/>
            <a:ext cx="1831604"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zh-CHS" altLang="en-US" dirty="0"/>
              <a:t>是否</a:t>
            </a:r>
            <a:r>
              <a:rPr kumimoji="1" lang="en-US" altLang="zh-CHS" dirty="0">
                <a:solidFill>
                  <a:srgbClr val="FF0000"/>
                </a:solidFill>
              </a:rPr>
              <a:t>……..</a:t>
            </a:r>
            <a:endParaRPr kumimoji="1" lang="zh-CN" altLang="en-US" dirty="0">
              <a:solidFill>
                <a:srgbClr val="FF0000"/>
              </a:solidFill>
            </a:endParaRPr>
          </a:p>
        </p:txBody>
      </p:sp>
      <p:sp>
        <p:nvSpPr>
          <p:cNvPr id="20" name="文本框 19">
            <a:extLst>
              <a:ext uri="{FF2B5EF4-FFF2-40B4-BE49-F238E27FC236}">
                <a16:creationId xmlns:a16="http://schemas.microsoft.com/office/drawing/2014/main" id="{492106CD-AA77-B842-84E1-AD6135856898}"/>
              </a:ext>
            </a:extLst>
          </p:cNvPr>
          <p:cNvSpPr txBox="1"/>
          <p:nvPr/>
        </p:nvSpPr>
        <p:spPr>
          <a:xfrm>
            <a:off x="6986386" y="3832777"/>
            <a:ext cx="1831604"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zh-CHS" altLang="en-US" dirty="0"/>
              <a:t>来电催办</a:t>
            </a:r>
            <a:endParaRPr kumimoji="1" lang="zh-CN" altLang="en-US" dirty="0"/>
          </a:p>
        </p:txBody>
      </p:sp>
      <p:sp>
        <p:nvSpPr>
          <p:cNvPr id="21" name="文本框 20">
            <a:extLst>
              <a:ext uri="{FF2B5EF4-FFF2-40B4-BE49-F238E27FC236}">
                <a16:creationId xmlns:a16="http://schemas.microsoft.com/office/drawing/2014/main" id="{3E7DABC1-27AE-C149-94C2-005445A71BEB}"/>
              </a:ext>
            </a:extLst>
          </p:cNvPr>
          <p:cNvSpPr txBox="1"/>
          <p:nvPr/>
        </p:nvSpPr>
        <p:spPr>
          <a:xfrm>
            <a:off x="6975995" y="4402620"/>
            <a:ext cx="1831604"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zh-CHS" altLang="en-US" dirty="0"/>
              <a:t>定损催办</a:t>
            </a:r>
            <a:endParaRPr kumimoji="1" lang="zh-CN" altLang="en-US" dirty="0"/>
          </a:p>
        </p:txBody>
      </p:sp>
      <p:graphicFrame>
        <p:nvGraphicFramePr>
          <p:cNvPr id="22" name="图示 14">
            <a:extLst>
              <a:ext uri="{FF2B5EF4-FFF2-40B4-BE49-F238E27FC236}">
                <a16:creationId xmlns:a16="http://schemas.microsoft.com/office/drawing/2014/main" id="{C2F20FDA-A809-C041-BD72-A908E31ECABC}"/>
              </a:ext>
            </a:extLst>
          </p:cNvPr>
          <p:cNvGraphicFramePr/>
          <p:nvPr>
            <p:extLst>
              <p:ext uri="{D42A27DB-BD31-4B8C-83A1-F6EECF244321}">
                <p14:modId xmlns:p14="http://schemas.microsoft.com/office/powerpoint/2010/main" val="1041291417"/>
              </p:ext>
            </p:extLst>
          </p:nvPr>
        </p:nvGraphicFramePr>
        <p:xfrm>
          <a:off x="309041" y="1040571"/>
          <a:ext cx="11432202" cy="1352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5855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23869F-BCDA-8649-B637-575A4BD290A4}"/>
              </a:ext>
            </a:extLst>
          </p:cNvPr>
          <p:cNvSpPr txBox="1"/>
          <p:nvPr/>
        </p:nvSpPr>
        <p:spPr>
          <a:xfrm>
            <a:off x="824154" y="255992"/>
            <a:ext cx="9878995"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en-US" altLang="zh-CN" dirty="0">
                <a:solidFill>
                  <a:schemeClr val="tx1"/>
                </a:solidFill>
              </a:rPr>
              <a:t>NLP</a:t>
            </a:r>
            <a:r>
              <a:rPr lang="zh-CN" altLang="en-US" dirty="0">
                <a:solidFill>
                  <a:schemeClr val="tx1"/>
                </a:solidFill>
              </a:rPr>
              <a:t>应用落地场景</a:t>
            </a:r>
            <a:r>
              <a:rPr lang="zh-CN" altLang="zh-CN" dirty="0">
                <a:solidFill>
                  <a:schemeClr val="tx1"/>
                </a:solidFill>
              </a:rPr>
              <a:t>7</a:t>
            </a:r>
            <a:r>
              <a:rPr lang="zh-CN" altLang="en-US" dirty="0">
                <a:solidFill>
                  <a:schemeClr val="tx1"/>
                </a:solidFill>
              </a:rPr>
              <a:t>：商品分类</a:t>
            </a:r>
          </a:p>
        </p:txBody>
      </p:sp>
      <p:pic>
        <p:nvPicPr>
          <p:cNvPr id="3" name="图片 2"/>
          <p:cNvPicPr>
            <a:picLocks noChangeAspect="1"/>
          </p:cNvPicPr>
          <p:nvPr/>
        </p:nvPicPr>
        <p:blipFill>
          <a:blip r:embed="rId2"/>
          <a:stretch>
            <a:fillRect/>
          </a:stretch>
        </p:blipFill>
        <p:spPr>
          <a:xfrm>
            <a:off x="1948761" y="2391093"/>
            <a:ext cx="8517274" cy="3647802"/>
          </a:xfrm>
          <a:prstGeom prst="rect">
            <a:avLst/>
          </a:prstGeom>
        </p:spPr>
      </p:pic>
      <p:sp>
        <p:nvSpPr>
          <p:cNvPr id="4" name="矩形 3"/>
          <p:cNvSpPr/>
          <p:nvPr/>
        </p:nvSpPr>
        <p:spPr>
          <a:xfrm>
            <a:off x="824154" y="762588"/>
            <a:ext cx="10258000" cy="1477328"/>
          </a:xfrm>
          <a:prstGeom prst="rect">
            <a:avLst/>
          </a:prstGeom>
        </p:spPr>
        <p:txBody>
          <a:bodyPr wrap="square">
            <a:spAutoFit/>
          </a:bodyPr>
          <a:lstStyle/>
          <a:p>
            <a:r>
              <a:rPr lang="zh-CN" altLang="en-US" sz="1800" dirty="0">
                <a:latin typeface="Microsoft YaHei" panose="020B0503020204020204" pitchFamily="34" charset="-122"/>
                <a:ea typeface="Microsoft YaHei" panose="020B0503020204020204" pitchFamily="34" charset="-122"/>
              </a:rPr>
              <a:t>货品类型是由核保人员根据客户提供被保运输货物品名并依据货物的性质进行分类获得的，是一个重要的风险修正系数，也对最终费率的确定有影响。由于通过人工判断来确定分类，存在容易发生分类错误情况。</a:t>
            </a:r>
            <a:endParaRPr lang="en-US"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cs typeface="黑体"/>
              </a:rPr>
              <a:t>基于货品名称，结合以往投保货物的分类情况数据，按照货品分类目录进 行分类。货品名称中可能包含</a:t>
            </a:r>
            <a:r>
              <a:rPr lang="en-US" altLang="zh-CN" sz="1800" dirty="0">
                <a:latin typeface="Microsoft YaHei" panose="020B0503020204020204" pitchFamily="34" charset="-122"/>
                <a:ea typeface="Microsoft YaHei" panose="020B0503020204020204" pitchFamily="34" charset="-122"/>
                <a:cs typeface="黑体"/>
              </a:rPr>
              <a:t>:</a:t>
            </a:r>
            <a:r>
              <a:rPr lang="zh-CN" altLang="en-US" sz="1800" dirty="0">
                <a:latin typeface="Microsoft YaHei" panose="020B0503020204020204" pitchFamily="34" charset="-122"/>
                <a:ea typeface="Microsoft YaHei" panose="020B0503020204020204" pitchFamily="34" charset="-122"/>
                <a:cs typeface="黑体"/>
              </a:rPr>
              <a:t>中文、英文、数字等情况。 </a:t>
            </a:r>
          </a:p>
        </p:txBody>
      </p:sp>
    </p:spTree>
    <p:extLst>
      <p:ext uri="{BB962C8B-B14F-4D97-AF65-F5344CB8AC3E}">
        <p14:creationId xmlns:p14="http://schemas.microsoft.com/office/powerpoint/2010/main" val="3978348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23869F-BCDA-8649-B637-575A4BD290A4}"/>
              </a:ext>
            </a:extLst>
          </p:cNvPr>
          <p:cNvSpPr txBox="1"/>
          <p:nvPr/>
        </p:nvSpPr>
        <p:spPr>
          <a:xfrm>
            <a:off x="824154" y="255992"/>
            <a:ext cx="9878995"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en-US" altLang="zh-CN" dirty="0">
                <a:solidFill>
                  <a:schemeClr val="tx1"/>
                </a:solidFill>
              </a:rPr>
              <a:t>NLP</a:t>
            </a:r>
            <a:r>
              <a:rPr lang="zh-CN" altLang="en-US" dirty="0">
                <a:solidFill>
                  <a:schemeClr val="tx1"/>
                </a:solidFill>
              </a:rPr>
              <a:t>应用落地场景</a:t>
            </a:r>
            <a:r>
              <a:rPr lang="zh-CN" altLang="zh-CN" dirty="0">
                <a:solidFill>
                  <a:schemeClr val="tx1"/>
                </a:solidFill>
              </a:rPr>
              <a:t>8</a:t>
            </a:r>
            <a:r>
              <a:rPr lang="zh-CN" altLang="en-US" dirty="0">
                <a:solidFill>
                  <a:schemeClr val="tx1"/>
                </a:solidFill>
              </a:rPr>
              <a:t>：合同、文档解析，</a:t>
            </a:r>
            <a:r>
              <a:rPr lang="en-US" altLang="zh-CN" dirty="0">
                <a:solidFill>
                  <a:schemeClr val="tx1"/>
                </a:solidFill>
              </a:rPr>
              <a:t>KV</a:t>
            </a:r>
            <a:r>
              <a:rPr lang="zh-CN" altLang="en-US" dirty="0">
                <a:solidFill>
                  <a:schemeClr val="tx1"/>
                </a:solidFill>
              </a:rPr>
              <a:t>提取</a:t>
            </a:r>
          </a:p>
        </p:txBody>
      </p:sp>
      <p:pic>
        <p:nvPicPr>
          <p:cNvPr id="3" name="图片 2">
            <a:extLst>
              <a:ext uri="{FF2B5EF4-FFF2-40B4-BE49-F238E27FC236}">
                <a16:creationId xmlns:a16="http://schemas.microsoft.com/office/drawing/2014/main" id="{09D6DF0C-09FE-F646-ACD7-BE080F9EBDA8}"/>
              </a:ext>
            </a:extLst>
          </p:cNvPr>
          <p:cNvPicPr>
            <a:picLocks noChangeAspect="1"/>
          </p:cNvPicPr>
          <p:nvPr/>
        </p:nvPicPr>
        <p:blipFill>
          <a:blip r:embed="rId2"/>
          <a:stretch>
            <a:fillRect/>
          </a:stretch>
        </p:blipFill>
        <p:spPr>
          <a:xfrm>
            <a:off x="2369044" y="1929965"/>
            <a:ext cx="2564695" cy="3550752"/>
          </a:xfrm>
          <a:prstGeom prst="rect">
            <a:avLst/>
          </a:prstGeom>
        </p:spPr>
      </p:pic>
      <p:pic>
        <p:nvPicPr>
          <p:cNvPr id="4" name="图片 3">
            <a:extLst>
              <a:ext uri="{FF2B5EF4-FFF2-40B4-BE49-F238E27FC236}">
                <a16:creationId xmlns:a16="http://schemas.microsoft.com/office/drawing/2014/main" id="{B3273597-5051-A543-B050-3B389FD925EE}"/>
              </a:ext>
            </a:extLst>
          </p:cNvPr>
          <p:cNvPicPr>
            <a:picLocks noChangeAspect="1"/>
          </p:cNvPicPr>
          <p:nvPr/>
        </p:nvPicPr>
        <p:blipFill>
          <a:blip r:embed="rId3"/>
          <a:stretch>
            <a:fillRect/>
          </a:stretch>
        </p:blipFill>
        <p:spPr>
          <a:xfrm>
            <a:off x="5941464" y="1757743"/>
            <a:ext cx="2928423" cy="3895197"/>
          </a:xfrm>
          <a:prstGeom prst="rect">
            <a:avLst/>
          </a:prstGeom>
          <a:ln>
            <a:solidFill>
              <a:schemeClr val="accent1"/>
            </a:solidFill>
          </a:ln>
        </p:spPr>
      </p:pic>
      <p:sp>
        <p:nvSpPr>
          <p:cNvPr id="5" name="Shape 815"/>
          <p:cNvSpPr/>
          <p:nvPr/>
        </p:nvSpPr>
        <p:spPr>
          <a:xfrm>
            <a:off x="702497" y="1009550"/>
            <a:ext cx="10869361" cy="289056"/>
          </a:xfrm>
          <a:prstGeom prst="rect">
            <a:avLst/>
          </a:prstGeom>
          <a:ln w="3175">
            <a:miter lim="400000"/>
          </a:ln>
          <a:extLst>
            <a:ext uri="{C572A759-6A51-4108-AA02-DFA0A04FC94B}">
              <ma14:wrappingTextBoxFlag xmlns:ma14="http://schemas.microsoft.com/office/mac/drawingml/2011/main" xmlns="" val="1"/>
            </a:ext>
          </a:extLst>
        </p:spPr>
        <p:txBody>
          <a:bodyPr wrap="square" lIns="13590" tIns="13590" rIns="13590" bIns="13590" anchor="t">
            <a:spAutoFit/>
          </a:bodyPr>
          <a:lstStyle>
            <a:lvl1pPr>
              <a:defRPr sz="4000"/>
            </a:lvl1pPr>
          </a:lstStyle>
          <a:p>
            <a:pPr marL="267891" indent="-267891">
              <a:buFont typeface="Arial"/>
              <a:buChar char="•"/>
            </a:pPr>
            <a:r>
              <a:rPr lang="zh-CN" altLang="en-US" sz="1700" b="1" dirty="0">
                <a:latin typeface="微软雅黑" panose="020B0503020204020204" pitchFamily="34" charset="-122"/>
                <a:ea typeface="微软雅黑" panose="020B0503020204020204" pitchFamily="34" charset="-122"/>
              </a:rPr>
              <a:t>各种合同审核、文档提取、财报等等，通过阅读理解，提取</a:t>
            </a:r>
            <a:r>
              <a:rPr lang="en-US" altLang="zh-CN" sz="1700" b="1" dirty="0">
                <a:latin typeface="微软雅黑" panose="020B0503020204020204" pitchFamily="34" charset="-122"/>
                <a:ea typeface="微软雅黑" panose="020B0503020204020204" pitchFamily="34" charset="-122"/>
              </a:rPr>
              <a:t>KV</a:t>
            </a:r>
            <a:r>
              <a:rPr lang="zh-CN" altLang="en-US" sz="1700" b="1" dirty="0">
                <a:latin typeface="微软雅黑" panose="020B0503020204020204" pitchFamily="34" charset="-122"/>
                <a:ea typeface="微软雅黑" panose="020B0503020204020204" pitchFamily="34" charset="-122"/>
              </a:rPr>
              <a:t> </a:t>
            </a:r>
            <a:r>
              <a:rPr lang="en-US" altLang="zh-CN" sz="1700" b="1" dirty="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做数据结构化。</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6491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23869F-BCDA-8649-B637-575A4BD290A4}"/>
              </a:ext>
            </a:extLst>
          </p:cNvPr>
          <p:cNvSpPr txBox="1"/>
          <p:nvPr/>
        </p:nvSpPr>
        <p:spPr>
          <a:xfrm>
            <a:off x="824154" y="255992"/>
            <a:ext cx="9878995"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en-US" altLang="zh-CN" dirty="0">
                <a:solidFill>
                  <a:schemeClr val="tx1"/>
                </a:solidFill>
              </a:rPr>
              <a:t>NLP</a:t>
            </a:r>
            <a:r>
              <a:rPr lang="zh-CN" altLang="en-US" dirty="0">
                <a:solidFill>
                  <a:schemeClr val="tx1"/>
                </a:solidFill>
              </a:rPr>
              <a:t>应用落地场景</a:t>
            </a:r>
            <a:r>
              <a:rPr lang="zh-CN" altLang="zh-CN" dirty="0">
                <a:solidFill>
                  <a:schemeClr val="tx1"/>
                </a:solidFill>
              </a:rPr>
              <a:t>9</a:t>
            </a:r>
            <a:r>
              <a:rPr lang="zh-CN" altLang="en-US" dirty="0">
                <a:solidFill>
                  <a:schemeClr val="tx1"/>
                </a:solidFill>
              </a:rPr>
              <a:t>：消费用途解析</a:t>
            </a:r>
          </a:p>
        </p:txBody>
      </p:sp>
      <p:pic>
        <p:nvPicPr>
          <p:cNvPr id="3" name="图片 2">
            <a:extLst>
              <a:ext uri="{FF2B5EF4-FFF2-40B4-BE49-F238E27FC236}">
                <a16:creationId xmlns:a16="http://schemas.microsoft.com/office/drawing/2014/main" id="{4E189E85-A581-5B4B-9983-5977EDC041DA}"/>
              </a:ext>
            </a:extLst>
          </p:cNvPr>
          <p:cNvPicPr>
            <a:picLocks noChangeAspect="1"/>
          </p:cNvPicPr>
          <p:nvPr/>
        </p:nvPicPr>
        <p:blipFill>
          <a:blip r:embed="rId2"/>
          <a:stretch>
            <a:fillRect/>
          </a:stretch>
        </p:blipFill>
        <p:spPr>
          <a:xfrm>
            <a:off x="503959" y="1018886"/>
            <a:ext cx="3314700" cy="5651500"/>
          </a:xfrm>
          <a:prstGeom prst="rect">
            <a:avLst/>
          </a:prstGeom>
        </p:spPr>
      </p:pic>
      <p:pic>
        <p:nvPicPr>
          <p:cNvPr id="4" name="图片 3"/>
          <p:cNvPicPr>
            <a:picLocks noChangeAspect="1"/>
          </p:cNvPicPr>
          <p:nvPr/>
        </p:nvPicPr>
        <p:blipFill>
          <a:blip r:embed="rId3"/>
          <a:stretch>
            <a:fillRect/>
          </a:stretch>
        </p:blipFill>
        <p:spPr>
          <a:xfrm>
            <a:off x="3660405" y="1464188"/>
            <a:ext cx="3529932" cy="5393812"/>
          </a:xfrm>
          <a:prstGeom prst="rect">
            <a:avLst/>
          </a:prstGeom>
        </p:spPr>
      </p:pic>
      <p:pic>
        <p:nvPicPr>
          <p:cNvPr id="6" name="图片 5"/>
          <p:cNvPicPr>
            <a:picLocks noChangeAspect="1"/>
          </p:cNvPicPr>
          <p:nvPr/>
        </p:nvPicPr>
        <p:blipFill>
          <a:blip r:embed="rId4"/>
          <a:stretch>
            <a:fillRect/>
          </a:stretch>
        </p:blipFill>
        <p:spPr>
          <a:xfrm>
            <a:off x="6333752" y="2161288"/>
            <a:ext cx="5232534" cy="4509098"/>
          </a:xfrm>
          <a:prstGeom prst="rect">
            <a:avLst/>
          </a:prstGeom>
        </p:spPr>
      </p:pic>
      <p:sp>
        <p:nvSpPr>
          <p:cNvPr id="7" name="Shape 815"/>
          <p:cNvSpPr/>
          <p:nvPr/>
        </p:nvSpPr>
        <p:spPr>
          <a:xfrm>
            <a:off x="3818659" y="1038126"/>
            <a:ext cx="7862116" cy="289056"/>
          </a:xfrm>
          <a:prstGeom prst="rect">
            <a:avLst/>
          </a:prstGeom>
          <a:ln w="3175">
            <a:miter lim="400000"/>
          </a:ln>
          <a:extLst>
            <a:ext uri="{C572A759-6A51-4108-AA02-DFA0A04FC94B}">
              <ma14:wrappingTextBoxFlag xmlns:ma14="http://schemas.microsoft.com/office/mac/drawingml/2011/main" xmlns="" val="1"/>
            </a:ext>
          </a:extLst>
        </p:spPr>
        <p:txBody>
          <a:bodyPr wrap="square" lIns="13590" tIns="13590" rIns="13590" bIns="13590" anchor="t">
            <a:spAutoFit/>
          </a:bodyPr>
          <a:lstStyle>
            <a:lvl1pPr>
              <a:defRPr sz="4000"/>
            </a:lvl1pPr>
          </a:lstStyle>
          <a:p>
            <a:pPr marL="267891" indent="-267891">
              <a:buFont typeface="Arial"/>
              <a:buChar char="•"/>
            </a:pPr>
            <a:r>
              <a:rPr lang="zh-CN" altLang="en-US" sz="1700" b="1" dirty="0">
                <a:latin typeface="微软雅黑" panose="020B0503020204020204" pitchFamily="34" charset="-122"/>
                <a:ea typeface="微软雅黑" panose="020B0503020204020204" pitchFamily="34" charset="-122"/>
              </a:rPr>
              <a:t>通过</a:t>
            </a:r>
            <a:r>
              <a:rPr lang="en-US" altLang="zh-CN" sz="1700" b="1" dirty="0">
                <a:latin typeface="微软雅黑" panose="020B0503020204020204" pitchFamily="34" charset="-122"/>
                <a:ea typeface="微软雅黑" panose="020B0503020204020204" pitchFamily="34" charset="-122"/>
              </a:rPr>
              <a:t>NLP</a:t>
            </a:r>
            <a:r>
              <a:rPr lang="zh-CN" altLang="en-US" sz="1700" b="1" dirty="0">
                <a:latin typeface="微软雅黑" panose="020B0503020204020204" pitchFamily="34" charset="-122"/>
                <a:ea typeface="微软雅黑" panose="020B0503020204020204" pitchFamily="34" charset="-122"/>
              </a:rPr>
              <a:t>解析用户提交的消费凭证中的描述、商品、商户等，分析其消费用途</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7251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23869F-BCDA-8649-B637-575A4BD290A4}"/>
              </a:ext>
            </a:extLst>
          </p:cNvPr>
          <p:cNvSpPr txBox="1"/>
          <p:nvPr/>
        </p:nvSpPr>
        <p:spPr>
          <a:xfrm>
            <a:off x="824154" y="255992"/>
            <a:ext cx="9878995"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en-US" altLang="zh-CN" dirty="0">
                <a:solidFill>
                  <a:schemeClr val="tx1"/>
                </a:solidFill>
              </a:rPr>
              <a:t>NLP</a:t>
            </a:r>
            <a:r>
              <a:rPr lang="zh-CN" altLang="en-US" dirty="0">
                <a:solidFill>
                  <a:schemeClr val="tx1"/>
                </a:solidFill>
              </a:rPr>
              <a:t>应用落地场景</a:t>
            </a:r>
            <a:r>
              <a:rPr lang="en-US" altLang="zh-CN" dirty="0">
                <a:solidFill>
                  <a:schemeClr val="tx1"/>
                </a:solidFill>
              </a:rPr>
              <a:t>10</a:t>
            </a:r>
            <a:r>
              <a:rPr lang="zh-CN" altLang="en-US" dirty="0">
                <a:solidFill>
                  <a:schemeClr val="tx1"/>
                </a:solidFill>
              </a:rPr>
              <a:t>：小助手问答</a:t>
            </a:r>
          </a:p>
        </p:txBody>
      </p:sp>
      <p:pic>
        <p:nvPicPr>
          <p:cNvPr id="3" name="图片 2"/>
          <p:cNvPicPr>
            <a:picLocks noChangeAspect="1"/>
          </p:cNvPicPr>
          <p:nvPr/>
        </p:nvPicPr>
        <p:blipFill>
          <a:blip r:embed="rId2"/>
          <a:stretch>
            <a:fillRect/>
          </a:stretch>
        </p:blipFill>
        <p:spPr>
          <a:xfrm>
            <a:off x="1368037" y="1851190"/>
            <a:ext cx="9927118" cy="4256723"/>
          </a:xfrm>
          <a:prstGeom prst="rect">
            <a:avLst/>
          </a:prstGeom>
        </p:spPr>
      </p:pic>
      <p:sp>
        <p:nvSpPr>
          <p:cNvPr id="4" name="Shape 815"/>
          <p:cNvSpPr/>
          <p:nvPr/>
        </p:nvSpPr>
        <p:spPr>
          <a:xfrm>
            <a:off x="1452120" y="1182654"/>
            <a:ext cx="7862116" cy="289056"/>
          </a:xfrm>
          <a:prstGeom prst="rect">
            <a:avLst/>
          </a:prstGeom>
          <a:ln w="3175">
            <a:miter lim="400000"/>
          </a:ln>
          <a:extLst>
            <a:ext uri="{C572A759-6A51-4108-AA02-DFA0A04FC94B}">
              <ma14:wrappingTextBoxFlag xmlns:ma14="http://schemas.microsoft.com/office/mac/drawingml/2011/main" xmlns="" val="1"/>
            </a:ext>
          </a:extLst>
        </p:spPr>
        <p:txBody>
          <a:bodyPr wrap="square" lIns="13590" tIns="13590" rIns="13590" bIns="13590" anchor="t">
            <a:spAutoFit/>
          </a:bodyPr>
          <a:lstStyle>
            <a:lvl1pPr>
              <a:defRPr sz="4000"/>
            </a:lvl1pPr>
          </a:lstStyle>
          <a:p>
            <a:pPr marL="267891" indent="-267891">
              <a:buFont typeface="Arial"/>
              <a:buChar char="•"/>
            </a:pPr>
            <a:r>
              <a:rPr lang="zh-CN" altLang="en-US" sz="1700" b="1" dirty="0">
                <a:latin typeface="微软雅黑" panose="020B0503020204020204" pitchFamily="34" charset="-122"/>
                <a:ea typeface="微软雅黑" panose="020B0503020204020204" pitchFamily="34" charset="-122"/>
              </a:rPr>
              <a:t>构建自助问答助手，</a:t>
            </a:r>
            <a:r>
              <a:rPr lang="en-US" altLang="zh-CN" sz="1700" b="1" dirty="0">
                <a:latin typeface="微软雅黑" panose="020B0503020204020204" pitchFamily="34" charset="-122"/>
                <a:ea typeface="微软雅黑" panose="020B0503020204020204" pitchFamily="34" charset="-122"/>
              </a:rPr>
              <a:t>NLP</a:t>
            </a:r>
            <a:r>
              <a:rPr lang="zh-CN" altLang="en-US" sz="1700" b="1" dirty="0">
                <a:latin typeface="微软雅黑" panose="020B0503020204020204" pitchFamily="34" charset="-122"/>
                <a:ea typeface="微软雅黑" panose="020B0503020204020204" pitchFamily="34" charset="-122"/>
              </a:rPr>
              <a:t>解析用户意图并匹配答案</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7477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23869F-BCDA-8649-B637-575A4BD290A4}"/>
              </a:ext>
            </a:extLst>
          </p:cNvPr>
          <p:cNvSpPr txBox="1"/>
          <p:nvPr/>
        </p:nvSpPr>
        <p:spPr>
          <a:xfrm>
            <a:off x="824154" y="255992"/>
            <a:ext cx="9878995"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en-US" altLang="zh-CN" dirty="0">
                <a:solidFill>
                  <a:schemeClr val="tx1"/>
                </a:solidFill>
              </a:rPr>
              <a:t>NLP</a:t>
            </a:r>
            <a:r>
              <a:rPr lang="zh-CN" altLang="en-US" dirty="0">
                <a:solidFill>
                  <a:schemeClr val="tx1"/>
                </a:solidFill>
              </a:rPr>
              <a:t>应用场景</a:t>
            </a:r>
            <a:r>
              <a:rPr lang="en-US" altLang="zh-CN" dirty="0">
                <a:solidFill>
                  <a:schemeClr val="tx1"/>
                </a:solidFill>
              </a:rPr>
              <a:t>11</a:t>
            </a:r>
            <a:r>
              <a:rPr lang="zh-CN" altLang="en-US" dirty="0">
                <a:solidFill>
                  <a:schemeClr val="tx1"/>
                </a:solidFill>
              </a:rPr>
              <a:t>：企业内搜问答</a:t>
            </a:r>
          </a:p>
        </p:txBody>
      </p:sp>
      <p:pic>
        <p:nvPicPr>
          <p:cNvPr id="3" name="图片 2">
            <a:extLst>
              <a:ext uri="{FF2B5EF4-FFF2-40B4-BE49-F238E27FC236}">
                <a16:creationId xmlns:a16="http://schemas.microsoft.com/office/drawing/2014/main" id="{6D69294F-333E-EB49-A9D0-2964D73EB138}"/>
              </a:ext>
            </a:extLst>
          </p:cNvPr>
          <p:cNvPicPr>
            <a:picLocks noChangeAspect="1"/>
          </p:cNvPicPr>
          <p:nvPr/>
        </p:nvPicPr>
        <p:blipFill>
          <a:blip r:embed="rId2"/>
          <a:stretch>
            <a:fillRect/>
          </a:stretch>
        </p:blipFill>
        <p:spPr>
          <a:xfrm>
            <a:off x="702497" y="1771009"/>
            <a:ext cx="8078405" cy="3516288"/>
          </a:xfrm>
          <a:prstGeom prst="rect">
            <a:avLst/>
          </a:prstGeom>
        </p:spPr>
      </p:pic>
      <p:pic>
        <p:nvPicPr>
          <p:cNvPr id="4" name="图片 3">
            <a:extLst>
              <a:ext uri="{FF2B5EF4-FFF2-40B4-BE49-F238E27FC236}">
                <a16:creationId xmlns:a16="http://schemas.microsoft.com/office/drawing/2014/main" id="{2E276F5B-205B-2D4F-B196-0DD7A88A946A}"/>
              </a:ext>
            </a:extLst>
          </p:cNvPr>
          <p:cNvPicPr>
            <a:picLocks noChangeAspect="1"/>
          </p:cNvPicPr>
          <p:nvPr/>
        </p:nvPicPr>
        <p:blipFill>
          <a:blip r:embed="rId3"/>
          <a:stretch>
            <a:fillRect/>
          </a:stretch>
        </p:blipFill>
        <p:spPr>
          <a:xfrm>
            <a:off x="8364521" y="3015891"/>
            <a:ext cx="3511485" cy="3516288"/>
          </a:xfrm>
          <a:prstGeom prst="rect">
            <a:avLst/>
          </a:prstGeom>
        </p:spPr>
      </p:pic>
      <p:sp>
        <p:nvSpPr>
          <p:cNvPr id="5" name="Shape 815"/>
          <p:cNvSpPr/>
          <p:nvPr/>
        </p:nvSpPr>
        <p:spPr>
          <a:xfrm>
            <a:off x="702497" y="1009550"/>
            <a:ext cx="10869361" cy="289056"/>
          </a:xfrm>
          <a:prstGeom prst="rect">
            <a:avLst/>
          </a:prstGeom>
          <a:ln w="3175">
            <a:miter lim="400000"/>
          </a:ln>
          <a:extLst>
            <a:ext uri="{C572A759-6A51-4108-AA02-DFA0A04FC94B}">
              <ma14:wrappingTextBoxFlag xmlns:ma14="http://schemas.microsoft.com/office/mac/drawingml/2011/main" xmlns="" val="1"/>
            </a:ext>
          </a:extLst>
        </p:spPr>
        <p:txBody>
          <a:bodyPr wrap="square" lIns="13590" tIns="13590" rIns="13590" bIns="13590" anchor="t">
            <a:spAutoFit/>
          </a:bodyPr>
          <a:lstStyle>
            <a:lvl1pPr>
              <a:defRPr sz="4000"/>
            </a:lvl1pPr>
          </a:lstStyle>
          <a:p>
            <a:pPr marL="267891" indent="-267891">
              <a:buFont typeface="Arial"/>
              <a:buChar char="•"/>
            </a:pPr>
            <a:r>
              <a:rPr lang="zh-CN" altLang="en-US" sz="1700" b="1" dirty="0">
                <a:latin typeface="微软雅黑" panose="020B0503020204020204" pitchFamily="34" charset="-122"/>
                <a:ea typeface="微软雅黑" panose="020B0503020204020204" pitchFamily="34" charset="-122"/>
              </a:rPr>
              <a:t>在企业内搜网页或者论坛实现自助搜索</a:t>
            </a:r>
            <a:r>
              <a:rPr lang="en-US" altLang="zh-CN" sz="1700" b="1" dirty="0">
                <a:latin typeface="微软雅黑" panose="020B0503020204020204" pitchFamily="34" charset="-122"/>
                <a:ea typeface="微软雅黑" panose="020B0503020204020204" pitchFamily="34" charset="-122"/>
              </a:rPr>
              <a:t> </a:t>
            </a:r>
            <a:r>
              <a:rPr lang="zh-CN" altLang="en-US" sz="1700" b="1" dirty="0">
                <a:latin typeface="微软雅黑" panose="020B0503020204020204" pitchFamily="34" charset="-122"/>
                <a:ea typeface="微软雅黑" panose="020B0503020204020204" pitchFamily="34" charset="-122"/>
              </a:rPr>
              <a:t>问答，</a:t>
            </a:r>
            <a:r>
              <a:rPr lang="en-US" altLang="zh-CN" sz="1700" b="1" dirty="0">
                <a:latin typeface="微软雅黑" panose="020B0503020204020204" pitchFamily="34" charset="-122"/>
                <a:ea typeface="微软雅黑" panose="020B0503020204020204" pitchFamily="34" charset="-122"/>
              </a:rPr>
              <a:t>NLP</a:t>
            </a:r>
            <a:r>
              <a:rPr lang="zh-CN" altLang="en-US" sz="1700" b="1" dirty="0">
                <a:latin typeface="微软雅黑" panose="020B0503020204020204" pitchFamily="34" charset="-122"/>
                <a:ea typeface="微软雅黑" panose="020B0503020204020204" pitchFamily="34" charset="-122"/>
              </a:rPr>
              <a:t>解析检索问题，并推荐答案</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6533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96E5A730-9D70-0543-89A7-B8322F31F16E}"/>
              </a:ext>
            </a:extLst>
          </p:cNvPr>
          <p:cNvSpPr txBox="1">
            <a:spLocks/>
          </p:cNvSpPr>
          <p:nvPr/>
        </p:nvSpPr>
        <p:spPr>
          <a:xfrm>
            <a:off x="825122" y="367021"/>
            <a:ext cx="8984066" cy="461661"/>
          </a:xfrm>
          <a:prstGeom prst="rect">
            <a:avLst/>
          </a:prstGeom>
          <a:noFill/>
          <a:ln w="9525" cap="flat" cmpd="sng">
            <a:noFill/>
            <a:prstDash val="solid"/>
            <a:miter/>
          </a:ln>
        </p:spPr>
        <p:txBody>
          <a:bodyPr vert="horz" wrap="square" lIns="91438" tIns="45718" rIns="91438" bIns="45718"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0074EB"/>
                </a:solidFill>
                <a:latin typeface="Microsoft YaHei" panose="020B0503020204020204" pitchFamily="34" charset="-122"/>
                <a:ea typeface="Microsoft YaHei" panose="020B0503020204020204" pitchFamily="34"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rgbClr val="000000"/>
                </a:solidFill>
                <a:latin typeface="微软雅黑" panose="020B0503020204020204" pitchFamily="34" charset="-122"/>
                <a:ea typeface="微软雅黑" panose="020B0503020204020204" pitchFamily="34" charset="-122"/>
              </a:rPr>
              <a:t>典型落地案例</a:t>
            </a: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：企业</a:t>
            </a:r>
            <a:r>
              <a:rPr lang="en-US" altLang="zh-CN" dirty="0">
                <a:solidFill>
                  <a:srgbClr val="000000"/>
                </a:solidFill>
              </a:rPr>
              <a:t>AI</a:t>
            </a:r>
            <a:r>
              <a:rPr lang="zh-CN" altLang="en-US" dirty="0">
                <a:solidFill>
                  <a:srgbClr val="000000"/>
                </a:solidFill>
                <a:latin typeface="微软雅黑" panose="020B0503020204020204" pitchFamily="34" charset="-122"/>
                <a:ea typeface="微软雅黑" panose="020B0503020204020204" pitchFamily="34" charset="-122"/>
              </a:rPr>
              <a:t>中台助力农行业务全面升级</a:t>
            </a:r>
          </a:p>
        </p:txBody>
      </p:sp>
      <p:sp>
        <p:nvSpPr>
          <p:cNvPr id="43" name="对角圆角矩形 42">
            <a:extLst>
              <a:ext uri="{FF2B5EF4-FFF2-40B4-BE49-F238E27FC236}">
                <a16:creationId xmlns:a16="http://schemas.microsoft.com/office/drawing/2014/main" id="{383DF821-716F-E64D-B659-978F5BA29E58}"/>
              </a:ext>
            </a:extLst>
          </p:cNvPr>
          <p:cNvSpPr/>
          <p:nvPr/>
        </p:nvSpPr>
        <p:spPr>
          <a:xfrm>
            <a:off x="589130" y="2082353"/>
            <a:ext cx="2038533" cy="293384"/>
          </a:xfrm>
          <a:prstGeom prst="round2DiagRect">
            <a:avLst/>
          </a:prstGeom>
          <a:solidFill>
            <a:srgbClr val="2164E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5" tIns="60958" rIns="121915" bIns="60958" rtlCol="0" anchor="ctr"/>
          <a:lstStyle/>
          <a:p>
            <a:pPr algn="ctr"/>
            <a:r>
              <a:rPr lang="zh-CN" altLang="en-US" sz="1200" b="1" dirty="0">
                <a:solidFill>
                  <a:srgbClr val="FFFFFF"/>
                </a:solidFill>
                <a:latin typeface="微软雅黑" panose="020B0503020204020204" pitchFamily="34" charset="-122"/>
                <a:ea typeface="微软雅黑" panose="020B0503020204020204" pitchFamily="34" charset="-122"/>
              </a:rPr>
              <a:t>感知典型应用场景</a:t>
            </a:r>
          </a:p>
        </p:txBody>
      </p:sp>
      <p:pic>
        <p:nvPicPr>
          <p:cNvPr id="58" name="图片 57" descr="智能大脑.png">
            <a:extLst>
              <a:ext uri="{FF2B5EF4-FFF2-40B4-BE49-F238E27FC236}">
                <a16:creationId xmlns:a16="http://schemas.microsoft.com/office/drawing/2014/main" id="{D1D9901F-0E42-CA43-AAC9-DFB70C5057B1}"/>
              </a:ext>
            </a:extLst>
          </p:cNvPr>
          <p:cNvPicPr>
            <a:picLocks noChangeAspect="1"/>
          </p:cNvPicPr>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a:off x="5357094" y="3954887"/>
            <a:ext cx="1691660" cy="1724928"/>
          </a:xfrm>
          <a:prstGeom prst="rect">
            <a:avLst/>
          </a:prstGeom>
          <a:ln>
            <a:noFill/>
          </a:ln>
        </p:spPr>
      </p:pic>
      <p:sp>
        <p:nvSpPr>
          <p:cNvPr id="64" name="矩形 63">
            <a:extLst>
              <a:ext uri="{FF2B5EF4-FFF2-40B4-BE49-F238E27FC236}">
                <a16:creationId xmlns:a16="http://schemas.microsoft.com/office/drawing/2014/main" id="{5ADA6F44-C99D-B346-BAEF-B70ACEDA94C4}"/>
              </a:ext>
            </a:extLst>
          </p:cNvPr>
          <p:cNvSpPr/>
          <p:nvPr/>
        </p:nvSpPr>
        <p:spPr>
          <a:xfrm>
            <a:off x="3950308" y="3810547"/>
            <a:ext cx="1275019" cy="313932"/>
          </a:xfrm>
          <a:prstGeom prst="rect">
            <a:avLst/>
          </a:prstGeom>
        </p:spPr>
        <p:txBody>
          <a:bodyPr wrap="square" lIns="121915" tIns="60958" rIns="121915" bIns="60958">
            <a:spAutoFit/>
          </a:bodyPr>
          <a:lstStyle/>
          <a:p>
            <a:pPr algn="ctr"/>
            <a:r>
              <a:rPr lang="en-US" altLang="zh-CN" sz="1200" b="1" dirty="0">
                <a:solidFill>
                  <a:schemeClr val="accent1"/>
                </a:solidFill>
                <a:latin typeface="微软雅黑" panose="020B0503020204020204" pitchFamily="34" charset="-122"/>
                <a:ea typeface="微软雅黑" panose="020B0503020204020204" pitchFamily="34" charset="-122"/>
              </a:rPr>
              <a:t>Ai</a:t>
            </a:r>
            <a:r>
              <a:rPr lang="zh-CN" altLang="en-US" sz="1200" b="1" dirty="0">
                <a:solidFill>
                  <a:schemeClr val="accent1"/>
                </a:solidFill>
                <a:latin typeface="微软雅黑" panose="020B0503020204020204" pitchFamily="34" charset="-122"/>
                <a:ea typeface="微软雅黑" panose="020B0503020204020204" pitchFamily="34" charset="-122"/>
              </a:rPr>
              <a:t>能力</a:t>
            </a:r>
          </a:p>
        </p:txBody>
      </p:sp>
      <p:grpSp>
        <p:nvGrpSpPr>
          <p:cNvPr id="71" name="组合 45">
            <a:extLst>
              <a:ext uri="{FF2B5EF4-FFF2-40B4-BE49-F238E27FC236}">
                <a16:creationId xmlns:a16="http://schemas.microsoft.com/office/drawing/2014/main" id="{02D0E28C-56FB-1648-86A7-2A105AB9027E}"/>
              </a:ext>
            </a:extLst>
          </p:cNvPr>
          <p:cNvGrpSpPr/>
          <p:nvPr/>
        </p:nvGrpSpPr>
        <p:grpSpPr>
          <a:xfrm>
            <a:off x="3785829" y="3697747"/>
            <a:ext cx="415913" cy="358085"/>
            <a:chOff x="0" y="0"/>
            <a:chExt cx="754062" cy="814388"/>
          </a:xfrm>
          <a:solidFill>
            <a:srgbClr val="4F81BD"/>
          </a:solidFill>
        </p:grpSpPr>
        <p:sp>
          <p:nvSpPr>
            <p:cNvPr id="114" name="Freeform 46">
              <a:extLst>
                <a:ext uri="{FF2B5EF4-FFF2-40B4-BE49-F238E27FC236}">
                  <a16:creationId xmlns:a16="http://schemas.microsoft.com/office/drawing/2014/main" id="{4F629BB6-15E9-714F-B953-D0D10644BC26}"/>
                </a:ext>
              </a:extLst>
            </p:cNvPr>
            <p:cNvSpPr/>
            <p:nvPr/>
          </p:nvSpPr>
          <p:spPr>
            <a:xfrm>
              <a:off x="161925" y="368300"/>
              <a:ext cx="176213" cy="198438"/>
            </a:xfrm>
            <a:custGeom>
              <a:avLst/>
              <a:gdLst/>
              <a:ahLst/>
              <a:cxnLst>
                <a:cxn ang="0">
                  <a:pos x="42" y="19"/>
                </a:cxn>
                <a:cxn ang="0">
                  <a:pos x="33" y="49"/>
                </a:cxn>
                <a:cxn ang="0">
                  <a:pos x="5" y="34"/>
                </a:cxn>
                <a:cxn ang="0">
                  <a:pos x="14" y="4"/>
                </a:cxn>
                <a:cxn ang="0">
                  <a:pos x="42" y="19"/>
                </a:cxn>
              </a:cxnLst>
              <a:rect l="0" t="0" r="0" b="0"/>
              <a:pathLst>
                <a:path w="47" h="53">
                  <a:moveTo>
                    <a:pt x="42" y="19"/>
                  </a:moveTo>
                  <a:cubicBezTo>
                    <a:pt x="47" y="32"/>
                    <a:pt x="43" y="45"/>
                    <a:pt x="33" y="49"/>
                  </a:cubicBezTo>
                  <a:cubicBezTo>
                    <a:pt x="23" y="53"/>
                    <a:pt x="11" y="47"/>
                    <a:pt x="5" y="34"/>
                  </a:cubicBezTo>
                  <a:cubicBezTo>
                    <a:pt x="0" y="22"/>
                    <a:pt x="4" y="8"/>
                    <a:pt x="14" y="4"/>
                  </a:cubicBezTo>
                  <a:cubicBezTo>
                    <a:pt x="24" y="0"/>
                    <a:pt x="37" y="7"/>
                    <a:pt x="42" y="19"/>
                  </a:cubicBezTo>
                  <a:close/>
                </a:path>
              </a:pathLst>
            </a:custGeom>
            <a:grpFill/>
            <a:ln w="9525">
              <a:noFill/>
            </a:ln>
          </p:spPr>
          <p:txBody>
            <a:bodyPr/>
            <a:lstStyle/>
            <a:p>
              <a:endParaRPr lang="zh-CN" altLang="en-US" sz="300">
                <a:solidFill>
                  <a:schemeClr val="accent1"/>
                </a:solidFill>
              </a:endParaRPr>
            </a:p>
          </p:txBody>
        </p:sp>
        <p:sp>
          <p:nvSpPr>
            <p:cNvPr id="115" name="Freeform 47">
              <a:extLst>
                <a:ext uri="{FF2B5EF4-FFF2-40B4-BE49-F238E27FC236}">
                  <a16:creationId xmlns:a16="http://schemas.microsoft.com/office/drawing/2014/main" id="{3C772D23-EC59-0346-A997-C731D89BE77A}"/>
                </a:ext>
              </a:extLst>
            </p:cNvPr>
            <p:cNvSpPr/>
            <p:nvPr/>
          </p:nvSpPr>
          <p:spPr>
            <a:xfrm>
              <a:off x="0" y="465138"/>
              <a:ext cx="434975" cy="349250"/>
            </a:xfrm>
            <a:custGeom>
              <a:avLst/>
              <a:gdLst/>
              <a:ahLst/>
              <a:cxnLst>
                <a:cxn ang="0">
                  <a:pos x="110" y="79"/>
                </a:cxn>
                <a:cxn ang="0">
                  <a:pos x="101" y="38"/>
                </a:cxn>
                <a:cxn ang="0">
                  <a:pos x="89" y="29"/>
                </a:cxn>
                <a:cxn ang="0">
                  <a:pos x="84" y="28"/>
                </a:cxn>
                <a:cxn ang="0">
                  <a:pos x="89" y="35"/>
                </a:cxn>
                <a:cxn ang="0">
                  <a:pos x="83" y="40"/>
                </a:cxn>
                <a:cxn ang="0">
                  <a:pos x="87" y="48"/>
                </a:cxn>
                <a:cxn ang="0">
                  <a:pos x="79" y="93"/>
                </a:cxn>
                <a:cxn ang="0">
                  <a:pos x="79" y="93"/>
                </a:cxn>
                <a:cxn ang="0">
                  <a:pos x="79" y="93"/>
                </a:cxn>
                <a:cxn ang="0">
                  <a:pos x="79" y="93"/>
                </a:cxn>
                <a:cxn ang="0">
                  <a:pos x="79" y="93"/>
                </a:cxn>
                <a:cxn ang="0">
                  <a:pos x="64" y="50"/>
                </a:cxn>
                <a:cxn ang="0">
                  <a:pos x="66" y="42"/>
                </a:cxn>
                <a:cxn ang="0">
                  <a:pos x="60" y="37"/>
                </a:cxn>
                <a:cxn ang="0">
                  <a:pos x="63" y="29"/>
                </a:cxn>
                <a:cxn ang="0">
                  <a:pos x="34" y="34"/>
                </a:cxn>
                <a:cxn ang="0">
                  <a:pos x="44" y="9"/>
                </a:cxn>
                <a:cxn ang="0">
                  <a:pos x="17" y="0"/>
                </a:cxn>
                <a:cxn ang="0">
                  <a:pos x="5" y="43"/>
                </a:cxn>
                <a:cxn ang="0">
                  <a:pos x="4" y="46"/>
                </a:cxn>
                <a:cxn ang="0">
                  <a:pos x="3" y="47"/>
                </a:cxn>
                <a:cxn ang="0">
                  <a:pos x="3" y="48"/>
                </a:cxn>
                <a:cxn ang="0">
                  <a:pos x="3" y="48"/>
                </a:cxn>
                <a:cxn ang="0">
                  <a:pos x="3" y="48"/>
                </a:cxn>
                <a:cxn ang="0">
                  <a:pos x="3" y="48"/>
                </a:cxn>
                <a:cxn ang="0">
                  <a:pos x="18" y="64"/>
                </a:cxn>
                <a:cxn ang="0">
                  <a:pos x="18" y="64"/>
                </a:cxn>
                <a:cxn ang="0">
                  <a:pos x="18" y="64"/>
                </a:cxn>
                <a:cxn ang="0">
                  <a:pos x="23" y="62"/>
                </a:cxn>
                <a:cxn ang="0">
                  <a:pos x="34" y="59"/>
                </a:cxn>
                <a:cxn ang="0">
                  <a:pos x="41" y="57"/>
                </a:cxn>
                <a:cxn ang="0">
                  <a:pos x="43" y="93"/>
                </a:cxn>
                <a:cxn ang="0">
                  <a:pos x="89" y="93"/>
                </a:cxn>
                <a:cxn ang="0">
                  <a:pos x="99" y="93"/>
                </a:cxn>
                <a:cxn ang="0">
                  <a:pos x="116" y="93"/>
                </a:cxn>
                <a:cxn ang="0">
                  <a:pos x="110" y="79"/>
                </a:cxn>
              </a:cxnLst>
              <a:rect l="0" t="0" r="0" b="0"/>
              <a:pathLst>
                <a:path w="116" h="93">
                  <a:moveTo>
                    <a:pt x="110" y="79"/>
                  </a:moveTo>
                  <a:cubicBezTo>
                    <a:pt x="106" y="69"/>
                    <a:pt x="104" y="51"/>
                    <a:pt x="101" y="38"/>
                  </a:cubicBezTo>
                  <a:cubicBezTo>
                    <a:pt x="100" y="32"/>
                    <a:pt x="96" y="29"/>
                    <a:pt x="89" y="29"/>
                  </a:cubicBezTo>
                  <a:cubicBezTo>
                    <a:pt x="88" y="29"/>
                    <a:pt x="85" y="28"/>
                    <a:pt x="84" y="28"/>
                  </a:cubicBezTo>
                  <a:cubicBezTo>
                    <a:pt x="89" y="35"/>
                    <a:pt x="89" y="35"/>
                    <a:pt x="89" y="35"/>
                  </a:cubicBezTo>
                  <a:cubicBezTo>
                    <a:pt x="83" y="40"/>
                    <a:pt x="83" y="40"/>
                    <a:pt x="83" y="40"/>
                  </a:cubicBezTo>
                  <a:cubicBezTo>
                    <a:pt x="87" y="48"/>
                    <a:pt x="87" y="48"/>
                    <a:pt x="87" y="48"/>
                  </a:cubicBezTo>
                  <a:cubicBezTo>
                    <a:pt x="79" y="93"/>
                    <a:pt x="79" y="93"/>
                    <a:pt x="79" y="93"/>
                  </a:cubicBezTo>
                  <a:cubicBezTo>
                    <a:pt x="79" y="93"/>
                    <a:pt x="79" y="93"/>
                    <a:pt x="79" y="93"/>
                  </a:cubicBezTo>
                  <a:cubicBezTo>
                    <a:pt x="79" y="93"/>
                    <a:pt x="79" y="93"/>
                    <a:pt x="79" y="93"/>
                  </a:cubicBezTo>
                  <a:cubicBezTo>
                    <a:pt x="79" y="93"/>
                    <a:pt x="79" y="93"/>
                    <a:pt x="79" y="93"/>
                  </a:cubicBezTo>
                  <a:cubicBezTo>
                    <a:pt x="79" y="93"/>
                    <a:pt x="79" y="93"/>
                    <a:pt x="79" y="93"/>
                  </a:cubicBezTo>
                  <a:cubicBezTo>
                    <a:pt x="64" y="50"/>
                    <a:pt x="64" y="50"/>
                    <a:pt x="64" y="50"/>
                  </a:cubicBezTo>
                  <a:cubicBezTo>
                    <a:pt x="66" y="42"/>
                    <a:pt x="66" y="42"/>
                    <a:pt x="66" y="42"/>
                  </a:cubicBezTo>
                  <a:cubicBezTo>
                    <a:pt x="60" y="37"/>
                    <a:pt x="60" y="37"/>
                    <a:pt x="60" y="37"/>
                  </a:cubicBezTo>
                  <a:cubicBezTo>
                    <a:pt x="63" y="29"/>
                    <a:pt x="63" y="29"/>
                    <a:pt x="63" y="29"/>
                  </a:cubicBezTo>
                  <a:cubicBezTo>
                    <a:pt x="56" y="29"/>
                    <a:pt x="34" y="34"/>
                    <a:pt x="34" y="34"/>
                  </a:cubicBezTo>
                  <a:cubicBezTo>
                    <a:pt x="44" y="9"/>
                    <a:pt x="44" y="9"/>
                    <a:pt x="44" y="9"/>
                  </a:cubicBezTo>
                  <a:cubicBezTo>
                    <a:pt x="35" y="5"/>
                    <a:pt x="26" y="2"/>
                    <a:pt x="17" y="0"/>
                  </a:cubicBezTo>
                  <a:cubicBezTo>
                    <a:pt x="5" y="43"/>
                    <a:pt x="5" y="43"/>
                    <a:pt x="5" y="43"/>
                  </a:cubicBezTo>
                  <a:cubicBezTo>
                    <a:pt x="4" y="46"/>
                    <a:pt x="4" y="46"/>
                    <a:pt x="4" y="46"/>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0" y="45"/>
                    <a:pt x="31" y="78"/>
                    <a:pt x="18" y="64"/>
                  </a:cubicBezTo>
                  <a:cubicBezTo>
                    <a:pt x="18" y="64"/>
                    <a:pt x="18" y="64"/>
                    <a:pt x="18" y="64"/>
                  </a:cubicBezTo>
                  <a:cubicBezTo>
                    <a:pt x="18" y="64"/>
                    <a:pt x="18" y="64"/>
                    <a:pt x="18" y="64"/>
                  </a:cubicBezTo>
                  <a:cubicBezTo>
                    <a:pt x="23" y="62"/>
                    <a:pt x="23" y="62"/>
                    <a:pt x="23" y="62"/>
                  </a:cubicBezTo>
                  <a:cubicBezTo>
                    <a:pt x="34" y="59"/>
                    <a:pt x="34" y="59"/>
                    <a:pt x="34" y="59"/>
                  </a:cubicBezTo>
                  <a:cubicBezTo>
                    <a:pt x="41" y="57"/>
                    <a:pt x="41" y="57"/>
                    <a:pt x="41" y="57"/>
                  </a:cubicBezTo>
                  <a:cubicBezTo>
                    <a:pt x="41" y="69"/>
                    <a:pt x="42" y="81"/>
                    <a:pt x="43" y="93"/>
                  </a:cubicBezTo>
                  <a:cubicBezTo>
                    <a:pt x="89" y="93"/>
                    <a:pt x="89" y="93"/>
                    <a:pt x="89" y="93"/>
                  </a:cubicBezTo>
                  <a:cubicBezTo>
                    <a:pt x="99" y="93"/>
                    <a:pt x="99" y="93"/>
                    <a:pt x="99" y="93"/>
                  </a:cubicBezTo>
                  <a:cubicBezTo>
                    <a:pt x="116" y="93"/>
                    <a:pt x="116" y="93"/>
                    <a:pt x="116" y="93"/>
                  </a:cubicBezTo>
                  <a:lnTo>
                    <a:pt x="110" y="79"/>
                  </a:lnTo>
                  <a:close/>
                </a:path>
              </a:pathLst>
            </a:custGeom>
            <a:grpFill/>
            <a:ln w="9525">
              <a:noFill/>
            </a:ln>
          </p:spPr>
          <p:txBody>
            <a:bodyPr/>
            <a:lstStyle/>
            <a:p>
              <a:endParaRPr lang="zh-CN" altLang="en-US" sz="300">
                <a:solidFill>
                  <a:schemeClr val="accent1"/>
                </a:solidFill>
              </a:endParaRPr>
            </a:p>
          </p:txBody>
        </p:sp>
        <p:sp>
          <p:nvSpPr>
            <p:cNvPr id="116" name="Freeform 48">
              <a:extLst>
                <a:ext uri="{FF2B5EF4-FFF2-40B4-BE49-F238E27FC236}">
                  <a16:creationId xmlns:a16="http://schemas.microsoft.com/office/drawing/2014/main" id="{337555F9-9DC7-CA4A-94AE-679D731CE5B6}"/>
                </a:ext>
              </a:extLst>
            </p:cNvPr>
            <p:cNvSpPr/>
            <p:nvPr/>
          </p:nvSpPr>
          <p:spPr>
            <a:xfrm>
              <a:off x="296862" y="811213"/>
              <a:ext cx="1" cy="3175"/>
            </a:xfrm>
            <a:custGeom>
              <a:avLst/>
              <a:gdLst/>
              <a:ahLst/>
              <a:cxnLst>
                <a:cxn ang="0">
                  <a:pos x="0" y="2"/>
                </a:cxn>
                <a:cxn ang="0">
                  <a:pos x="0" y="0"/>
                </a:cxn>
                <a:cxn ang="0">
                  <a:pos x="0" y="2"/>
                </a:cxn>
                <a:cxn ang="0">
                  <a:pos x="0" y="0"/>
                </a:cxn>
                <a:cxn ang="0">
                  <a:pos x="0" y="2"/>
                </a:cxn>
              </a:cxnLst>
              <a:rect l="0" t="0" r="0" b="0"/>
              <a:pathLst>
                <a:path w="1" h="2">
                  <a:moveTo>
                    <a:pt x="0" y="2"/>
                  </a:moveTo>
                  <a:lnTo>
                    <a:pt x="0" y="0"/>
                  </a:lnTo>
                  <a:lnTo>
                    <a:pt x="0" y="2"/>
                  </a:lnTo>
                  <a:lnTo>
                    <a:pt x="0" y="0"/>
                  </a:lnTo>
                  <a:lnTo>
                    <a:pt x="0" y="2"/>
                  </a:lnTo>
                  <a:close/>
                </a:path>
              </a:pathLst>
            </a:custGeom>
            <a:grpFill/>
            <a:ln w="9525">
              <a:noFill/>
            </a:ln>
          </p:spPr>
          <p:txBody>
            <a:bodyPr/>
            <a:lstStyle/>
            <a:p>
              <a:endParaRPr lang="zh-CN" altLang="en-US" sz="300">
                <a:solidFill>
                  <a:schemeClr val="accent1"/>
                </a:solidFill>
              </a:endParaRPr>
            </a:p>
          </p:txBody>
        </p:sp>
        <p:sp>
          <p:nvSpPr>
            <p:cNvPr id="117" name="Freeform 49">
              <a:extLst>
                <a:ext uri="{FF2B5EF4-FFF2-40B4-BE49-F238E27FC236}">
                  <a16:creationId xmlns:a16="http://schemas.microsoft.com/office/drawing/2014/main" id="{3549C85F-1D48-064D-BF73-57610F5BE477}"/>
                </a:ext>
              </a:extLst>
            </p:cNvPr>
            <p:cNvSpPr/>
            <p:nvPr/>
          </p:nvSpPr>
          <p:spPr>
            <a:xfrm>
              <a:off x="266700" y="571500"/>
              <a:ext cx="26988" cy="55563"/>
            </a:xfrm>
            <a:custGeom>
              <a:avLst/>
              <a:gdLst/>
              <a:ahLst/>
              <a:cxnLst>
                <a:cxn ang="0">
                  <a:pos x="12" y="0"/>
                </a:cxn>
                <a:cxn ang="0">
                  <a:pos x="17" y="21"/>
                </a:cxn>
                <a:cxn ang="0">
                  <a:pos x="9" y="35"/>
                </a:cxn>
                <a:cxn ang="0">
                  <a:pos x="0" y="21"/>
                </a:cxn>
                <a:cxn ang="0">
                  <a:pos x="2" y="0"/>
                </a:cxn>
                <a:cxn ang="0">
                  <a:pos x="12" y="0"/>
                </a:cxn>
              </a:cxnLst>
              <a:rect l="0" t="0" r="0" b="0"/>
              <a:pathLst>
                <a:path w="17" h="35">
                  <a:moveTo>
                    <a:pt x="12" y="0"/>
                  </a:moveTo>
                  <a:lnTo>
                    <a:pt x="17" y="21"/>
                  </a:lnTo>
                  <a:lnTo>
                    <a:pt x="9" y="35"/>
                  </a:lnTo>
                  <a:lnTo>
                    <a:pt x="0" y="21"/>
                  </a:lnTo>
                  <a:lnTo>
                    <a:pt x="2" y="0"/>
                  </a:lnTo>
                  <a:lnTo>
                    <a:pt x="12" y="0"/>
                  </a:lnTo>
                  <a:close/>
                </a:path>
              </a:pathLst>
            </a:custGeom>
            <a:grpFill/>
            <a:ln w="9525">
              <a:noFill/>
            </a:ln>
          </p:spPr>
          <p:txBody>
            <a:bodyPr/>
            <a:lstStyle/>
            <a:p>
              <a:endParaRPr lang="zh-CN" altLang="en-US" sz="300">
                <a:solidFill>
                  <a:schemeClr val="accent1"/>
                </a:solidFill>
              </a:endParaRPr>
            </a:p>
          </p:txBody>
        </p:sp>
        <p:sp>
          <p:nvSpPr>
            <p:cNvPr id="118" name="Freeform 50">
              <a:extLst>
                <a:ext uri="{FF2B5EF4-FFF2-40B4-BE49-F238E27FC236}">
                  <a16:creationId xmlns:a16="http://schemas.microsoft.com/office/drawing/2014/main" id="{8A1FB256-9B6F-E34B-8BEE-F9AAFE487EA4}"/>
                </a:ext>
              </a:extLst>
            </p:cNvPr>
            <p:cNvSpPr/>
            <p:nvPr/>
          </p:nvSpPr>
          <p:spPr>
            <a:xfrm>
              <a:off x="269875" y="608013"/>
              <a:ext cx="41275" cy="206375"/>
            </a:xfrm>
            <a:custGeom>
              <a:avLst/>
              <a:gdLst/>
              <a:ahLst/>
              <a:cxnLst>
                <a:cxn ang="0">
                  <a:pos x="12" y="0"/>
                </a:cxn>
                <a:cxn ang="0">
                  <a:pos x="26" y="128"/>
                </a:cxn>
                <a:cxn ang="0">
                  <a:pos x="17" y="130"/>
                </a:cxn>
                <a:cxn ang="0">
                  <a:pos x="7" y="130"/>
                </a:cxn>
                <a:cxn ang="0">
                  <a:pos x="0" y="0"/>
                </a:cxn>
                <a:cxn ang="0">
                  <a:pos x="12" y="0"/>
                </a:cxn>
              </a:cxnLst>
              <a:rect l="0" t="0" r="0" b="0"/>
              <a:pathLst>
                <a:path w="26" h="130">
                  <a:moveTo>
                    <a:pt x="12" y="0"/>
                  </a:moveTo>
                  <a:lnTo>
                    <a:pt x="26" y="128"/>
                  </a:lnTo>
                  <a:lnTo>
                    <a:pt x="17" y="130"/>
                  </a:lnTo>
                  <a:lnTo>
                    <a:pt x="7" y="130"/>
                  </a:lnTo>
                  <a:lnTo>
                    <a:pt x="0" y="0"/>
                  </a:lnTo>
                  <a:lnTo>
                    <a:pt x="12" y="0"/>
                  </a:lnTo>
                  <a:close/>
                </a:path>
              </a:pathLst>
            </a:custGeom>
            <a:grpFill/>
            <a:ln w="9525">
              <a:noFill/>
            </a:ln>
          </p:spPr>
          <p:txBody>
            <a:bodyPr/>
            <a:lstStyle/>
            <a:p>
              <a:endParaRPr lang="zh-CN" altLang="en-US" sz="300">
                <a:solidFill>
                  <a:schemeClr val="accent1"/>
                </a:solidFill>
              </a:endParaRPr>
            </a:p>
          </p:txBody>
        </p:sp>
        <p:sp>
          <p:nvSpPr>
            <p:cNvPr id="119" name="Freeform 51">
              <a:extLst>
                <a:ext uri="{FF2B5EF4-FFF2-40B4-BE49-F238E27FC236}">
                  <a16:creationId xmlns:a16="http://schemas.microsoft.com/office/drawing/2014/main" id="{39767300-CE12-2449-B336-087B43ED0BB2}"/>
                </a:ext>
              </a:extLst>
            </p:cNvPr>
            <p:cNvSpPr/>
            <p:nvPr/>
          </p:nvSpPr>
          <p:spPr>
            <a:xfrm>
              <a:off x="404812" y="211138"/>
              <a:ext cx="131763" cy="261938"/>
            </a:xfrm>
            <a:custGeom>
              <a:avLst/>
              <a:gdLst/>
              <a:ahLst/>
              <a:cxnLst>
                <a:cxn ang="0">
                  <a:pos x="10" y="45"/>
                </a:cxn>
                <a:cxn ang="0">
                  <a:pos x="18" y="53"/>
                </a:cxn>
                <a:cxn ang="0">
                  <a:pos x="25" y="46"/>
                </a:cxn>
                <a:cxn ang="0">
                  <a:pos x="17" y="38"/>
                </a:cxn>
                <a:cxn ang="0">
                  <a:pos x="6" y="34"/>
                </a:cxn>
                <a:cxn ang="0">
                  <a:pos x="0" y="22"/>
                </a:cxn>
                <a:cxn ang="0">
                  <a:pos x="13" y="7"/>
                </a:cxn>
                <a:cxn ang="0">
                  <a:pos x="13" y="0"/>
                </a:cxn>
                <a:cxn ang="0">
                  <a:pos x="21" y="0"/>
                </a:cxn>
                <a:cxn ang="0">
                  <a:pos x="21" y="8"/>
                </a:cxn>
                <a:cxn ang="0">
                  <a:pos x="26" y="11"/>
                </a:cxn>
                <a:cxn ang="0">
                  <a:pos x="26" y="8"/>
                </a:cxn>
                <a:cxn ang="0">
                  <a:pos x="32" y="8"/>
                </a:cxn>
                <a:cxn ang="0">
                  <a:pos x="32" y="22"/>
                </a:cxn>
                <a:cxn ang="0">
                  <a:pos x="24" y="22"/>
                </a:cxn>
                <a:cxn ang="0">
                  <a:pos x="17" y="16"/>
                </a:cxn>
                <a:cxn ang="0">
                  <a:pos x="10" y="22"/>
                </a:cxn>
                <a:cxn ang="0">
                  <a:pos x="18" y="29"/>
                </a:cxn>
                <a:cxn ang="0">
                  <a:pos x="29" y="33"/>
                </a:cxn>
                <a:cxn ang="0">
                  <a:pos x="35" y="46"/>
                </a:cxn>
                <a:cxn ang="0">
                  <a:pos x="21" y="62"/>
                </a:cxn>
                <a:cxn ang="0">
                  <a:pos x="21" y="70"/>
                </a:cxn>
                <a:cxn ang="0">
                  <a:pos x="13" y="70"/>
                </a:cxn>
                <a:cxn ang="0">
                  <a:pos x="13" y="61"/>
                </a:cxn>
                <a:cxn ang="0">
                  <a:pos x="13" y="61"/>
                </a:cxn>
                <a:cxn ang="0">
                  <a:pos x="8" y="58"/>
                </a:cxn>
                <a:cxn ang="0">
                  <a:pos x="8" y="61"/>
                </a:cxn>
                <a:cxn ang="0">
                  <a:pos x="1" y="61"/>
                </a:cxn>
                <a:cxn ang="0">
                  <a:pos x="1" y="45"/>
                </a:cxn>
                <a:cxn ang="0">
                  <a:pos x="10" y="45"/>
                </a:cxn>
              </a:cxnLst>
              <a:rect l="0" t="0" r="0" b="0"/>
              <a:pathLst>
                <a:path w="35" h="70">
                  <a:moveTo>
                    <a:pt x="10" y="45"/>
                  </a:moveTo>
                  <a:cubicBezTo>
                    <a:pt x="10" y="50"/>
                    <a:pt x="13" y="53"/>
                    <a:pt x="18" y="53"/>
                  </a:cubicBezTo>
                  <a:cubicBezTo>
                    <a:pt x="22" y="53"/>
                    <a:pt x="25" y="51"/>
                    <a:pt x="25" y="46"/>
                  </a:cubicBezTo>
                  <a:cubicBezTo>
                    <a:pt x="25" y="41"/>
                    <a:pt x="21" y="40"/>
                    <a:pt x="17" y="38"/>
                  </a:cubicBezTo>
                  <a:cubicBezTo>
                    <a:pt x="14" y="37"/>
                    <a:pt x="9" y="36"/>
                    <a:pt x="6" y="34"/>
                  </a:cubicBezTo>
                  <a:cubicBezTo>
                    <a:pt x="2" y="31"/>
                    <a:pt x="0" y="27"/>
                    <a:pt x="0" y="22"/>
                  </a:cubicBezTo>
                  <a:cubicBezTo>
                    <a:pt x="0" y="15"/>
                    <a:pt x="6" y="8"/>
                    <a:pt x="13" y="7"/>
                  </a:cubicBezTo>
                  <a:cubicBezTo>
                    <a:pt x="13" y="0"/>
                    <a:pt x="13" y="0"/>
                    <a:pt x="13" y="0"/>
                  </a:cubicBezTo>
                  <a:cubicBezTo>
                    <a:pt x="21" y="0"/>
                    <a:pt x="21" y="0"/>
                    <a:pt x="21" y="0"/>
                  </a:cubicBezTo>
                  <a:cubicBezTo>
                    <a:pt x="21" y="8"/>
                    <a:pt x="21" y="8"/>
                    <a:pt x="21" y="8"/>
                  </a:cubicBezTo>
                  <a:cubicBezTo>
                    <a:pt x="23" y="8"/>
                    <a:pt x="24" y="9"/>
                    <a:pt x="26" y="11"/>
                  </a:cubicBezTo>
                  <a:cubicBezTo>
                    <a:pt x="26" y="8"/>
                    <a:pt x="26" y="8"/>
                    <a:pt x="26" y="8"/>
                  </a:cubicBezTo>
                  <a:cubicBezTo>
                    <a:pt x="32" y="8"/>
                    <a:pt x="32" y="8"/>
                    <a:pt x="32" y="8"/>
                  </a:cubicBezTo>
                  <a:cubicBezTo>
                    <a:pt x="32" y="22"/>
                    <a:pt x="32" y="22"/>
                    <a:pt x="32" y="22"/>
                  </a:cubicBezTo>
                  <a:cubicBezTo>
                    <a:pt x="24" y="22"/>
                    <a:pt x="24" y="22"/>
                    <a:pt x="24" y="22"/>
                  </a:cubicBezTo>
                  <a:cubicBezTo>
                    <a:pt x="24" y="18"/>
                    <a:pt x="21" y="16"/>
                    <a:pt x="17" y="16"/>
                  </a:cubicBezTo>
                  <a:cubicBezTo>
                    <a:pt x="13" y="16"/>
                    <a:pt x="10" y="18"/>
                    <a:pt x="10" y="22"/>
                  </a:cubicBezTo>
                  <a:cubicBezTo>
                    <a:pt x="10" y="26"/>
                    <a:pt x="14" y="28"/>
                    <a:pt x="18" y="29"/>
                  </a:cubicBezTo>
                  <a:cubicBezTo>
                    <a:pt x="21" y="30"/>
                    <a:pt x="26" y="31"/>
                    <a:pt x="29" y="33"/>
                  </a:cubicBezTo>
                  <a:cubicBezTo>
                    <a:pt x="33" y="36"/>
                    <a:pt x="35" y="41"/>
                    <a:pt x="35" y="46"/>
                  </a:cubicBezTo>
                  <a:cubicBezTo>
                    <a:pt x="35" y="54"/>
                    <a:pt x="29" y="61"/>
                    <a:pt x="21" y="62"/>
                  </a:cubicBezTo>
                  <a:cubicBezTo>
                    <a:pt x="21" y="70"/>
                    <a:pt x="21" y="70"/>
                    <a:pt x="21" y="70"/>
                  </a:cubicBezTo>
                  <a:cubicBezTo>
                    <a:pt x="13" y="70"/>
                    <a:pt x="13" y="70"/>
                    <a:pt x="13" y="70"/>
                  </a:cubicBezTo>
                  <a:cubicBezTo>
                    <a:pt x="13" y="61"/>
                    <a:pt x="13" y="61"/>
                    <a:pt x="13" y="61"/>
                  </a:cubicBezTo>
                  <a:cubicBezTo>
                    <a:pt x="13" y="61"/>
                    <a:pt x="13" y="61"/>
                    <a:pt x="13" y="61"/>
                  </a:cubicBezTo>
                  <a:cubicBezTo>
                    <a:pt x="11" y="60"/>
                    <a:pt x="10" y="59"/>
                    <a:pt x="8" y="58"/>
                  </a:cubicBezTo>
                  <a:cubicBezTo>
                    <a:pt x="8" y="61"/>
                    <a:pt x="8" y="61"/>
                    <a:pt x="8" y="61"/>
                  </a:cubicBezTo>
                  <a:cubicBezTo>
                    <a:pt x="1" y="61"/>
                    <a:pt x="1" y="61"/>
                    <a:pt x="1" y="61"/>
                  </a:cubicBezTo>
                  <a:cubicBezTo>
                    <a:pt x="1" y="45"/>
                    <a:pt x="1" y="45"/>
                    <a:pt x="1" y="45"/>
                  </a:cubicBezTo>
                  <a:lnTo>
                    <a:pt x="10" y="45"/>
                  </a:lnTo>
                  <a:close/>
                </a:path>
              </a:pathLst>
            </a:custGeom>
            <a:grpFill/>
            <a:ln w="9525">
              <a:noFill/>
            </a:ln>
          </p:spPr>
          <p:txBody>
            <a:bodyPr/>
            <a:lstStyle/>
            <a:p>
              <a:endParaRPr lang="zh-CN" altLang="en-US" sz="300">
                <a:solidFill>
                  <a:schemeClr val="accent1"/>
                </a:solidFill>
              </a:endParaRPr>
            </a:p>
          </p:txBody>
        </p:sp>
        <p:sp>
          <p:nvSpPr>
            <p:cNvPr id="120" name="Rectangle 52">
              <a:extLst>
                <a:ext uri="{FF2B5EF4-FFF2-40B4-BE49-F238E27FC236}">
                  <a16:creationId xmlns:a16="http://schemas.microsoft.com/office/drawing/2014/main" id="{C7BB44DA-EE98-F44C-A4CC-138F53405E5B}"/>
                </a:ext>
              </a:extLst>
            </p:cNvPr>
            <p:cNvSpPr/>
            <p:nvPr/>
          </p:nvSpPr>
          <p:spPr>
            <a:xfrm>
              <a:off x="390525" y="533400"/>
              <a:ext cx="150813" cy="49213"/>
            </a:xfrm>
            <a:prstGeom prst="rect">
              <a:avLst/>
            </a:prstGeom>
            <a:grpFill/>
            <a:ln w="9525">
              <a:noFill/>
            </a:ln>
          </p:spPr>
          <p:txBody>
            <a:bodyPr wrap="square" anchor="t"/>
            <a:lstStyle/>
            <a:p>
              <a:endParaRPr lang="zh-CN" altLang="en-US" sz="300" dirty="0">
                <a:solidFill>
                  <a:schemeClr val="accent1"/>
                </a:solidFill>
                <a:latin typeface="Calibri" panose="020F0502020204030204" charset="2"/>
                <a:ea typeface="宋体" panose="02010600030101010101" pitchFamily="2" charset="-122"/>
                <a:sym typeface="宋体" panose="02010600030101010101" pitchFamily="2" charset="-122"/>
              </a:endParaRPr>
            </a:p>
          </p:txBody>
        </p:sp>
        <p:sp>
          <p:nvSpPr>
            <p:cNvPr id="121" name="Freeform 53">
              <a:extLst>
                <a:ext uri="{FF2B5EF4-FFF2-40B4-BE49-F238E27FC236}">
                  <a16:creationId xmlns:a16="http://schemas.microsoft.com/office/drawing/2014/main" id="{0B10DC2C-02B5-6349-88F6-69B65D481C42}"/>
                </a:ext>
              </a:extLst>
            </p:cNvPr>
            <p:cNvSpPr>
              <a:spLocks noEditPoints="1"/>
            </p:cNvSpPr>
            <p:nvPr/>
          </p:nvSpPr>
          <p:spPr>
            <a:xfrm>
              <a:off x="311150" y="139700"/>
              <a:ext cx="312738" cy="374650"/>
            </a:xfrm>
            <a:custGeom>
              <a:avLst/>
              <a:gdLst/>
              <a:ahLst/>
              <a:cxnLst>
                <a:cxn ang="0">
                  <a:pos x="83" y="41"/>
                </a:cxn>
                <a:cxn ang="0">
                  <a:pos x="41" y="0"/>
                </a:cxn>
                <a:cxn ang="0">
                  <a:pos x="0" y="41"/>
                </a:cxn>
                <a:cxn ang="0">
                  <a:pos x="0" y="45"/>
                </a:cxn>
                <a:cxn ang="0">
                  <a:pos x="16" y="82"/>
                </a:cxn>
                <a:cxn ang="0">
                  <a:pos x="19" y="100"/>
                </a:cxn>
                <a:cxn ang="0">
                  <a:pos x="38" y="100"/>
                </a:cxn>
                <a:cxn ang="0">
                  <a:pos x="44" y="100"/>
                </a:cxn>
                <a:cxn ang="0">
                  <a:pos x="63" y="100"/>
                </a:cxn>
                <a:cxn ang="0">
                  <a:pos x="66" y="82"/>
                </a:cxn>
                <a:cxn ang="0">
                  <a:pos x="82" y="45"/>
                </a:cxn>
                <a:cxn ang="0">
                  <a:pos x="83" y="41"/>
                </a:cxn>
                <a:cxn ang="0">
                  <a:pos x="75" y="43"/>
                </a:cxn>
                <a:cxn ang="0">
                  <a:pos x="75" y="48"/>
                </a:cxn>
                <a:cxn ang="0">
                  <a:pos x="75" y="48"/>
                </a:cxn>
                <a:cxn ang="0">
                  <a:pos x="60" y="77"/>
                </a:cxn>
                <a:cxn ang="0">
                  <a:pos x="56" y="93"/>
                </a:cxn>
                <a:cxn ang="0">
                  <a:pos x="27" y="93"/>
                </a:cxn>
                <a:cxn ang="0">
                  <a:pos x="22" y="78"/>
                </a:cxn>
                <a:cxn ang="0">
                  <a:pos x="7" y="48"/>
                </a:cxn>
                <a:cxn ang="0">
                  <a:pos x="8" y="48"/>
                </a:cxn>
                <a:cxn ang="0">
                  <a:pos x="7" y="43"/>
                </a:cxn>
                <a:cxn ang="0">
                  <a:pos x="7" y="41"/>
                </a:cxn>
                <a:cxn ang="0">
                  <a:pos x="41" y="7"/>
                </a:cxn>
                <a:cxn ang="0">
                  <a:pos x="75" y="41"/>
                </a:cxn>
                <a:cxn ang="0">
                  <a:pos x="75" y="43"/>
                </a:cxn>
              </a:cxnLst>
              <a:rect l="0" t="0" r="0" b="0"/>
              <a:pathLst>
                <a:path w="83" h="100">
                  <a:moveTo>
                    <a:pt x="83" y="41"/>
                  </a:moveTo>
                  <a:cubicBezTo>
                    <a:pt x="83" y="18"/>
                    <a:pt x="64" y="0"/>
                    <a:pt x="41" y="0"/>
                  </a:cubicBezTo>
                  <a:cubicBezTo>
                    <a:pt x="18" y="0"/>
                    <a:pt x="0" y="18"/>
                    <a:pt x="0" y="41"/>
                  </a:cubicBezTo>
                  <a:cubicBezTo>
                    <a:pt x="0" y="43"/>
                    <a:pt x="0" y="44"/>
                    <a:pt x="0" y="45"/>
                  </a:cubicBezTo>
                  <a:cubicBezTo>
                    <a:pt x="0" y="46"/>
                    <a:pt x="1" y="62"/>
                    <a:pt x="16" y="82"/>
                  </a:cubicBezTo>
                  <a:cubicBezTo>
                    <a:pt x="21" y="88"/>
                    <a:pt x="19" y="100"/>
                    <a:pt x="19" y="100"/>
                  </a:cubicBezTo>
                  <a:cubicBezTo>
                    <a:pt x="25" y="100"/>
                    <a:pt x="32" y="100"/>
                    <a:pt x="38" y="100"/>
                  </a:cubicBezTo>
                  <a:cubicBezTo>
                    <a:pt x="40" y="100"/>
                    <a:pt x="42" y="100"/>
                    <a:pt x="44" y="100"/>
                  </a:cubicBezTo>
                  <a:cubicBezTo>
                    <a:pt x="51" y="100"/>
                    <a:pt x="57" y="100"/>
                    <a:pt x="63" y="100"/>
                  </a:cubicBezTo>
                  <a:cubicBezTo>
                    <a:pt x="63" y="100"/>
                    <a:pt x="61" y="88"/>
                    <a:pt x="66" y="82"/>
                  </a:cubicBezTo>
                  <a:cubicBezTo>
                    <a:pt x="82" y="62"/>
                    <a:pt x="83" y="46"/>
                    <a:pt x="82" y="45"/>
                  </a:cubicBezTo>
                  <a:cubicBezTo>
                    <a:pt x="82" y="44"/>
                    <a:pt x="83" y="43"/>
                    <a:pt x="83" y="41"/>
                  </a:cubicBezTo>
                  <a:close/>
                  <a:moveTo>
                    <a:pt x="75" y="43"/>
                  </a:moveTo>
                  <a:cubicBezTo>
                    <a:pt x="75" y="48"/>
                    <a:pt x="75" y="48"/>
                    <a:pt x="75" y="48"/>
                  </a:cubicBezTo>
                  <a:cubicBezTo>
                    <a:pt x="75" y="48"/>
                    <a:pt x="75" y="48"/>
                    <a:pt x="75" y="48"/>
                  </a:cubicBezTo>
                  <a:cubicBezTo>
                    <a:pt x="74" y="52"/>
                    <a:pt x="71" y="63"/>
                    <a:pt x="60" y="77"/>
                  </a:cubicBezTo>
                  <a:cubicBezTo>
                    <a:pt x="57" y="82"/>
                    <a:pt x="56" y="88"/>
                    <a:pt x="56" y="93"/>
                  </a:cubicBezTo>
                  <a:cubicBezTo>
                    <a:pt x="27" y="93"/>
                    <a:pt x="27" y="93"/>
                    <a:pt x="27" y="93"/>
                  </a:cubicBezTo>
                  <a:cubicBezTo>
                    <a:pt x="26" y="88"/>
                    <a:pt x="25" y="82"/>
                    <a:pt x="22" y="78"/>
                  </a:cubicBezTo>
                  <a:cubicBezTo>
                    <a:pt x="11" y="63"/>
                    <a:pt x="8" y="52"/>
                    <a:pt x="7" y="48"/>
                  </a:cubicBezTo>
                  <a:cubicBezTo>
                    <a:pt x="8" y="48"/>
                    <a:pt x="8" y="48"/>
                    <a:pt x="8" y="48"/>
                  </a:cubicBezTo>
                  <a:cubicBezTo>
                    <a:pt x="7" y="43"/>
                    <a:pt x="7" y="43"/>
                    <a:pt x="7" y="43"/>
                  </a:cubicBezTo>
                  <a:cubicBezTo>
                    <a:pt x="7" y="42"/>
                    <a:pt x="7" y="42"/>
                    <a:pt x="7" y="41"/>
                  </a:cubicBezTo>
                  <a:cubicBezTo>
                    <a:pt x="7" y="22"/>
                    <a:pt x="22" y="7"/>
                    <a:pt x="41" y="7"/>
                  </a:cubicBezTo>
                  <a:cubicBezTo>
                    <a:pt x="60" y="7"/>
                    <a:pt x="75" y="22"/>
                    <a:pt x="75" y="41"/>
                  </a:cubicBezTo>
                  <a:cubicBezTo>
                    <a:pt x="75" y="42"/>
                    <a:pt x="75" y="42"/>
                    <a:pt x="75" y="43"/>
                  </a:cubicBezTo>
                  <a:close/>
                </a:path>
              </a:pathLst>
            </a:custGeom>
            <a:grpFill/>
            <a:ln w="9525">
              <a:noFill/>
            </a:ln>
          </p:spPr>
          <p:txBody>
            <a:bodyPr/>
            <a:lstStyle/>
            <a:p>
              <a:endParaRPr lang="zh-CN" altLang="en-US" sz="300">
                <a:solidFill>
                  <a:schemeClr val="accent1"/>
                </a:solidFill>
              </a:endParaRPr>
            </a:p>
          </p:txBody>
        </p:sp>
        <p:sp>
          <p:nvSpPr>
            <p:cNvPr id="122" name="Freeform 54">
              <a:extLst>
                <a:ext uri="{FF2B5EF4-FFF2-40B4-BE49-F238E27FC236}">
                  <a16:creationId xmlns:a16="http://schemas.microsoft.com/office/drawing/2014/main" id="{0C6A1E78-74A2-1149-B115-261C7BFA7A46}"/>
                </a:ext>
              </a:extLst>
            </p:cNvPr>
            <p:cNvSpPr/>
            <p:nvPr/>
          </p:nvSpPr>
          <p:spPr>
            <a:xfrm>
              <a:off x="417512" y="588963"/>
              <a:ext cx="96838" cy="30163"/>
            </a:xfrm>
            <a:custGeom>
              <a:avLst/>
              <a:gdLst/>
              <a:ahLst/>
              <a:cxnLst>
                <a:cxn ang="0">
                  <a:pos x="0" y="0"/>
                </a:cxn>
                <a:cxn ang="0">
                  <a:pos x="0" y="2"/>
                </a:cxn>
                <a:cxn ang="0">
                  <a:pos x="6" y="8"/>
                </a:cxn>
                <a:cxn ang="0">
                  <a:pos x="20" y="8"/>
                </a:cxn>
                <a:cxn ang="0">
                  <a:pos x="26" y="2"/>
                </a:cxn>
                <a:cxn ang="0">
                  <a:pos x="26" y="0"/>
                </a:cxn>
                <a:cxn ang="0">
                  <a:pos x="0" y="0"/>
                </a:cxn>
              </a:cxnLst>
              <a:rect l="0" t="0" r="0" b="0"/>
              <a:pathLst>
                <a:path w="26" h="8">
                  <a:moveTo>
                    <a:pt x="0" y="0"/>
                  </a:moveTo>
                  <a:cubicBezTo>
                    <a:pt x="0" y="2"/>
                    <a:pt x="0" y="2"/>
                    <a:pt x="0" y="2"/>
                  </a:cubicBezTo>
                  <a:cubicBezTo>
                    <a:pt x="0" y="6"/>
                    <a:pt x="3" y="8"/>
                    <a:pt x="6" y="8"/>
                  </a:cubicBezTo>
                  <a:cubicBezTo>
                    <a:pt x="20" y="8"/>
                    <a:pt x="20" y="8"/>
                    <a:pt x="20" y="8"/>
                  </a:cubicBezTo>
                  <a:cubicBezTo>
                    <a:pt x="23" y="8"/>
                    <a:pt x="26" y="6"/>
                    <a:pt x="26" y="2"/>
                  </a:cubicBezTo>
                  <a:cubicBezTo>
                    <a:pt x="26" y="0"/>
                    <a:pt x="26" y="0"/>
                    <a:pt x="26" y="0"/>
                  </a:cubicBezTo>
                  <a:lnTo>
                    <a:pt x="0" y="0"/>
                  </a:lnTo>
                  <a:close/>
                </a:path>
              </a:pathLst>
            </a:custGeom>
            <a:grpFill/>
            <a:ln w="9525">
              <a:noFill/>
            </a:ln>
          </p:spPr>
          <p:txBody>
            <a:bodyPr/>
            <a:lstStyle/>
            <a:p>
              <a:endParaRPr lang="zh-CN" altLang="en-US" sz="300">
                <a:solidFill>
                  <a:schemeClr val="accent1"/>
                </a:solidFill>
              </a:endParaRPr>
            </a:p>
          </p:txBody>
        </p:sp>
        <p:sp>
          <p:nvSpPr>
            <p:cNvPr id="123" name="Rectangle 55">
              <a:extLst>
                <a:ext uri="{FF2B5EF4-FFF2-40B4-BE49-F238E27FC236}">
                  <a16:creationId xmlns:a16="http://schemas.microsoft.com/office/drawing/2014/main" id="{DED28EBC-01AD-5641-B5D3-43317F5A56AB}"/>
                </a:ext>
              </a:extLst>
            </p:cNvPr>
            <p:cNvSpPr/>
            <p:nvPr/>
          </p:nvSpPr>
          <p:spPr>
            <a:xfrm>
              <a:off x="382587" y="530225"/>
              <a:ext cx="165100" cy="11113"/>
            </a:xfrm>
            <a:prstGeom prst="rect">
              <a:avLst/>
            </a:prstGeom>
            <a:grpFill/>
            <a:ln w="9525">
              <a:noFill/>
            </a:ln>
          </p:spPr>
          <p:txBody>
            <a:bodyPr wrap="square" anchor="t"/>
            <a:lstStyle/>
            <a:p>
              <a:endParaRPr lang="zh-CN" altLang="en-US" sz="300" dirty="0">
                <a:solidFill>
                  <a:schemeClr val="accent1"/>
                </a:solidFill>
                <a:latin typeface="Calibri" panose="020F0502020204030204" charset="2"/>
                <a:ea typeface="宋体" panose="02010600030101010101" pitchFamily="2" charset="-122"/>
                <a:sym typeface="宋体" panose="02010600030101010101" pitchFamily="2" charset="-122"/>
              </a:endParaRPr>
            </a:p>
          </p:txBody>
        </p:sp>
        <p:sp>
          <p:nvSpPr>
            <p:cNvPr id="124" name="Rectangle 56">
              <a:extLst>
                <a:ext uri="{FF2B5EF4-FFF2-40B4-BE49-F238E27FC236}">
                  <a16:creationId xmlns:a16="http://schemas.microsoft.com/office/drawing/2014/main" id="{B611699A-3244-0144-83B7-94CF2247F135}"/>
                </a:ext>
              </a:extLst>
            </p:cNvPr>
            <p:cNvSpPr/>
            <p:nvPr/>
          </p:nvSpPr>
          <p:spPr>
            <a:xfrm>
              <a:off x="382587" y="552450"/>
              <a:ext cx="165100" cy="14288"/>
            </a:xfrm>
            <a:prstGeom prst="rect">
              <a:avLst/>
            </a:prstGeom>
            <a:grpFill/>
            <a:ln w="9525">
              <a:noFill/>
            </a:ln>
          </p:spPr>
          <p:txBody>
            <a:bodyPr wrap="square" anchor="t"/>
            <a:lstStyle/>
            <a:p>
              <a:endParaRPr lang="zh-CN" altLang="en-US" sz="300" dirty="0">
                <a:solidFill>
                  <a:schemeClr val="accent1"/>
                </a:solidFill>
                <a:latin typeface="Calibri" panose="020F0502020204030204" charset="2"/>
                <a:ea typeface="宋体" panose="02010600030101010101" pitchFamily="2" charset="-122"/>
                <a:sym typeface="宋体" panose="02010600030101010101" pitchFamily="2" charset="-122"/>
              </a:endParaRPr>
            </a:p>
          </p:txBody>
        </p:sp>
        <p:sp>
          <p:nvSpPr>
            <p:cNvPr id="125" name="Freeform 57">
              <a:extLst>
                <a:ext uri="{FF2B5EF4-FFF2-40B4-BE49-F238E27FC236}">
                  <a16:creationId xmlns:a16="http://schemas.microsoft.com/office/drawing/2014/main" id="{471986FE-28CD-7440-8073-3CA12DFBF41D}"/>
                </a:ext>
              </a:extLst>
            </p:cNvPr>
            <p:cNvSpPr/>
            <p:nvPr/>
          </p:nvSpPr>
          <p:spPr>
            <a:xfrm>
              <a:off x="382587" y="577850"/>
              <a:ext cx="165100" cy="30163"/>
            </a:xfrm>
            <a:custGeom>
              <a:avLst/>
              <a:gdLst/>
              <a:ahLst/>
              <a:cxnLst>
                <a:cxn ang="0">
                  <a:pos x="0" y="0"/>
                </a:cxn>
                <a:cxn ang="0">
                  <a:pos x="11" y="8"/>
                </a:cxn>
                <a:cxn ang="0">
                  <a:pos x="34" y="8"/>
                </a:cxn>
                <a:cxn ang="0">
                  <a:pos x="44" y="0"/>
                </a:cxn>
                <a:cxn ang="0">
                  <a:pos x="0" y="0"/>
                </a:cxn>
              </a:cxnLst>
              <a:rect l="0" t="0" r="0" b="0"/>
              <a:pathLst>
                <a:path w="44" h="8">
                  <a:moveTo>
                    <a:pt x="0" y="0"/>
                  </a:moveTo>
                  <a:cubicBezTo>
                    <a:pt x="1" y="4"/>
                    <a:pt x="5" y="8"/>
                    <a:pt x="11" y="8"/>
                  </a:cubicBezTo>
                  <a:cubicBezTo>
                    <a:pt x="34" y="8"/>
                    <a:pt x="34" y="8"/>
                    <a:pt x="34" y="8"/>
                  </a:cubicBezTo>
                  <a:cubicBezTo>
                    <a:pt x="39" y="8"/>
                    <a:pt x="44" y="4"/>
                    <a:pt x="44" y="0"/>
                  </a:cubicBezTo>
                  <a:lnTo>
                    <a:pt x="0" y="0"/>
                  </a:lnTo>
                  <a:close/>
                </a:path>
              </a:pathLst>
            </a:custGeom>
            <a:grpFill/>
            <a:ln w="9525">
              <a:noFill/>
            </a:ln>
          </p:spPr>
          <p:txBody>
            <a:bodyPr/>
            <a:lstStyle/>
            <a:p>
              <a:endParaRPr lang="zh-CN" altLang="en-US" sz="300">
                <a:solidFill>
                  <a:schemeClr val="accent1"/>
                </a:solidFill>
              </a:endParaRPr>
            </a:p>
          </p:txBody>
        </p:sp>
        <p:sp>
          <p:nvSpPr>
            <p:cNvPr id="126" name="Freeform 58">
              <a:extLst>
                <a:ext uri="{FF2B5EF4-FFF2-40B4-BE49-F238E27FC236}">
                  <a16:creationId xmlns:a16="http://schemas.microsoft.com/office/drawing/2014/main" id="{AD5E3E13-BCD1-E74C-BEC3-102CEF3B1839}"/>
                </a:ext>
              </a:extLst>
            </p:cNvPr>
            <p:cNvSpPr/>
            <p:nvPr/>
          </p:nvSpPr>
          <p:spPr>
            <a:xfrm>
              <a:off x="458787" y="0"/>
              <a:ext cx="33338" cy="85725"/>
            </a:xfrm>
            <a:custGeom>
              <a:avLst/>
              <a:gdLst/>
              <a:ahLst/>
              <a:cxnLst>
                <a:cxn ang="0">
                  <a:pos x="4" y="23"/>
                </a:cxn>
                <a:cxn ang="0">
                  <a:pos x="0" y="19"/>
                </a:cxn>
                <a:cxn ang="0">
                  <a:pos x="0" y="5"/>
                </a:cxn>
                <a:cxn ang="0">
                  <a:pos x="4" y="0"/>
                </a:cxn>
                <a:cxn ang="0">
                  <a:pos x="9" y="5"/>
                </a:cxn>
                <a:cxn ang="0">
                  <a:pos x="9" y="19"/>
                </a:cxn>
                <a:cxn ang="0">
                  <a:pos x="4" y="23"/>
                </a:cxn>
              </a:cxnLst>
              <a:rect l="0" t="0" r="0" b="0"/>
              <a:pathLst>
                <a:path w="9" h="23">
                  <a:moveTo>
                    <a:pt x="4" y="23"/>
                  </a:moveTo>
                  <a:cubicBezTo>
                    <a:pt x="2" y="23"/>
                    <a:pt x="0" y="21"/>
                    <a:pt x="0" y="19"/>
                  </a:cubicBezTo>
                  <a:cubicBezTo>
                    <a:pt x="0" y="5"/>
                    <a:pt x="0" y="5"/>
                    <a:pt x="0" y="5"/>
                  </a:cubicBezTo>
                  <a:cubicBezTo>
                    <a:pt x="0" y="2"/>
                    <a:pt x="2" y="0"/>
                    <a:pt x="4" y="0"/>
                  </a:cubicBezTo>
                  <a:cubicBezTo>
                    <a:pt x="7" y="0"/>
                    <a:pt x="9" y="2"/>
                    <a:pt x="9" y="5"/>
                  </a:cubicBezTo>
                  <a:cubicBezTo>
                    <a:pt x="9" y="19"/>
                    <a:pt x="9" y="19"/>
                    <a:pt x="9" y="19"/>
                  </a:cubicBezTo>
                  <a:cubicBezTo>
                    <a:pt x="9" y="21"/>
                    <a:pt x="7" y="23"/>
                    <a:pt x="4" y="23"/>
                  </a:cubicBezTo>
                  <a:close/>
                </a:path>
              </a:pathLst>
            </a:custGeom>
            <a:grpFill/>
            <a:ln w="9525">
              <a:noFill/>
            </a:ln>
          </p:spPr>
          <p:txBody>
            <a:bodyPr/>
            <a:lstStyle/>
            <a:p>
              <a:endParaRPr lang="zh-CN" altLang="en-US" sz="300">
                <a:solidFill>
                  <a:schemeClr val="accent1"/>
                </a:solidFill>
              </a:endParaRPr>
            </a:p>
          </p:txBody>
        </p:sp>
        <p:sp>
          <p:nvSpPr>
            <p:cNvPr id="127" name="Freeform 59">
              <a:extLst>
                <a:ext uri="{FF2B5EF4-FFF2-40B4-BE49-F238E27FC236}">
                  <a16:creationId xmlns:a16="http://schemas.microsoft.com/office/drawing/2014/main" id="{CE5E6194-EE7A-0A40-9D60-9FF00C734C3B}"/>
                </a:ext>
              </a:extLst>
            </p:cNvPr>
            <p:cNvSpPr/>
            <p:nvPr/>
          </p:nvSpPr>
          <p:spPr>
            <a:xfrm>
              <a:off x="319087" y="30163"/>
              <a:ext cx="63500" cy="82550"/>
            </a:xfrm>
            <a:custGeom>
              <a:avLst/>
              <a:gdLst/>
              <a:ahLst/>
              <a:cxnLst>
                <a:cxn ang="0">
                  <a:pos x="12" y="22"/>
                </a:cxn>
                <a:cxn ang="0">
                  <a:pos x="8" y="20"/>
                </a:cxn>
                <a:cxn ang="0">
                  <a:pos x="1" y="7"/>
                </a:cxn>
                <a:cxn ang="0">
                  <a:pos x="3" y="1"/>
                </a:cxn>
                <a:cxn ang="0">
                  <a:pos x="9" y="3"/>
                </a:cxn>
                <a:cxn ang="0">
                  <a:pos x="16" y="15"/>
                </a:cxn>
                <a:cxn ang="0">
                  <a:pos x="14" y="21"/>
                </a:cxn>
                <a:cxn ang="0">
                  <a:pos x="12" y="22"/>
                </a:cxn>
              </a:cxnLst>
              <a:rect l="0" t="0" r="0" b="0"/>
              <a:pathLst>
                <a:path w="17" h="22">
                  <a:moveTo>
                    <a:pt x="12" y="22"/>
                  </a:moveTo>
                  <a:cubicBezTo>
                    <a:pt x="11" y="22"/>
                    <a:pt x="9" y="21"/>
                    <a:pt x="8" y="20"/>
                  </a:cubicBezTo>
                  <a:cubicBezTo>
                    <a:pt x="1" y="7"/>
                    <a:pt x="1" y="7"/>
                    <a:pt x="1" y="7"/>
                  </a:cubicBezTo>
                  <a:cubicBezTo>
                    <a:pt x="0" y="5"/>
                    <a:pt x="1" y="3"/>
                    <a:pt x="3" y="1"/>
                  </a:cubicBezTo>
                  <a:cubicBezTo>
                    <a:pt x="5" y="0"/>
                    <a:pt x="8" y="1"/>
                    <a:pt x="9" y="3"/>
                  </a:cubicBezTo>
                  <a:cubicBezTo>
                    <a:pt x="16" y="15"/>
                    <a:pt x="16" y="15"/>
                    <a:pt x="16" y="15"/>
                  </a:cubicBezTo>
                  <a:cubicBezTo>
                    <a:pt x="17" y="17"/>
                    <a:pt x="16" y="20"/>
                    <a:pt x="14" y="21"/>
                  </a:cubicBezTo>
                  <a:cubicBezTo>
                    <a:pt x="14" y="22"/>
                    <a:pt x="13" y="22"/>
                    <a:pt x="12" y="22"/>
                  </a:cubicBezTo>
                  <a:close/>
                </a:path>
              </a:pathLst>
            </a:custGeom>
            <a:grpFill/>
            <a:ln w="9525">
              <a:noFill/>
            </a:ln>
          </p:spPr>
          <p:txBody>
            <a:bodyPr/>
            <a:lstStyle/>
            <a:p>
              <a:endParaRPr lang="zh-CN" altLang="en-US" sz="300">
                <a:solidFill>
                  <a:schemeClr val="accent1"/>
                </a:solidFill>
              </a:endParaRPr>
            </a:p>
          </p:txBody>
        </p:sp>
        <p:sp>
          <p:nvSpPr>
            <p:cNvPr id="128" name="Freeform 60">
              <a:extLst>
                <a:ext uri="{FF2B5EF4-FFF2-40B4-BE49-F238E27FC236}">
                  <a16:creationId xmlns:a16="http://schemas.microsoft.com/office/drawing/2014/main" id="{A9AE9672-10C7-D348-9760-8D5069CFFAF3}"/>
                </a:ext>
              </a:extLst>
            </p:cNvPr>
            <p:cNvSpPr/>
            <p:nvPr/>
          </p:nvSpPr>
          <p:spPr>
            <a:xfrm>
              <a:off x="217487" y="128588"/>
              <a:ext cx="82550" cy="58738"/>
            </a:xfrm>
            <a:custGeom>
              <a:avLst/>
              <a:gdLst/>
              <a:ahLst/>
              <a:cxnLst>
                <a:cxn ang="0">
                  <a:pos x="17" y="16"/>
                </a:cxn>
                <a:cxn ang="0">
                  <a:pos x="15" y="16"/>
                </a:cxn>
                <a:cxn ang="0">
                  <a:pos x="3" y="9"/>
                </a:cxn>
                <a:cxn ang="0">
                  <a:pos x="1" y="3"/>
                </a:cxn>
                <a:cxn ang="0">
                  <a:pos x="7" y="1"/>
                </a:cxn>
                <a:cxn ang="0">
                  <a:pos x="19" y="8"/>
                </a:cxn>
                <a:cxn ang="0">
                  <a:pos x="21" y="14"/>
                </a:cxn>
                <a:cxn ang="0">
                  <a:pos x="17" y="16"/>
                </a:cxn>
              </a:cxnLst>
              <a:rect l="0" t="0" r="0" b="0"/>
              <a:pathLst>
                <a:path w="22" h="16">
                  <a:moveTo>
                    <a:pt x="17" y="16"/>
                  </a:moveTo>
                  <a:cubicBezTo>
                    <a:pt x="16" y="16"/>
                    <a:pt x="15" y="16"/>
                    <a:pt x="15" y="16"/>
                  </a:cubicBezTo>
                  <a:cubicBezTo>
                    <a:pt x="3" y="9"/>
                    <a:pt x="3" y="9"/>
                    <a:pt x="3" y="9"/>
                  </a:cubicBezTo>
                  <a:cubicBezTo>
                    <a:pt x="0" y="7"/>
                    <a:pt x="0" y="5"/>
                    <a:pt x="1" y="3"/>
                  </a:cubicBezTo>
                  <a:cubicBezTo>
                    <a:pt x="2" y="0"/>
                    <a:pt x="5" y="0"/>
                    <a:pt x="7" y="1"/>
                  </a:cubicBezTo>
                  <a:cubicBezTo>
                    <a:pt x="19" y="8"/>
                    <a:pt x="19" y="8"/>
                    <a:pt x="19" y="8"/>
                  </a:cubicBezTo>
                  <a:cubicBezTo>
                    <a:pt x="21" y="9"/>
                    <a:pt x="22" y="12"/>
                    <a:pt x="21" y="14"/>
                  </a:cubicBezTo>
                  <a:cubicBezTo>
                    <a:pt x="20" y="15"/>
                    <a:pt x="19" y="16"/>
                    <a:pt x="17" y="16"/>
                  </a:cubicBezTo>
                  <a:close/>
                </a:path>
              </a:pathLst>
            </a:custGeom>
            <a:grpFill/>
            <a:ln w="9525">
              <a:noFill/>
            </a:ln>
          </p:spPr>
          <p:txBody>
            <a:bodyPr/>
            <a:lstStyle/>
            <a:p>
              <a:endParaRPr lang="zh-CN" altLang="en-US" sz="300">
                <a:solidFill>
                  <a:schemeClr val="accent1"/>
                </a:solidFill>
              </a:endParaRPr>
            </a:p>
          </p:txBody>
        </p:sp>
        <p:sp>
          <p:nvSpPr>
            <p:cNvPr id="129" name="Freeform 61">
              <a:extLst>
                <a:ext uri="{FF2B5EF4-FFF2-40B4-BE49-F238E27FC236}">
                  <a16:creationId xmlns:a16="http://schemas.microsoft.com/office/drawing/2014/main" id="{DEB63EC6-EC37-354B-802E-EF2BDC2EEA77}"/>
                </a:ext>
              </a:extLst>
            </p:cNvPr>
            <p:cNvSpPr/>
            <p:nvPr/>
          </p:nvSpPr>
          <p:spPr>
            <a:xfrm>
              <a:off x="180975" y="263525"/>
              <a:ext cx="82550" cy="33338"/>
            </a:xfrm>
            <a:custGeom>
              <a:avLst/>
              <a:gdLst/>
              <a:ahLst/>
              <a:cxnLst>
                <a:cxn ang="0">
                  <a:pos x="18" y="9"/>
                </a:cxn>
                <a:cxn ang="0">
                  <a:pos x="4" y="9"/>
                </a:cxn>
                <a:cxn ang="0">
                  <a:pos x="0" y="5"/>
                </a:cxn>
                <a:cxn ang="0">
                  <a:pos x="4" y="0"/>
                </a:cxn>
                <a:cxn ang="0">
                  <a:pos x="18" y="0"/>
                </a:cxn>
                <a:cxn ang="0">
                  <a:pos x="22" y="5"/>
                </a:cxn>
                <a:cxn ang="0">
                  <a:pos x="18" y="9"/>
                </a:cxn>
              </a:cxnLst>
              <a:rect l="0" t="0" r="0" b="0"/>
              <a:pathLst>
                <a:path w="22" h="9">
                  <a:moveTo>
                    <a:pt x="18" y="9"/>
                  </a:moveTo>
                  <a:cubicBezTo>
                    <a:pt x="4" y="9"/>
                    <a:pt x="4" y="9"/>
                    <a:pt x="4" y="9"/>
                  </a:cubicBezTo>
                  <a:cubicBezTo>
                    <a:pt x="2" y="9"/>
                    <a:pt x="0" y="7"/>
                    <a:pt x="0" y="5"/>
                  </a:cubicBezTo>
                  <a:cubicBezTo>
                    <a:pt x="0" y="2"/>
                    <a:pt x="2" y="0"/>
                    <a:pt x="4" y="0"/>
                  </a:cubicBezTo>
                  <a:cubicBezTo>
                    <a:pt x="18" y="0"/>
                    <a:pt x="18" y="0"/>
                    <a:pt x="18" y="0"/>
                  </a:cubicBezTo>
                  <a:cubicBezTo>
                    <a:pt x="21" y="0"/>
                    <a:pt x="22" y="2"/>
                    <a:pt x="22" y="5"/>
                  </a:cubicBezTo>
                  <a:cubicBezTo>
                    <a:pt x="22" y="7"/>
                    <a:pt x="21" y="9"/>
                    <a:pt x="18" y="9"/>
                  </a:cubicBezTo>
                  <a:close/>
                </a:path>
              </a:pathLst>
            </a:custGeom>
            <a:grpFill/>
            <a:ln w="9525">
              <a:noFill/>
            </a:ln>
          </p:spPr>
          <p:txBody>
            <a:bodyPr/>
            <a:lstStyle/>
            <a:p>
              <a:endParaRPr lang="zh-CN" altLang="en-US" sz="300">
                <a:solidFill>
                  <a:schemeClr val="accent1"/>
                </a:solidFill>
              </a:endParaRPr>
            </a:p>
          </p:txBody>
        </p:sp>
        <p:sp>
          <p:nvSpPr>
            <p:cNvPr id="130" name="Freeform 62">
              <a:extLst>
                <a:ext uri="{FF2B5EF4-FFF2-40B4-BE49-F238E27FC236}">
                  <a16:creationId xmlns:a16="http://schemas.microsoft.com/office/drawing/2014/main" id="{0C844A66-384E-244B-902B-983CFD940982}"/>
                </a:ext>
              </a:extLst>
            </p:cNvPr>
            <p:cNvSpPr/>
            <p:nvPr/>
          </p:nvSpPr>
          <p:spPr>
            <a:xfrm>
              <a:off x="630237" y="387350"/>
              <a:ext cx="87313" cy="60325"/>
            </a:xfrm>
            <a:custGeom>
              <a:avLst/>
              <a:gdLst/>
              <a:ahLst/>
              <a:cxnLst>
                <a:cxn ang="0">
                  <a:pos x="18" y="16"/>
                </a:cxn>
                <a:cxn ang="0">
                  <a:pos x="15" y="16"/>
                </a:cxn>
                <a:cxn ang="0">
                  <a:pos x="3" y="9"/>
                </a:cxn>
                <a:cxn ang="0">
                  <a:pos x="2" y="3"/>
                </a:cxn>
                <a:cxn ang="0">
                  <a:pos x="8" y="1"/>
                </a:cxn>
                <a:cxn ang="0">
                  <a:pos x="20" y="8"/>
                </a:cxn>
                <a:cxn ang="0">
                  <a:pos x="21" y="14"/>
                </a:cxn>
                <a:cxn ang="0">
                  <a:pos x="18" y="16"/>
                </a:cxn>
              </a:cxnLst>
              <a:rect l="0" t="0" r="0" b="0"/>
              <a:pathLst>
                <a:path w="23" h="16">
                  <a:moveTo>
                    <a:pt x="18" y="16"/>
                  </a:moveTo>
                  <a:cubicBezTo>
                    <a:pt x="17" y="16"/>
                    <a:pt x="16" y="16"/>
                    <a:pt x="15" y="16"/>
                  </a:cubicBezTo>
                  <a:cubicBezTo>
                    <a:pt x="3" y="9"/>
                    <a:pt x="3" y="9"/>
                    <a:pt x="3" y="9"/>
                  </a:cubicBezTo>
                  <a:cubicBezTo>
                    <a:pt x="1" y="7"/>
                    <a:pt x="0" y="5"/>
                    <a:pt x="2" y="3"/>
                  </a:cubicBezTo>
                  <a:cubicBezTo>
                    <a:pt x="3" y="1"/>
                    <a:pt x="5" y="0"/>
                    <a:pt x="8" y="1"/>
                  </a:cubicBezTo>
                  <a:cubicBezTo>
                    <a:pt x="20" y="8"/>
                    <a:pt x="20" y="8"/>
                    <a:pt x="20" y="8"/>
                  </a:cubicBezTo>
                  <a:cubicBezTo>
                    <a:pt x="22" y="9"/>
                    <a:pt x="23" y="12"/>
                    <a:pt x="21" y="14"/>
                  </a:cubicBezTo>
                  <a:cubicBezTo>
                    <a:pt x="21" y="15"/>
                    <a:pt x="19" y="16"/>
                    <a:pt x="18" y="16"/>
                  </a:cubicBezTo>
                  <a:close/>
                </a:path>
              </a:pathLst>
            </a:custGeom>
            <a:grpFill/>
            <a:ln w="9525">
              <a:noFill/>
            </a:ln>
          </p:spPr>
          <p:txBody>
            <a:bodyPr/>
            <a:lstStyle/>
            <a:p>
              <a:endParaRPr lang="zh-CN" altLang="en-US" sz="300">
                <a:solidFill>
                  <a:schemeClr val="accent1"/>
                </a:solidFill>
              </a:endParaRPr>
            </a:p>
          </p:txBody>
        </p:sp>
        <p:sp>
          <p:nvSpPr>
            <p:cNvPr id="131" name="Freeform 63">
              <a:extLst>
                <a:ext uri="{FF2B5EF4-FFF2-40B4-BE49-F238E27FC236}">
                  <a16:creationId xmlns:a16="http://schemas.microsoft.com/office/drawing/2014/main" id="{5B20DC12-0A58-BD4C-B1FF-CF62EF13D620}"/>
                </a:ext>
              </a:extLst>
            </p:cNvPr>
            <p:cNvSpPr/>
            <p:nvPr/>
          </p:nvSpPr>
          <p:spPr>
            <a:xfrm>
              <a:off x="668337" y="280988"/>
              <a:ext cx="85725" cy="30163"/>
            </a:xfrm>
            <a:custGeom>
              <a:avLst/>
              <a:gdLst/>
              <a:ahLst/>
              <a:cxnLst>
                <a:cxn ang="0">
                  <a:pos x="18" y="8"/>
                </a:cxn>
                <a:cxn ang="0">
                  <a:pos x="4" y="8"/>
                </a:cxn>
                <a:cxn ang="0">
                  <a:pos x="0" y="4"/>
                </a:cxn>
                <a:cxn ang="0">
                  <a:pos x="4" y="0"/>
                </a:cxn>
                <a:cxn ang="0">
                  <a:pos x="18" y="0"/>
                </a:cxn>
                <a:cxn ang="0">
                  <a:pos x="23" y="4"/>
                </a:cxn>
                <a:cxn ang="0">
                  <a:pos x="18" y="8"/>
                </a:cxn>
              </a:cxnLst>
              <a:rect l="0" t="0" r="0" b="0"/>
              <a:pathLst>
                <a:path w="23" h="8">
                  <a:moveTo>
                    <a:pt x="18" y="8"/>
                  </a:moveTo>
                  <a:cubicBezTo>
                    <a:pt x="4" y="8"/>
                    <a:pt x="4" y="8"/>
                    <a:pt x="4" y="8"/>
                  </a:cubicBezTo>
                  <a:cubicBezTo>
                    <a:pt x="2" y="8"/>
                    <a:pt x="0" y="7"/>
                    <a:pt x="0" y="4"/>
                  </a:cubicBezTo>
                  <a:cubicBezTo>
                    <a:pt x="0" y="2"/>
                    <a:pt x="2" y="0"/>
                    <a:pt x="4" y="0"/>
                  </a:cubicBezTo>
                  <a:cubicBezTo>
                    <a:pt x="18" y="0"/>
                    <a:pt x="18" y="0"/>
                    <a:pt x="18" y="0"/>
                  </a:cubicBezTo>
                  <a:cubicBezTo>
                    <a:pt x="21" y="0"/>
                    <a:pt x="23" y="2"/>
                    <a:pt x="23" y="4"/>
                  </a:cubicBezTo>
                  <a:cubicBezTo>
                    <a:pt x="23" y="7"/>
                    <a:pt x="21" y="8"/>
                    <a:pt x="18" y="8"/>
                  </a:cubicBezTo>
                  <a:close/>
                </a:path>
              </a:pathLst>
            </a:custGeom>
            <a:grpFill/>
            <a:ln w="9525">
              <a:noFill/>
            </a:ln>
          </p:spPr>
          <p:txBody>
            <a:bodyPr/>
            <a:lstStyle/>
            <a:p>
              <a:endParaRPr lang="zh-CN" altLang="en-US" sz="300">
                <a:solidFill>
                  <a:schemeClr val="accent1"/>
                </a:solidFill>
              </a:endParaRPr>
            </a:p>
          </p:txBody>
        </p:sp>
        <p:sp>
          <p:nvSpPr>
            <p:cNvPr id="132" name="Freeform 64">
              <a:extLst>
                <a:ext uri="{FF2B5EF4-FFF2-40B4-BE49-F238E27FC236}">
                  <a16:creationId xmlns:a16="http://schemas.microsoft.com/office/drawing/2014/main" id="{21E54E0C-BB68-714C-9A7E-ECEB9DF308E3}"/>
                </a:ext>
              </a:extLst>
            </p:cNvPr>
            <p:cNvSpPr/>
            <p:nvPr/>
          </p:nvSpPr>
          <p:spPr>
            <a:xfrm>
              <a:off x="641350" y="142875"/>
              <a:ext cx="82550" cy="60325"/>
            </a:xfrm>
            <a:custGeom>
              <a:avLst/>
              <a:gdLst/>
              <a:ahLst/>
              <a:cxnLst>
                <a:cxn ang="0">
                  <a:pos x="5" y="16"/>
                </a:cxn>
                <a:cxn ang="0">
                  <a:pos x="1" y="14"/>
                </a:cxn>
                <a:cxn ang="0">
                  <a:pos x="2" y="8"/>
                </a:cxn>
                <a:cxn ang="0">
                  <a:pos x="15" y="1"/>
                </a:cxn>
                <a:cxn ang="0">
                  <a:pos x="21" y="2"/>
                </a:cxn>
                <a:cxn ang="0">
                  <a:pos x="19" y="8"/>
                </a:cxn>
                <a:cxn ang="0">
                  <a:pos x="7" y="16"/>
                </a:cxn>
                <a:cxn ang="0">
                  <a:pos x="5" y="16"/>
                </a:cxn>
              </a:cxnLst>
              <a:rect l="0" t="0" r="0" b="0"/>
              <a:pathLst>
                <a:path w="22" h="16">
                  <a:moveTo>
                    <a:pt x="5" y="16"/>
                  </a:moveTo>
                  <a:cubicBezTo>
                    <a:pt x="3" y="16"/>
                    <a:pt x="2" y="15"/>
                    <a:pt x="1" y="14"/>
                  </a:cubicBezTo>
                  <a:cubicBezTo>
                    <a:pt x="0" y="12"/>
                    <a:pt x="0" y="9"/>
                    <a:pt x="2" y="8"/>
                  </a:cubicBezTo>
                  <a:cubicBezTo>
                    <a:pt x="15" y="1"/>
                    <a:pt x="15" y="1"/>
                    <a:pt x="15" y="1"/>
                  </a:cubicBezTo>
                  <a:cubicBezTo>
                    <a:pt x="17" y="0"/>
                    <a:pt x="19" y="0"/>
                    <a:pt x="21" y="2"/>
                  </a:cubicBezTo>
                  <a:cubicBezTo>
                    <a:pt x="22" y="5"/>
                    <a:pt x="21" y="7"/>
                    <a:pt x="19" y="8"/>
                  </a:cubicBezTo>
                  <a:cubicBezTo>
                    <a:pt x="7" y="16"/>
                    <a:pt x="7" y="16"/>
                    <a:pt x="7" y="16"/>
                  </a:cubicBezTo>
                  <a:cubicBezTo>
                    <a:pt x="6" y="16"/>
                    <a:pt x="5" y="16"/>
                    <a:pt x="5" y="16"/>
                  </a:cubicBezTo>
                  <a:close/>
                </a:path>
              </a:pathLst>
            </a:custGeom>
            <a:grpFill/>
            <a:ln w="9525">
              <a:noFill/>
            </a:ln>
          </p:spPr>
          <p:txBody>
            <a:bodyPr/>
            <a:lstStyle/>
            <a:p>
              <a:endParaRPr lang="zh-CN" altLang="en-US" sz="300">
                <a:solidFill>
                  <a:schemeClr val="accent1"/>
                </a:solidFill>
              </a:endParaRPr>
            </a:p>
          </p:txBody>
        </p:sp>
        <p:sp>
          <p:nvSpPr>
            <p:cNvPr id="133" name="Freeform 65">
              <a:extLst>
                <a:ext uri="{FF2B5EF4-FFF2-40B4-BE49-F238E27FC236}">
                  <a16:creationId xmlns:a16="http://schemas.microsoft.com/office/drawing/2014/main" id="{04D87582-EFC9-2141-AF86-36F3FECBF428}"/>
                </a:ext>
              </a:extLst>
            </p:cNvPr>
            <p:cNvSpPr/>
            <p:nvPr/>
          </p:nvSpPr>
          <p:spPr>
            <a:xfrm>
              <a:off x="563562" y="38100"/>
              <a:ext cx="63500" cy="82550"/>
            </a:xfrm>
            <a:custGeom>
              <a:avLst/>
              <a:gdLst/>
              <a:ahLst/>
              <a:cxnLst>
                <a:cxn ang="0">
                  <a:pos x="5" y="22"/>
                </a:cxn>
                <a:cxn ang="0">
                  <a:pos x="3" y="21"/>
                </a:cxn>
                <a:cxn ang="0">
                  <a:pos x="1" y="15"/>
                </a:cxn>
                <a:cxn ang="0">
                  <a:pos x="8" y="3"/>
                </a:cxn>
                <a:cxn ang="0">
                  <a:pos x="14" y="2"/>
                </a:cxn>
                <a:cxn ang="0">
                  <a:pos x="16" y="8"/>
                </a:cxn>
                <a:cxn ang="0">
                  <a:pos x="9" y="20"/>
                </a:cxn>
                <a:cxn ang="0">
                  <a:pos x="5" y="22"/>
                </a:cxn>
              </a:cxnLst>
              <a:rect l="0" t="0" r="0" b="0"/>
              <a:pathLst>
                <a:path w="17" h="22">
                  <a:moveTo>
                    <a:pt x="5" y="22"/>
                  </a:moveTo>
                  <a:cubicBezTo>
                    <a:pt x="4" y="22"/>
                    <a:pt x="4" y="22"/>
                    <a:pt x="3" y="21"/>
                  </a:cubicBezTo>
                  <a:cubicBezTo>
                    <a:pt x="1" y="20"/>
                    <a:pt x="0" y="18"/>
                    <a:pt x="1" y="15"/>
                  </a:cubicBezTo>
                  <a:cubicBezTo>
                    <a:pt x="8" y="3"/>
                    <a:pt x="8" y="3"/>
                    <a:pt x="8" y="3"/>
                  </a:cubicBezTo>
                  <a:cubicBezTo>
                    <a:pt x="10" y="1"/>
                    <a:pt x="12" y="0"/>
                    <a:pt x="14" y="2"/>
                  </a:cubicBezTo>
                  <a:cubicBezTo>
                    <a:pt x="17" y="3"/>
                    <a:pt x="17" y="5"/>
                    <a:pt x="16" y="8"/>
                  </a:cubicBezTo>
                  <a:cubicBezTo>
                    <a:pt x="9" y="20"/>
                    <a:pt x="9" y="20"/>
                    <a:pt x="9" y="20"/>
                  </a:cubicBezTo>
                  <a:cubicBezTo>
                    <a:pt x="8" y="21"/>
                    <a:pt x="7" y="22"/>
                    <a:pt x="5" y="22"/>
                  </a:cubicBezTo>
                  <a:close/>
                </a:path>
              </a:pathLst>
            </a:custGeom>
            <a:grpFill/>
            <a:ln w="9525">
              <a:noFill/>
            </a:ln>
          </p:spPr>
          <p:txBody>
            <a:bodyPr/>
            <a:lstStyle/>
            <a:p>
              <a:endParaRPr lang="zh-CN" altLang="en-US" sz="300">
                <a:solidFill>
                  <a:schemeClr val="accent1"/>
                </a:solidFill>
              </a:endParaRPr>
            </a:p>
          </p:txBody>
        </p:sp>
      </p:grpSp>
      <p:grpSp>
        <p:nvGrpSpPr>
          <p:cNvPr id="72" name="组合 3">
            <a:extLst>
              <a:ext uri="{FF2B5EF4-FFF2-40B4-BE49-F238E27FC236}">
                <a16:creationId xmlns:a16="http://schemas.microsoft.com/office/drawing/2014/main" id="{274C47BB-181C-6142-AA63-DCCAEEC1C751}"/>
              </a:ext>
            </a:extLst>
          </p:cNvPr>
          <p:cNvGrpSpPr/>
          <p:nvPr/>
        </p:nvGrpSpPr>
        <p:grpSpPr>
          <a:xfrm>
            <a:off x="3645849" y="4439537"/>
            <a:ext cx="1844542" cy="925070"/>
            <a:chOff x="11754" y="4977"/>
            <a:chExt cx="2315" cy="2668"/>
          </a:xfrm>
        </p:grpSpPr>
        <p:sp>
          <p:nvSpPr>
            <p:cNvPr id="109" name=" 2050">
              <a:extLst>
                <a:ext uri="{FF2B5EF4-FFF2-40B4-BE49-F238E27FC236}">
                  <a16:creationId xmlns:a16="http://schemas.microsoft.com/office/drawing/2014/main" id="{E3C8EC87-746B-7C4D-8141-9D7ED84760E8}"/>
                </a:ext>
              </a:extLst>
            </p:cNvPr>
            <p:cNvSpPr/>
            <p:nvPr/>
          </p:nvSpPr>
          <p:spPr>
            <a:xfrm flipH="1">
              <a:off x="11793" y="5343"/>
              <a:ext cx="102" cy="2042"/>
            </a:xfrm>
            <a:custGeom>
              <a:avLst/>
              <a:gdLst/>
              <a:ahLst/>
              <a:cxnLst>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bg1"/>
            </a:solidFill>
            <a:ln w="9525">
              <a:noFill/>
            </a:ln>
          </p:spPr>
          <p:txBody>
            <a:bodyPr/>
            <a:lstStyle/>
            <a:p>
              <a:endParaRPr lang="zh-CN" altLang="en-US" sz="1100">
                <a:solidFill>
                  <a:schemeClr val="accent1"/>
                </a:solidFill>
              </a:endParaRPr>
            </a:p>
          </p:txBody>
        </p:sp>
        <p:sp>
          <p:nvSpPr>
            <p:cNvPr id="110" name="TextBox 27">
              <a:extLst>
                <a:ext uri="{FF2B5EF4-FFF2-40B4-BE49-F238E27FC236}">
                  <a16:creationId xmlns:a16="http://schemas.microsoft.com/office/drawing/2014/main" id="{A66B0A40-D82F-8446-AF7D-C5A60A4ABC54}"/>
                </a:ext>
              </a:extLst>
            </p:cNvPr>
            <p:cNvSpPr/>
            <p:nvPr/>
          </p:nvSpPr>
          <p:spPr>
            <a:xfrm>
              <a:off x="11754" y="4977"/>
              <a:ext cx="2315" cy="755"/>
            </a:xfrm>
            <a:prstGeom prst="rect">
              <a:avLst/>
            </a:prstGeom>
            <a:noFill/>
            <a:ln w="9525">
              <a:noFill/>
            </a:ln>
          </p:spPr>
          <p:txBody>
            <a:bodyPr wrap="square" anchor="ctr">
              <a:spAutoFit/>
            </a:bodyPr>
            <a:lstStyle/>
            <a:p>
              <a:r>
                <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听</a:t>
              </a:r>
              <a:r>
                <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：语音识别</a:t>
              </a:r>
              <a:endPar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1" name="TextBox 27">
              <a:extLst>
                <a:ext uri="{FF2B5EF4-FFF2-40B4-BE49-F238E27FC236}">
                  <a16:creationId xmlns:a16="http://schemas.microsoft.com/office/drawing/2014/main" id="{51BDB2D2-06B4-6549-9239-DF9DB21880D1}"/>
                </a:ext>
              </a:extLst>
            </p:cNvPr>
            <p:cNvSpPr/>
            <p:nvPr/>
          </p:nvSpPr>
          <p:spPr>
            <a:xfrm>
              <a:off x="11754" y="5614"/>
              <a:ext cx="2315" cy="755"/>
            </a:xfrm>
            <a:prstGeom prst="rect">
              <a:avLst/>
            </a:prstGeom>
            <a:noFill/>
            <a:ln w="9525">
              <a:noFill/>
            </a:ln>
          </p:spPr>
          <p:txBody>
            <a:bodyPr wrap="square" anchor="ctr">
              <a:spAutoFit/>
            </a:bodyPr>
            <a:lstStyle/>
            <a:p>
              <a:r>
                <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看</a:t>
              </a:r>
              <a:r>
                <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：人脸</a:t>
              </a:r>
              <a:r>
                <a:rPr lang="en-US" altLang="zh-CN"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&amp;OCR</a:t>
              </a:r>
              <a:endPar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TextBox 27">
              <a:extLst>
                <a:ext uri="{FF2B5EF4-FFF2-40B4-BE49-F238E27FC236}">
                  <a16:creationId xmlns:a16="http://schemas.microsoft.com/office/drawing/2014/main" id="{3665FED6-C6AE-3646-8756-934A87C1845C}"/>
                </a:ext>
              </a:extLst>
            </p:cNvPr>
            <p:cNvSpPr/>
            <p:nvPr/>
          </p:nvSpPr>
          <p:spPr>
            <a:xfrm>
              <a:off x="11754" y="6253"/>
              <a:ext cx="2260" cy="755"/>
            </a:xfrm>
            <a:prstGeom prst="rect">
              <a:avLst/>
            </a:prstGeom>
            <a:noFill/>
            <a:ln w="9525">
              <a:noFill/>
            </a:ln>
          </p:spPr>
          <p:txBody>
            <a:bodyPr wrap="square" anchor="ctr">
              <a:spAutoFit/>
            </a:bodyPr>
            <a:lstStyle/>
            <a:p>
              <a:r>
                <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读</a:t>
              </a:r>
              <a:r>
                <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：自然语言处理</a:t>
              </a:r>
              <a:endPar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TextBox 27">
              <a:extLst>
                <a:ext uri="{FF2B5EF4-FFF2-40B4-BE49-F238E27FC236}">
                  <a16:creationId xmlns:a16="http://schemas.microsoft.com/office/drawing/2014/main" id="{919555A5-CECE-A049-953A-0A9AC758A833}"/>
                </a:ext>
              </a:extLst>
            </p:cNvPr>
            <p:cNvSpPr/>
            <p:nvPr/>
          </p:nvSpPr>
          <p:spPr>
            <a:xfrm>
              <a:off x="11754" y="6890"/>
              <a:ext cx="2315" cy="755"/>
            </a:xfrm>
            <a:prstGeom prst="rect">
              <a:avLst/>
            </a:prstGeom>
            <a:noFill/>
            <a:ln w="9525">
              <a:noFill/>
            </a:ln>
          </p:spPr>
          <p:txBody>
            <a:bodyPr wrap="square" anchor="ctr">
              <a:spAutoFit/>
            </a:bodyPr>
            <a:lstStyle/>
            <a:p>
              <a:r>
                <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说</a:t>
              </a:r>
              <a:r>
                <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：语音合成</a:t>
              </a:r>
              <a:endParaRPr lang="en-US" altLang="x-none"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3" name="组合 4">
            <a:extLst>
              <a:ext uri="{FF2B5EF4-FFF2-40B4-BE49-F238E27FC236}">
                <a16:creationId xmlns:a16="http://schemas.microsoft.com/office/drawing/2014/main" id="{2075D6AD-6B46-CF40-B3C1-43A3778B6EDE}"/>
              </a:ext>
            </a:extLst>
          </p:cNvPr>
          <p:cNvGrpSpPr/>
          <p:nvPr/>
        </p:nvGrpSpPr>
        <p:grpSpPr>
          <a:xfrm>
            <a:off x="7138285" y="4484876"/>
            <a:ext cx="1291839" cy="693661"/>
            <a:chOff x="11744" y="7010"/>
            <a:chExt cx="2445" cy="1993"/>
          </a:xfrm>
        </p:grpSpPr>
        <p:sp>
          <p:nvSpPr>
            <p:cNvPr id="105" name="TextBox 27">
              <a:extLst>
                <a:ext uri="{FF2B5EF4-FFF2-40B4-BE49-F238E27FC236}">
                  <a16:creationId xmlns:a16="http://schemas.microsoft.com/office/drawing/2014/main" id="{27D72B40-809E-1246-A47C-00DD90C3102F}"/>
                </a:ext>
              </a:extLst>
            </p:cNvPr>
            <p:cNvSpPr/>
            <p:nvPr/>
          </p:nvSpPr>
          <p:spPr>
            <a:xfrm>
              <a:off x="11932" y="7010"/>
              <a:ext cx="2202" cy="752"/>
            </a:xfrm>
            <a:prstGeom prst="rect">
              <a:avLst/>
            </a:prstGeom>
            <a:noFill/>
            <a:ln w="9525">
              <a:noFill/>
            </a:ln>
          </p:spPr>
          <p:txBody>
            <a:bodyPr wrap="square" anchor="ctr">
              <a:spAutoFit/>
            </a:bodyPr>
            <a:lstStyle/>
            <a:p>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学习能力</a:t>
              </a:r>
            </a:p>
          </p:txBody>
        </p:sp>
        <p:sp>
          <p:nvSpPr>
            <p:cNvPr id="106" name="TextBox 27">
              <a:extLst>
                <a:ext uri="{FF2B5EF4-FFF2-40B4-BE49-F238E27FC236}">
                  <a16:creationId xmlns:a16="http://schemas.microsoft.com/office/drawing/2014/main" id="{45DB4CDB-9D60-B949-A6A3-BA3F74A461E5}"/>
                </a:ext>
              </a:extLst>
            </p:cNvPr>
            <p:cNvSpPr/>
            <p:nvPr/>
          </p:nvSpPr>
          <p:spPr>
            <a:xfrm>
              <a:off x="11929" y="7606"/>
              <a:ext cx="2260" cy="752"/>
            </a:xfrm>
            <a:prstGeom prst="rect">
              <a:avLst/>
            </a:prstGeom>
            <a:noFill/>
            <a:ln w="9525">
              <a:noFill/>
            </a:ln>
          </p:spPr>
          <p:txBody>
            <a:bodyPr wrap="square" anchor="ctr">
              <a:spAutoFit/>
            </a:bodyPr>
            <a:lstStyle/>
            <a:p>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分析能力</a:t>
              </a:r>
            </a:p>
          </p:txBody>
        </p:sp>
        <p:sp>
          <p:nvSpPr>
            <p:cNvPr id="107" name="TextBox 27">
              <a:extLst>
                <a:ext uri="{FF2B5EF4-FFF2-40B4-BE49-F238E27FC236}">
                  <a16:creationId xmlns:a16="http://schemas.microsoft.com/office/drawing/2014/main" id="{BCCE2675-922C-274C-AFC3-BA3522144807}"/>
                </a:ext>
              </a:extLst>
            </p:cNvPr>
            <p:cNvSpPr/>
            <p:nvPr/>
          </p:nvSpPr>
          <p:spPr>
            <a:xfrm>
              <a:off x="11932" y="8251"/>
              <a:ext cx="2202" cy="752"/>
            </a:xfrm>
            <a:prstGeom prst="rect">
              <a:avLst/>
            </a:prstGeom>
            <a:noFill/>
            <a:ln w="9525">
              <a:noFill/>
            </a:ln>
          </p:spPr>
          <p:txBody>
            <a:bodyPr wrap="square" anchor="ctr">
              <a:spAutoFit/>
            </a:bodyPr>
            <a:lstStyle/>
            <a:p>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预测能力</a:t>
              </a:r>
            </a:p>
          </p:txBody>
        </p:sp>
        <p:sp>
          <p:nvSpPr>
            <p:cNvPr id="108" name=" 2050">
              <a:extLst>
                <a:ext uri="{FF2B5EF4-FFF2-40B4-BE49-F238E27FC236}">
                  <a16:creationId xmlns:a16="http://schemas.microsoft.com/office/drawing/2014/main" id="{B5B8037D-9B41-2447-ABB2-DC898EB910A2}"/>
                </a:ext>
              </a:extLst>
            </p:cNvPr>
            <p:cNvSpPr/>
            <p:nvPr/>
          </p:nvSpPr>
          <p:spPr>
            <a:xfrm flipH="1">
              <a:off x="11744" y="7195"/>
              <a:ext cx="205" cy="1670"/>
            </a:xfrm>
            <a:custGeom>
              <a:avLst/>
              <a:gdLst/>
              <a:ahLst/>
              <a:cxnLst>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bg1"/>
            </a:solidFill>
            <a:ln w="9525">
              <a:noFill/>
            </a:ln>
          </p:spPr>
          <p:txBody>
            <a:bodyPr/>
            <a:lstStyle/>
            <a:p>
              <a:endParaRPr lang="zh-CN" altLang="en-US" sz="1100">
                <a:solidFill>
                  <a:schemeClr val="accent1"/>
                </a:solidFill>
              </a:endParaRPr>
            </a:p>
          </p:txBody>
        </p:sp>
      </p:grpSp>
      <p:grpSp>
        <p:nvGrpSpPr>
          <p:cNvPr id="74" name="组合 99">
            <a:extLst>
              <a:ext uri="{FF2B5EF4-FFF2-40B4-BE49-F238E27FC236}">
                <a16:creationId xmlns:a16="http://schemas.microsoft.com/office/drawing/2014/main" id="{85FA17BB-B171-0645-8BE4-B0690CE806F4}"/>
              </a:ext>
            </a:extLst>
          </p:cNvPr>
          <p:cNvGrpSpPr/>
          <p:nvPr/>
        </p:nvGrpSpPr>
        <p:grpSpPr>
          <a:xfrm>
            <a:off x="7000053" y="3848172"/>
            <a:ext cx="279644" cy="282209"/>
            <a:chOff x="0" y="0"/>
            <a:chExt cx="893420" cy="885974"/>
          </a:xfrm>
          <a:solidFill>
            <a:srgbClr val="4F81BD"/>
          </a:solidFill>
        </p:grpSpPr>
        <p:sp>
          <p:nvSpPr>
            <p:cNvPr id="95" name="Freeform 415">
              <a:extLst>
                <a:ext uri="{FF2B5EF4-FFF2-40B4-BE49-F238E27FC236}">
                  <a16:creationId xmlns:a16="http://schemas.microsoft.com/office/drawing/2014/main" id="{7578A2D2-2FE6-334E-8CBD-6A584039A8F3}"/>
                </a:ext>
              </a:extLst>
            </p:cNvPr>
            <p:cNvSpPr>
              <a:spLocks noEditPoints="1"/>
            </p:cNvSpPr>
            <p:nvPr/>
          </p:nvSpPr>
          <p:spPr>
            <a:xfrm>
              <a:off x="0" y="0"/>
              <a:ext cx="893420" cy="599337"/>
            </a:xfrm>
            <a:custGeom>
              <a:avLst/>
              <a:gdLst/>
              <a:ahLst/>
              <a:cxnLst>
                <a:cxn ang="0">
                  <a:pos x="240" y="0"/>
                </a:cxn>
                <a:cxn ang="0">
                  <a:pos x="240" y="161"/>
                </a:cxn>
                <a:cxn ang="0">
                  <a:pos x="0" y="161"/>
                </a:cxn>
                <a:cxn ang="0">
                  <a:pos x="0" y="0"/>
                </a:cxn>
                <a:cxn ang="0">
                  <a:pos x="240" y="0"/>
                </a:cxn>
                <a:cxn ang="0">
                  <a:pos x="228" y="151"/>
                </a:cxn>
                <a:cxn ang="0">
                  <a:pos x="228" y="10"/>
                </a:cxn>
                <a:cxn ang="0">
                  <a:pos x="12" y="10"/>
                </a:cxn>
                <a:cxn ang="0">
                  <a:pos x="12" y="151"/>
                </a:cxn>
                <a:cxn ang="0">
                  <a:pos x="228" y="151"/>
                </a:cxn>
              </a:cxnLst>
              <a:rect l="0" t="0" r="0" b="0"/>
              <a:pathLst>
                <a:path w="240" h="161">
                  <a:moveTo>
                    <a:pt x="240" y="0"/>
                  </a:moveTo>
                  <a:lnTo>
                    <a:pt x="240" y="161"/>
                  </a:lnTo>
                  <a:lnTo>
                    <a:pt x="0" y="161"/>
                  </a:lnTo>
                  <a:lnTo>
                    <a:pt x="0" y="0"/>
                  </a:lnTo>
                  <a:lnTo>
                    <a:pt x="240" y="0"/>
                  </a:lnTo>
                  <a:close/>
                  <a:moveTo>
                    <a:pt x="228" y="151"/>
                  </a:moveTo>
                  <a:lnTo>
                    <a:pt x="228" y="10"/>
                  </a:lnTo>
                  <a:lnTo>
                    <a:pt x="12" y="10"/>
                  </a:lnTo>
                  <a:lnTo>
                    <a:pt x="12" y="151"/>
                  </a:lnTo>
                  <a:lnTo>
                    <a:pt x="228" y="151"/>
                  </a:lnTo>
                  <a:close/>
                </a:path>
              </a:pathLst>
            </a:custGeom>
            <a:grpFill/>
            <a:ln w="9525">
              <a:noFill/>
            </a:ln>
          </p:spPr>
          <p:txBody>
            <a:bodyPr/>
            <a:lstStyle/>
            <a:p>
              <a:endParaRPr lang="zh-CN" altLang="en-US" sz="300">
                <a:solidFill>
                  <a:schemeClr val="accent1"/>
                </a:solidFill>
              </a:endParaRPr>
            </a:p>
          </p:txBody>
        </p:sp>
        <p:sp>
          <p:nvSpPr>
            <p:cNvPr id="96" name="Freeform 416">
              <a:extLst>
                <a:ext uri="{FF2B5EF4-FFF2-40B4-BE49-F238E27FC236}">
                  <a16:creationId xmlns:a16="http://schemas.microsoft.com/office/drawing/2014/main" id="{3A8A707B-FA80-6E4E-AF67-A9608B47D7B7}"/>
                </a:ext>
              </a:extLst>
            </p:cNvPr>
            <p:cNvSpPr/>
            <p:nvPr/>
          </p:nvSpPr>
          <p:spPr>
            <a:xfrm>
              <a:off x="446710" y="122844"/>
              <a:ext cx="342478" cy="78175"/>
            </a:xfrm>
            <a:custGeom>
              <a:avLst/>
              <a:gdLst/>
              <a:ahLst/>
              <a:cxnLst>
                <a:cxn ang="0">
                  <a:pos x="92" y="0"/>
                </a:cxn>
                <a:cxn ang="0">
                  <a:pos x="92" y="6"/>
                </a:cxn>
                <a:cxn ang="0">
                  <a:pos x="24" y="6"/>
                </a:cxn>
                <a:cxn ang="0">
                  <a:pos x="4" y="21"/>
                </a:cxn>
                <a:cxn ang="0">
                  <a:pos x="0" y="16"/>
                </a:cxn>
                <a:cxn ang="0">
                  <a:pos x="23" y="0"/>
                </a:cxn>
                <a:cxn ang="0">
                  <a:pos x="92" y="0"/>
                </a:cxn>
              </a:cxnLst>
              <a:rect l="0" t="0" r="0" b="0"/>
              <a:pathLst>
                <a:path w="92" h="21">
                  <a:moveTo>
                    <a:pt x="92" y="0"/>
                  </a:moveTo>
                  <a:lnTo>
                    <a:pt x="92" y="6"/>
                  </a:lnTo>
                  <a:lnTo>
                    <a:pt x="24" y="6"/>
                  </a:lnTo>
                  <a:lnTo>
                    <a:pt x="4" y="21"/>
                  </a:lnTo>
                  <a:lnTo>
                    <a:pt x="0" y="16"/>
                  </a:lnTo>
                  <a:lnTo>
                    <a:pt x="23" y="0"/>
                  </a:lnTo>
                  <a:lnTo>
                    <a:pt x="92" y="0"/>
                  </a:lnTo>
                  <a:close/>
                </a:path>
              </a:pathLst>
            </a:custGeom>
            <a:grpFill/>
            <a:ln w="9525">
              <a:noFill/>
            </a:ln>
          </p:spPr>
          <p:txBody>
            <a:bodyPr/>
            <a:lstStyle/>
            <a:p>
              <a:endParaRPr lang="zh-CN" altLang="en-US" sz="300">
                <a:solidFill>
                  <a:schemeClr val="accent1"/>
                </a:solidFill>
              </a:endParaRPr>
            </a:p>
          </p:txBody>
        </p:sp>
        <p:sp>
          <p:nvSpPr>
            <p:cNvPr id="97" name="Rectangle 417">
              <a:extLst>
                <a:ext uri="{FF2B5EF4-FFF2-40B4-BE49-F238E27FC236}">
                  <a16:creationId xmlns:a16="http://schemas.microsoft.com/office/drawing/2014/main" id="{8D62CB1A-EF4A-1446-A949-72C3ADA4B02C}"/>
                </a:ext>
              </a:extLst>
            </p:cNvPr>
            <p:cNvSpPr/>
            <p:nvPr/>
          </p:nvSpPr>
          <p:spPr>
            <a:xfrm>
              <a:off x="718457" y="617948"/>
              <a:ext cx="63285" cy="268026"/>
            </a:xfrm>
            <a:prstGeom prst="rect">
              <a:avLst/>
            </a:prstGeom>
            <a:grpFill/>
            <a:ln w="9525">
              <a:noFill/>
            </a:ln>
          </p:spPr>
          <p:txBody>
            <a:bodyPr wrap="square" anchor="t"/>
            <a:lstStyle/>
            <a:p>
              <a:endParaRPr lang="zh-CN" altLang="en-US" sz="300" dirty="0">
                <a:solidFill>
                  <a:schemeClr val="accent1"/>
                </a:solidFill>
                <a:latin typeface="Calibri" panose="020F0502020204030204" charset="2"/>
                <a:ea typeface="宋体" panose="02010600030101010101" pitchFamily="2" charset="-122"/>
                <a:sym typeface="宋体" panose="02010600030101010101" pitchFamily="2" charset="-122"/>
              </a:endParaRPr>
            </a:p>
          </p:txBody>
        </p:sp>
        <p:sp>
          <p:nvSpPr>
            <p:cNvPr id="98" name="Freeform 418">
              <a:extLst>
                <a:ext uri="{FF2B5EF4-FFF2-40B4-BE49-F238E27FC236}">
                  <a16:creationId xmlns:a16="http://schemas.microsoft.com/office/drawing/2014/main" id="{95A8E48E-0B50-0A49-8C62-D97897F3F96A}"/>
                </a:ext>
              </a:extLst>
            </p:cNvPr>
            <p:cNvSpPr>
              <a:spLocks noEditPoints="1"/>
            </p:cNvSpPr>
            <p:nvPr/>
          </p:nvSpPr>
          <p:spPr>
            <a:xfrm>
              <a:off x="703567" y="353644"/>
              <a:ext cx="81897" cy="78175"/>
            </a:xfrm>
            <a:custGeom>
              <a:avLst/>
              <a:gdLst/>
              <a:ahLst/>
              <a:cxnLst>
                <a:cxn ang="0">
                  <a:pos x="11" y="0"/>
                </a:cxn>
                <a:cxn ang="0">
                  <a:pos x="22" y="11"/>
                </a:cxn>
                <a:cxn ang="0">
                  <a:pos x="11" y="21"/>
                </a:cxn>
                <a:cxn ang="0">
                  <a:pos x="0" y="11"/>
                </a:cxn>
                <a:cxn ang="0">
                  <a:pos x="11" y="0"/>
                </a:cxn>
                <a:cxn ang="0">
                  <a:pos x="15" y="11"/>
                </a:cxn>
                <a:cxn ang="0">
                  <a:pos x="11" y="7"/>
                </a:cxn>
                <a:cxn ang="0">
                  <a:pos x="7" y="11"/>
                </a:cxn>
                <a:cxn ang="0">
                  <a:pos x="11" y="15"/>
                </a:cxn>
                <a:cxn ang="0">
                  <a:pos x="15" y="11"/>
                </a:cxn>
              </a:cxnLst>
              <a:rect l="0" t="0" r="0" b="0"/>
              <a:pathLst>
                <a:path w="22" h="21">
                  <a:moveTo>
                    <a:pt x="11" y="0"/>
                  </a:moveTo>
                  <a:cubicBezTo>
                    <a:pt x="17" y="0"/>
                    <a:pt x="22" y="5"/>
                    <a:pt x="22" y="11"/>
                  </a:cubicBezTo>
                  <a:cubicBezTo>
                    <a:pt x="22" y="17"/>
                    <a:pt x="17" y="21"/>
                    <a:pt x="11" y="21"/>
                  </a:cubicBezTo>
                  <a:cubicBezTo>
                    <a:pt x="5" y="21"/>
                    <a:pt x="0" y="17"/>
                    <a:pt x="0" y="11"/>
                  </a:cubicBezTo>
                  <a:cubicBezTo>
                    <a:pt x="0" y="5"/>
                    <a:pt x="5" y="0"/>
                    <a:pt x="11" y="0"/>
                  </a:cubicBezTo>
                  <a:close/>
                  <a:moveTo>
                    <a:pt x="15" y="11"/>
                  </a:moveTo>
                  <a:cubicBezTo>
                    <a:pt x="15" y="9"/>
                    <a:pt x="13" y="7"/>
                    <a:pt x="11" y="7"/>
                  </a:cubicBezTo>
                  <a:cubicBezTo>
                    <a:pt x="9" y="7"/>
                    <a:pt x="7" y="9"/>
                    <a:pt x="7" y="11"/>
                  </a:cubicBezTo>
                  <a:cubicBezTo>
                    <a:pt x="7" y="13"/>
                    <a:pt x="9" y="15"/>
                    <a:pt x="11" y="15"/>
                  </a:cubicBezTo>
                  <a:cubicBezTo>
                    <a:pt x="13" y="15"/>
                    <a:pt x="15" y="13"/>
                    <a:pt x="15" y="11"/>
                  </a:cubicBezTo>
                  <a:close/>
                </a:path>
              </a:pathLst>
            </a:custGeom>
            <a:grpFill/>
            <a:ln w="9525">
              <a:noFill/>
            </a:ln>
          </p:spPr>
          <p:txBody>
            <a:bodyPr/>
            <a:lstStyle/>
            <a:p>
              <a:endParaRPr lang="zh-CN" altLang="en-US" sz="300">
                <a:solidFill>
                  <a:schemeClr val="accent1"/>
                </a:solidFill>
              </a:endParaRPr>
            </a:p>
          </p:txBody>
        </p:sp>
        <p:sp>
          <p:nvSpPr>
            <p:cNvPr id="99" name="Freeform 419">
              <a:extLst>
                <a:ext uri="{FF2B5EF4-FFF2-40B4-BE49-F238E27FC236}">
                  <a16:creationId xmlns:a16="http://schemas.microsoft.com/office/drawing/2014/main" id="{96067246-4A75-9347-A196-717C77E50060}"/>
                </a:ext>
              </a:extLst>
            </p:cNvPr>
            <p:cNvSpPr/>
            <p:nvPr/>
          </p:nvSpPr>
          <p:spPr>
            <a:xfrm>
              <a:off x="566018" y="263732"/>
              <a:ext cx="190258" cy="164832"/>
            </a:xfrm>
            <a:custGeom>
              <a:avLst/>
              <a:gdLst/>
              <a:ahLst/>
              <a:cxnLst>
                <a:cxn ang="0">
                  <a:pos x="40" y="7"/>
                </a:cxn>
                <a:cxn ang="0">
                  <a:pos x="8" y="43"/>
                </a:cxn>
                <a:cxn ang="0">
                  <a:pos x="0" y="36"/>
                </a:cxn>
                <a:cxn ang="0">
                  <a:pos x="31" y="0"/>
                </a:cxn>
                <a:cxn ang="0">
                  <a:pos x="40" y="7"/>
                </a:cxn>
              </a:cxnLst>
              <a:rect l="0" t="0" r="0" b="0"/>
              <a:pathLst>
                <a:path w="40" h="43">
                  <a:moveTo>
                    <a:pt x="40" y="7"/>
                  </a:moveTo>
                  <a:lnTo>
                    <a:pt x="8" y="43"/>
                  </a:lnTo>
                  <a:lnTo>
                    <a:pt x="0" y="36"/>
                  </a:lnTo>
                  <a:lnTo>
                    <a:pt x="31" y="0"/>
                  </a:lnTo>
                  <a:lnTo>
                    <a:pt x="40" y="7"/>
                  </a:lnTo>
                  <a:close/>
                </a:path>
              </a:pathLst>
            </a:custGeom>
            <a:grpFill/>
            <a:ln w="9525">
              <a:noFill/>
            </a:ln>
          </p:spPr>
          <p:txBody>
            <a:bodyPr/>
            <a:lstStyle/>
            <a:p>
              <a:endParaRPr lang="zh-CN" altLang="en-US" sz="300">
                <a:solidFill>
                  <a:schemeClr val="accent1"/>
                </a:solidFill>
              </a:endParaRPr>
            </a:p>
          </p:txBody>
        </p:sp>
        <p:sp>
          <p:nvSpPr>
            <p:cNvPr id="100" name="Freeform 420">
              <a:extLst>
                <a:ext uri="{FF2B5EF4-FFF2-40B4-BE49-F238E27FC236}">
                  <a16:creationId xmlns:a16="http://schemas.microsoft.com/office/drawing/2014/main" id="{CEB31C42-4259-B042-8129-9B8F826AC028}"/>
                </a:ext>
              </a:extLst>
            </p:cNvPr>
            <p:cNvSpPr>
              <a:spLocks noEditPoints="1"/>
            </p:cNvSpPr>
            <p:nvPr/>
          </p:nvSpPr>
          <p:spPr>
            <a:xfrm>
              <a:off x="569554" y="264302"/>
              <a:ext cx="78175" cy="78175"/>
            </a:xfrm>
            <a:custGeom>
              <a:avLst/>
              <a:gdLst/>
              <a:ahLst/>
              <a:cxnLst>
                <a:cxn ang="0">
                  <a:pos x="10" y="0"/>
                </a:cxn>
                <a:cxn ang="0">
                  <a:pos x="21" y="11"/>
                </a:cxn>
                <a:cxn ang="0">
                  <a:pos x="10" y="21"/>
                </a:cxn>
                <a:cxn ang="0">
                  <a:pos x="0" y="11"/>
                </a:cxn>
                <a:cxn ang="0">
                  <a:pos x="10" y="0"/>
                </a:cxn>
                <a:cxn ang="0">
                  <a:pos x="14" y="11"/>
                </a:cxn>
                <a:cxn ang="0">
                  <a:pos x="10" y="6"/>
                </a:cxn>
                <a:cxn ang="0">
                  <a:pos x="6" y="11"/>
                </a:cxn>
                <a:cxn ang="0">
                  <a:pos x="10" y="15"/>
                </a:cxn>
                <a:cxn ang="0">
                  <a:pos x="14" y="11"/>
                </a:cxn>
              </a:cxnLst>
              <a:rect l="0" t="0" r="0" b="0"/>
              <a:pathLst>
                <a:path w="21" h="21">
                  <a:moveTo>
                    <a:pt x="10" y="0"/>
                  </a:moveTo>
                  <a:cubicBezTo>
                    <a:pt x="16" y="0"/>
                    <a:pt x="21" y="5"/>
                    <a:pt x="21" y="11"/>
                  </a:cubicBezTo>
                  <a:cubicBezTo>
                    <a:pt x="21" y="16"/>
                    <a:pt x="16" y="21"/>
                    <a:pt x="10" y="21"/>
                  </a:cubicBezTo>
                  <a:cubicBezTo>
                    <a:pt x="4" y="21"/>
                    <a:pt x="0" y="16"/>
                    <a:pt x="0" y="11"/>
                  </a:cubicBezTo>
                  <a:cubicBezTo>
                    <a:pt x="0" y="5"/>
                    <a:pt x="4" y="0"/>
                    <a:pt x="10" y="0"/>
                  </a:cubicBezTo>
                  <a:close/>
                  <a:moveTo>
                    <a:pt x="14" y="11"/>
                  </a:moveTo>
                  <a:cubicBezTo>
                    <a:pt x="14" y="8"/>
                    <a:pt x="13" y="6"/>
                    <a:pt x="10" y="6"/>
                  </a:cubicBezTo>
                  <a:cubicBezTo>
                    <a:pt x="8" y="6"/>
                    <a:pt x="6" y="8"/>
                    <a:pt x="6" y="11"/>
                  </a:cubicBezTo>
                  <a:cubicBezTo>
                    <a:pt x="6" y="13"/>
                    <a:pt x="8" y="15"/>
                    <a:pt x="10" y="15"/>
                  </a:cubicBezTo>
                  <a:cubicBezTo>
                    <a:pt x="13" y="15"/>
                    <a:pt x="14" y="13"/>
                    <a:pt x="14" y="11"/>
                  </a:cubicBezTo>
                  <a:close/>
                </a:path>
              </a:pathLst>
            </a:custGeom>
            <a:grpFill/>
            <a:ln w="9525">
              <a:noFill/>
            </a:ln>
          </p:spPr>
          <p:txBody>
            <a:bodyPr/>
            <a:lstStyle/>
            <a:p>
              <a:endParaRPr lang="zh-CN" altLang="en-US" sz="300">
                <a:solidFill>
                  <a:schemeClr val="accent1"/>
                </a:solidFill>
              </a:endParaRPr>
            </a:p>
          </p:txBody>
        </p:sp>
        <p:sp>
          <p:nvSpPr>
            <p:cNvPr id="101" name="Freeform 421">
              <a:extLst>
                <a:ext uri="{FF2B5EF4-FFF2-40B4-BE49-F238E27FC236}">
                  <a16:creationId xmlns:a16="http://schemas.microsoft.com/office/drawing/2014/main" id="{5ADD8286-CB71-4748-8A82-EA87864FFBED}"/>
                </a:ext>
              </a:extLst>
            </p:cNvPr>
            <p:cNvSpPr/>
            <p:nvPr/>
          </p:nvSpPr>
          <p:spPr>
            <a:xfrm>
              <a:off x="312697" y="335032"/>
              <a:ext cx="160072" cy="156348"/>
            </a:xfrm>
            <a:custGeom>
              <a:avLst/>
              <a:gdLst/>
              <a:ahLst/>
              <a:cxnLst>
                <a:cxn ang="0">
                  <a:pos x="0" y="0"/>
                </a:cxn>
                <a:cxn ang="0">
                  <a:pos x="43" y="0"/>
                </a:cxn>
                <a:cxn ang="0">
                  <a:pos x="0" y="42"/>
                </a:cxn>
                <a:cxn ang="0">
                  <a:pos x="0" y="0"/>
                </a:cxn>
              </a:cxnLst>
              <a:rect l="0" t="0" r="0" b="0"/>
              <a:pathLst>
                <a:path w="43" h="42">
                  <a:moveTo>
                    <a:pt x="0" y="0"/>
                  </a:moveTo>
                  <a:cubicBezTo>
                    <a:pt x="43" y="0"/>
                    <a:pt x="43" y="0"/>
                    <a:pt x="43" y="0"/>
                  </a:cubicBezTo>
                  <a:cubicBezTo>
                    <a:pt x="43" y="23"/>
                    <a:pt x="24" y="42"/>
                    <a:pt x="0" y="42"/>
                  </a:cubicBezTo>
                  <a:lnTo>
                    <a:pt x="0" y="0"/>
                  </a:lnTo>
                  <a:close/>
                </a:path>
              </a:pathLst>
            </a:custGeom>
            <a:grpFill/>
            <a:ln w="9525">
              <a:noFill/>
            </a:ln>
          </p:spPr>
          <p:txBody>
            <a:bodyPr/>
            <a:lstStyle/>
            <a:p>
              <a:endParaRPr lang="zh-CN" altLang="en-US" sz="300">
                <a:solidFill>
                  <a:schemeClr val="accent1"/>
                </a:solidFill>
              </a:endParaRPr>
            </a:p>
          </p:txBody>
        </p:sp>
        <p:sp>
          <p:nvSpPr>
            <p:cNvPr id="102" name="Freeform 422">
              <a:extLst>
                <a:ext uri="{FF2B5EF4-FFF2-40B4-BE49-F238E27FC236}">
                  <a16:creationId xmlns:a16="http://schemas.microsoft.com/office/drawing/2014/main" id="{B5CA5DC7-B11B-3A4C-872F-D56691A50381}"/>
                </a:ext>
              </a:extLst>
            </p:cNvPr>
            <p:cNvSpPr/>
            <p:nvPr/>
          </p:nvSpPr>
          <p:spPr>
            <a:xfrm>
              <a:off x="119123" y="104232"/>
              <a:ext cx="316421" cy="160072"/>
            </a:xfrm>
            <a:custGeom>
              <a:avLst/>
              <a:gdLst/>
              <a:ahLst/>
              <a:cxnLst>
                <a:cxn ang="0">
                  <a:pos x="85" y="43"/>
                </a:cxn>
                <a:cxn ang="0">
                  <a:pos x="68" y="43"/>
                </a:cxn>
                <a:cxn ang="0">
                  <a:pos x="43" y="43"/>
                </a:cxn>
                <a:cxn ang="0">
                  <a:pos x="0" y="43"/>
                </a:cxn>
                <a:cxn ang="0">
                  <a:pos x="43" y="0"/>
                </a:cxn>
                <a:cxn ang="0">
                  <a:pos x="85" y="43"/>
                </a:cxn>
              </a:cxnLst>
              <a:rect l="0" t="0" r="0" b="0"/>
              <a:pathLst>
                <a:path w="85" h="43">
                  <a:moveTo>
                    <a:pt x="85" y="43"/>
                  </a:moveTo>
                  <a:cubicBezTo>
                    <a:pt x="68" y="43"/>
                    <a:pt x="68" y="43"/>
                    <a:pt x="68" y="43"/>
                  </a:cubicBezTo>
                  <a:cubicBezTo>
                    <a:pt x="43" y="43"/>
                    <a:pt x="43" y="43"/>
                    <a:pt x="43" y="43"/>
                  </a:cubicBezTo>
                  <a:cubicBezTo>
                    <a:pt x="0" y="43"/>
                    <a:pt x="0" y="43"/>
                    <a:pt x="0" y="43"/>
                  </a:cubicBezTo>
                  <a:cubicBezTo>
                    <a:pt x="0" y="19"/>
                    <a:pt x="19" y="0"/>
                    <a:pt x="43" y="0"/>
                  </a:cubicBezTo>
                  <a:cubicBezTo>
                    <a:pt x="66" y="0"/>
                    <a:pt x="85" y="19"/>
                    <a:pt x="85" y="43"/>
                  </a:cubicBezTo>
                  <a:close/>
                </a:path>
              </a:pathLst>
            </a:custGeom>
            <a:grpFill/>
            <a:ln w="9525">
              <a:noFill/>
            </a:ln>
          </p:spPr>
          <p:txBody>
            <a:bodyPr/>
            <a:lstStyle/>
            <a:p>
              <a:endParaRPr lang="zh-CN" altLang="en-US" sz="300">
                <a:solidFill>
                  <a:schemeClr val="accent1"/>
                </a:solidFill>
              </a:endParaRPr>
            </a:p>
          </p:txBody>
        </p:sp>
        <p:sp>
          <p:nvSpPr>
            <p:cNvPr id="103" name="Freeform 423">
              <a:extLst>
                <a:ext uri="{FF2B5EF4-FFF2-40B4-BE49-F238E27FC236}">
                  <a16:creationId xmlns:a16="http://schemas.microsoft.com/office/drawing/2014/main" id="{D1EB426B-053D-C74A-9460-5AF68F7D3141}"/>
                </a:ext>
              </a:extLst>
            </p:cNvPr>
            <p:cNvSpPr/>
            <p:nvPr/>
          </p:nvSpPr>
          <p:spPr>
            <a:xfrm>
              <a:off x="119123" y="282916"/>
              <a:ext cx="160072" cy="156348"/>
            </a:xfrm>
            <a:custGeom>
              <a:avLst/>
              <a:gdLst/>
              <a:ahLst/>
              <a:cxnLst>
                <a:cxn ang="0">
                  <a:pos x="43" y="0"/>
                </a:cxn>
                <a:cxn ang="0">
                  <a:pos x="43" y="42"/>
                </a:cxn>
                <a:cxn ang="0">
                  <a:pos x="0" y="0"/>
                </a:cxn>
                <a:cxn ang="0">
                  <a:pos x="43" y="0"/>
                </a:cxn>
              </a:cxnLst>
              <a:rect l="0" t="0" r="0" b="0"/>
              <a:pathLst>
                <a:path w="43" h="42">
                  <a:moveTo>
                    <a:pt x="43" y="0"/>
                  </a:moveTo>
                  <a:cubicBezTo>
                    <a:pt x="43" y="42"/>
                    <a:pt x="43" y="42"/>
                    <a:pt x="43" y="42"/>
                  </a:cubicBezTo>
                  <a:cubicBezTo>
                    <a:pt x="19" y="42"/>
                    <a:pt x="0" y="23"/>
                    <a:pt x="0" y="0"/>
                  </a:cubicBezTo>
                  <a:lnTo>
                    <a:pt x="43" y="0"/>
                  </a:lnTo>
                  <a:close/>
                </a:path>
              </a:pathLst>
            </a:custGeom>
            <a:grpFill/>
            <a:ln w="9525">
              <a:noFill/>
            </a:ln>
          </p:spPr>
          <p:txBody>
            <a:bodyPr/>
            <a:lstStyle/>
            <a:p>
              <a:endParaRPr lang="zh-CN" altLang="en-US" sz="300">
                <a:solidFill>
                  <a:schemeClr val="accent1"/>
                </a:solidFill>
              </a:endParaRPr>
            </a:p>
          </p:txBody>
        </p:sp>
        <p:sp>
          <p:nvSpPr>
            <p:cNvPr id="104" name="Rectangle 424">
              <a:extLst>
                <a:ext uri="{FF2B5EF4-FFF2-40B4-BE49-F238E27FC236}">
                  <a16:creationId xmlns:a16="http://schemas.microsoft.com/office/drawing/2014/main" id="{2B343CB4-79D2-2349-A4D9-33DF07A67657}"/>
                </a:ext>
              </a:extLst>
            </p:cNvPr>
            <p:cNvSpPr/>
            <p:nvPr/>
          </p:nvSpPr>
          <p:spPr>
            <a:xfrm>
              <a:off x="93064" y="617948"/>
              <a:ext cx="63285" cy="268026"/>
            </a:xfrm>
            <a:prstGeom prst="rect">
              <a:avLst/>
            </a:prstGeom>
            <a:grpFill/>
            <a:ln w="9525">
              <a:noFill/>
            </a:ln>
          </p:spPr>
          <p:txBody>
            <a:bodyPr wrap="square" anchor="t"/>
            <a:lstStyle/>
            <a:p>
              <a:endParaRPr lang="zh-CN" altLang="en-US" sz="300" dirty="0">
                <a:solidFill>
                  <a:schemeClr val="accent1"/>
                </a:solidFill>
                <a:latin typeface="Calibri" panose="020F0502020204030204" charset="2"/>
                <a:ea typeface="宋体" panose="02010600030101010101" pitchFamily="2" charset="-122"/>
                <a:sym typeface="宋体" panose="02010600030101010101" pitchFamily="2" charset="-122"/>
              </a:endParaRPr>
            </a:p>
          </p:txBody>
        </p:sp>
      </p:grpSp>
      <p:sp>
        <p:nvSpPr>
          <p:cNvPr id="75" name="矩形 74">
            <a:extLst>
              <a:ext uri="{FF2B5EF4-FFF2-40B4-BE49-F238E27FC236}">
                <a16:creationId xmlns:a16="http://schemas.microsoft.com/office/drawing/2014/main" id="{6B076624-65D9-594F-BF5B-332D8210EF4B}"/>
              </a:ext>
            </a:extLst>
          </p:cNvPr>
          <p:cNvSpPr/>
          <p:nvPr/>
        </p:nvSpPr>
        <p:spPr>
          <a:xfrm>
            <a:off x="7272330" y="3834557"/>
            <a:ext cx="878988" cy="307776"/>
          </a:xfrm>
          <a:prstGeom prst="rect">
            <a:avLst/>
          </a:prstGeom>
        </p:spPr>
        <p:txBody>
          <a:bodyPr wrap="none" lIns="121915" tIns="60958" rIns="121915" bIns="60958">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建模平台</a:t>
            </a:r>
          </a:p>
        </p:txBody>
      </p:sp>
      <p:sp>
        <p:nvSpPr>
          <p:cNvPr id="90" name="对角圆角矩形 89">
            <a:extLst>
              <a:ext uri="{FF2B5EF4-FFF2-40B4-BE49-F238E27FC236}">
                <a16:creationId xmlns:a16="http://schemas.microsoft.com/office/drawing/2014/main" id="{E47C74B5-36AB-2548-9884-D244AE31069C}"/>
              </a:ext>
            </a:extLst>
          </p:cNvPr>
          <p:cNvSpPr/>
          <p:nvPr/>
        </p:nvSpPr>
        <p:spPr>
          <a:xfrm>
            <a:off x="8931415" y="2068809"/>
            <a:ext cx="1982317" cy="333481"/>
          </a:xfrm>
          <a:prstGeom prst="round2DiagRect">
            <a:avLst>
              <a:gd name="adj1" fmla="val 16667"/>
              <a:gd name="adj2" fmla="val 12531"/>
            </a:avLst>
          </a:prstGeom>
          <a:solidFill>
            <a:srgbClr val="2164E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5" tIns="60958" rIns="121915" bIns="60958" rtlCol="0" anchor="ctr"/>
          <a:lstStyle/>
          <a:p>
            <a:pPr algn="ctr"/>
            <a:r>
              <a:rPr lang="zh-CN" altLang="en-US" sz="1200" b="1" dirty="0">
                <a:solidFill>
                  <a:srgbClr val="FFFFFF"/>
                </a:solidFill>
                <a:latin typeface="微软雅黑" panose="020B0503020204020204" pitchFamily="34" charset="-122"/>
                <a:ea typeface="微软雅黑" panose="020B0503020204020204" pitchFamily="34" charset="-122"/>
              </a:rPr>
              <a:t>思维典型应用场景</a:t>
            </a:r>
          </a:p>
        </p:txBody>
      </p:sp>
      <p:sp>
        <p:nvSpPr>
          <p:cNvPr id="93" name="矩形 92">
            <a:extLst>
              <a:ext uri="{FF2B5EF4-FFF2-40B4-BE49-F238E27FC236}">
                <a16:creationId xmlns:a16="http://schemas.microsoft.com/office/drawing/2014/main" id="{81F97AF7-3352-9C49-9C24-BBA69967E7F8}"/>
              </a:ext>
            </a:extLst>
          </p:cNvPr>
          <p:cNvSpPr/>
          <p:nvPr/>
        </p:nvSpPr>
        <p:spPr>
          <a:xfrm>
            <a:off x="4614549" y="2614523"/>
            <a:ext cx="2838348" cy="415504"/>
          </a:xfrm>
          <a:prstGeom prst="rect">
            <a:avLst/>
          </a:prstGeom>
          <a:noFill/>
        </p:spPr>
        <p:txBody>
          <a:bodyPr wrap="square" lIns="121915" tIns="60958" rIns="121915" bIns="60958">
            <a:spAutoFit/>
          </a:bodyPr>
          <a:lstStyle/>
          <a:p>
            <a:pPr algn="ctr"/>
            <a:r>
              <a:rPr lang="zh-CN" altLang="en-US" sz="1900" b="1" dirty="0">
                <a:latin typeface="微软雅黑" panose="020B0503020204020204" pitchFamily="34" charset="-122"/>
                <a:ea typeface="微软雅黑" panose="020B0503020204020204" pitchFamily="34" charset="-122"/>
                <a:sym typeface="微软雅黑" panose="020B0503020204020204" pitchFamily="34" charset="-122"/>
              </a:rPr>
              <a:t>金融大脑</a:t>
            </a:r>
          </a:p>
        </p:txBody>
      </p:sp>
      <p:sp>
        <p:nvSpPr>
          <p:cNvPr id="143" name="矩形 142"/>
          <p:cNvSpPr/>
          <p:nvPr/>
        </p:nvSpPr>
        <p:spPr>
          <a:xfrm>
            <a:off x="589129" y="812633"/>
            <a:ext cx="11125024" cy="1130315"/>
          </a:xfrm>
          <a:prstGeom prst="rect">
            <a:avLst/>
          </a:prstGeom>
          <a:noFill/>
        </p:spPr>
        <p:txBody>
          <a:bodyPr wrap="square" lIns="109724" tIns="54863" rIns="109724" bIns="54863" rtlCol="0">
            <a:spAutoFit/>
          </a:bodyPr>
          <a:lstStyle/>
          <a:p>
            <a:pPr algn="just">
              <a:lnSpc>
                <a:spcPct val="150000"/>
              </a:lnSpc>
            </a:pPr>
            <a:r>
              <a:rPr lang="zh-CN" altLang="en-US" sz="1500" dirty="0">
                <a:latin typeface="+mj-ea"/>
                <a:ea typeface="+mj-ea"/>
              </a:rPr>
              <a:t>金融大脑全面助力农行业务升级，既提供</a:t>
            </a:r>
            <a:r>
              <a:rPr lang="zh-CN" altLang="zh-CN" sz="1500" dirty="0">
                <a:latin typeface="+mj-ea"/>
                <a:ea typeface="+mj-ea"/>
              </a:rPr>
              <a:t>提供高水平的生物识别能力，包括人脸识别、语音识别、文字识别、语义识别、图像识别等能力</a:t>
            </a:r>
            <a:r>
              <a:rPr lang="zh-CN" altLang="en-US" sz="1500" dirty="0">
                <a:latin typeface="+mj-ea"/>
                <a:ea typeface="+mj-ea"/>
              </a:rPr>
              <a:t>；又</a:t>
            </a:r>
            <a:r>
              <a:rPr lang="zh-CN" altLang="zh-CN" sz="1500" dirty="0">
                <a:latin typeface="+mj-ea"/>
                <a:ea typeface="+mj-ea"/>
              </a:rPr>
              <a:t>提供一站式机器学习平台，包括样本管理、数据预处理、特征工程、模型训练、预测评估、模型管理、在线预测服务等功能</a:t>
            </a:r>
            <a:r>
              <a:rPr lang="zh-CN" altLang="en-US" sz="1500" dirty="0">
                <a:latin typeface="+mj-ea"/>
                <a:ea typeface="+mj-ea"/>
              </a:rPr>
              <a:t>。在农行业务的智能化中发挥巨大作用。</a:t>
            </a:r>
            <a:endParaRPr lang="en-US" altLang="zh-CN" sz="1500" dirty="0">
              <a:latin typeface="+mj-ea"/>
              <a:ea typeface="+mj-ea"/>
            </a:endParaRPr>
          </a:p>
        </p:txBody>
      </p:sp>
      <p:sp>
        <p:nvSpPr>
          <p:cNvPr id="144" name="TextBox 27">
            <a:extLst>
              <a:ext uri="{FF2B5EF4-FFF2-40B4-BE49-F238E27FC236}">
                <a16:creationId xmlns:a16="http://schemas.microsoft.com/office/drawing/2014/main" id="{BCCE2675-922C-274C-AFC3-BA3522144807}"/>
              </a:ext>
            </a:extLst>
          </p:cNvPr>
          <p:cNvSpPr/>
          <p:nvPr/>
        </p:nvSpPr>
        <p:spPr>
          <a:xfrm>
            <a:off x="7224066" y="5118053"/>
            <a:ext cx="1163448" cy="292395"/>
          </a:xfrm>
          <a:prstGeom prst="rect">
            <a:avLst/>
          </a:prstGeom>
          <a:noFill/>
          <a:ln w="9525">
            <a:noFill/>
          </a:ln>
        </p:spPr>
        <p:txBody>
          <a:bodyPr wrap="square" lIns="121915" tIns="60958" rIns="121915" bIns="60958" anchor="ctr">
            <a:spAutoFit/>
          </a:bodyPr>
          <a:lstStyle/>
          <a:p>
            <a:r>
              <a:rPr lang="zh-CN" altLang="en-US" sz="11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决策能力</a:t>
            </a:r>
          </a:p>
        </p:txBody>
      </p:sp>
      <p:sp>
        <p:nvSpPr>
          <p:cNvPr id="146" name="右箭头 145">
            <a:extLst>
              <a:ext uri="{FF2B5EF4-FFF2-40B4-BE49-F238E27FC236}">
                <a16:creationId xmlns:a16="http://schemas.microsoft.com/office/drawing/2014/main" id="{9D074856-104F-B040-B512-368B93F392FD}"/>
              </a:ext>
            </a:extLst>
          </p:cNvPr>
          <p:cNvSpPr/>
          <p:nvPr/>
        </p:nvSpPr>
        <p:spPr>
          <a:xfrm rot="10800000">
            <a:off x="3149938" y="3945584"/>
            <a:ext cx="534942" cy="33240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5" tIns="60958" rIns="121915" bIns="60958" rtlCol="0" anchor="ctr"/>
          <a:lstStyle/>
          <a:p>
            <a:pPr algn="ctr"/>
            <a:endParaRPr kumimoji="1" lang="zh-CN" altLang="en-US" sz="1300">
              <a:solidFill>
                <a:schemeClr val="tx1"/>
              </a:solidFill>
              <a:latin typeface="微软雅黑" panose="020B0503020204020204" pitchFamily="34" charset="-122"/>
              <a:ea typeface="微软雅黑" panose="020B0503020204020204" pitchFamily="34" charset="-122"/>
            </a:endParaRPr>
          </a:p>
        </p:txBody>
      </p:sp>
      <p:pic>
        <p:nvPicPr>
          <p:cNvPr id="151" name="图片 150">
            <a:extLst>
              <a:ext uri="{FF2B5EF4-FFF2-40B4-BE49-F238E27FC236}">
                <a16:creationId xmlns:a16="http://schemas.microsoft.com/office/drawing/2014/main" id="{6191B674-3B09-134A-B603-E8617F65B690}"/>
              </a:ext>
            </a:extLst>
          </p:cNvPr>
          <p:cNvPicPr>
            <a:picLocks noChangeAspect="1"/>
          </p:cNvPicPr>
          <p:nvPr/>
        </p:nvPicPr>
        <p:blipFill>
          <a:blip r:embed="rId4"/>
          <a:stretch>
            <a:fillRect/>
          </a:stretch>
        </p:blipFill>
        <p:spPr>
          <a:xfrm>
            <a:off x="431745" y="2493503"/>
            <a:ext cx="1307222" cy="2208337"/>
          </a:xfrm>
          <a:prstGeom prst="rect">
            <a:avLst/>
          </a:prstGeom>
          <a:ln>
            <a:solidFill>
              <a:srgbClr val="2164EE"/>
            </a:solidFill>
          </a:ln>
        </p:spPr>
      </p:pic>
      <p:sp>
        <p:nvSpPr>
          <p:cNvPr id="153" name="矩形 152">
            <a:extLst>
              <a:ext uri="{FF2B5EF4-FFF2-40B4-BE49-F238E27FC236}">
                <a16:creationId xmlns:a16="http://schemas.microsoft.com/office/drawing/2014/main" id="{1BB12F1D-4E13-2744-AA32-048945A0C0FA}"/>
              </a:ext>
            </a:extLst>
          </p:cNvPr>
          <p:cNvSpPr/>
          <p:nvPr/>
        </p:nvSpPr>
        <p:spPr>
          <a:xfrm>
            <a:off x="431745" y="2506264"/>
            <a:ext cx="1063350" cy="492438"/>
          </a:xfrm>
          <a:prstGeom prst="rect">
            <a:avLst/>
          </a:prstGeom>
        </p:spPr>
        <p:txBody>
          <a:bodyPr wrap="square" lIns="121915" tIns="60958" rIns="121915" bIns="60958">
            <a:spAutoFit/>
          </a:bodyPr>
          <a:lstStyle/>
          <a:p>
            <a:pPr algn="ctr">
              <a:spcBef>
                <a:spcPts val="800"/>
              </a:spcBef>
              <a:spcAft>
                <a:spcPts val="800"/>
              </a:spcAft>
            </a:pPr>
            <a:r>
              <a:rPr lang="zh-CN" altLang="zh-CN" sz="1200" spc="267" dirty="0">
                <a:latin typeface="微软雅黑" panose="020B0503020204020204" pitchFamily="34" charset="-122"/>
                <a:ea typeface="微软雅黑" panose="020B0503020204020204" pitchFamily="34" charset="-122"/>
              </a:rPr>
              <a:t>1</a:t>
            </a:r>
            <a:r>
              <a:rPr lang="en-US" altLang="zh-CN" sz="1200" spc="267" dirty="0">
                <a:latin typeface="微软雅黑" panose="020B0503020204020204" pitchFamily="34" charset="-122"/>
                <a:ea typeface="微软雅黑" panose="020B0503020204020204" pitchFamily="34" charset="-122"/>
              </a:rPr>
              <a:t>.</a:t>
            </a:r>
            <a:r>
              <a:rPr lang="zh-CN" altLang="en-US" sz="1200" spc="267" dirty="0">
                <a:latin typeface="微软雅黑" panose="020B0503020204020204" pitchFamily="34" charset="-122"/>
                <a:ea typeface="微软雅黑" panose="020B0503020204020204" pitchFamily="34" charset="-122"/>
              </a:rPr>
              <a:t> 语音导航</a:t>
            </a:r>
          </a:p>
        </p:txBody>
      </p:sp>
      <p:pic>
        <p:nvPicPr>
          <p:cNvPr id="154" name="图片 153" descr="WechatIMG11.jpeg">
            <a:extLst>
              <a:ext uri="{FF2B5EF4-FFF2-40B4-BE49-F238E27FC236}">
                <a16:creationId xmlns:a16="http://schemas.microsoft.com/office/drawing/2014/main" id="{04CB30CE-AE3A-6A49-B5F1-87DF18FD19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513" y="2505142"/>
            <a:ext cx="1303983" cy="2186961"/>
          </a:xfrm>
          <a:prstGeom prst="rect">
            <a:avLst/>
          </a:prstGeom>
          <a:ln>
            <a:solidFill>
              <a:srgbClr val="2164EE"/>
            </a:solidFill>
          </a:ln>
          <a:effectLst>
            <a:outerShdw blurRad="292100" dist="139700" dir="2700000" algn="tl" rotWithShape="0">
              <a:srgbClr val="333333">
                <a:alpha val="65000"/>
              </a:srgbClr>
            </a:outerShdw>
          </a:effectLst>
        </p:spPr>
      </p:pic>
      <p:sp>
        <p:nvSpPr>
          <p:cNvPr id="155" name="矩形 154">
            <a:extLst>
              <a:ext uri="{FF2B5EF4-FFF2-40B4-BE49-F238E27FC236}">
                <a16:creationId xmlns:a16="http://schemas.microsoft.com/office/drawing/2014/main" id="{1BB12F1D-4E13-2744-AA32-048945A0C0FA}"/>
              </a:ext>
            </a:extLst>
          </p:cNvPr>
          <p:cNvSpPr/>
          <p:nvPr/>
        </p:nvSpPr>
        <p:spPr>
          <a:xfrm>
            <a:off x="1840913" y="2501116"/>
            <a:ext cx="1339945" cy="492438"/>
          </a:xfrm>
          <a:prstGeom prst="rect">
            <a:avLst/>
          </a:prstGeom>
        </p:spPr>
        <p:txBody>
          <a:bodyPr wrap="square" lIns="121915" tIns="60958" rIns="121915" bIns="60958">
            <a:spAutoFit/>
          </a:bodyPr>
          <a:lstStyle/>
          <a:p>
            <a:pPr algn="ctr">
              <a:spcBef>
                <a:spcPts val="800"/>
              </a:spcBef>
              <a:spcAft>
                <a:spcPts val="800"/>
              </a:spcAft>
            </a:pPr>
            <a:r>
              <a:rPr lang="zh-CN" altLang="zh-CN" sz="1200" spc="267" dirty="0">
                <a:latin typeface="微软雅黑" panose="020B0503020204020204" pitchFamily="34" charset="-122"/>
                <a:ea typeface="微软雅黑" panose="020B0503020204020204" pitchFamily="34" charset="-122"/>
              </a:rPr>
              <a:t>2</a:t>
            </a:r>
            <a:r>
              <a:rPr lang="en-US" altLang="zh-CN" sz="1200" spc="267" dirty="0">
                <a:latin typeface="微软雅黑" panose="020B0503020204020204" pitchFamily="34" charset="-122"/>
                <a:ea typeface="微软雅黑" panose="020B0503020204020204" pitchFamily="34" charset="-122"/>
              </a:rPr>
              <a:t>.</a:t>
            </a:r>
            <a:r>
              <a:rPr lang="zh-CN" altLang="en-US" sz="1200" spc="267" dirty="0">
                <a:latin typeface="微软雅黑" panose="020B0503020204020204" pitchFamily="34" charset="-122"/>
                <a:ea typeface="微软雅黑" panose="020B0503020204020204" pitchFamily="34" charset="-122"/>
              </a:rPr>
              <a:t> 二三类户开户</a:t>
            </a:r>
          </a:p>
        </p:txBody>
      </p:sp>
      <p:pic>
        <p:nvPicPr>
          <p:cNvPr id="157" name="图片 156" descr="3.png">
            <a:extLst>
              <a:ext uri="{FF2B5EF4-FFF2-40B4-BE49-F238E27FC236}">
                <a16:creationId xmlns:a16="http://schemas.microsoft.com/office/drawing/2014/main" id="{4C6952B7-F39C-FE45-9786-1CBC8B698A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194" y="4485215"/>
            <a:ext cx="1307224" cy="2307455"/>
          </a:xfrm>
          <a:prstGeom prst="rect">
            <a:avLst/>
          </a:prstGeom>
          <a:ln>
            <a:solidFill>
              <a:srgbClr val="2164EE"/>
            </a:solidFill>
          </a:ln>
          <a:effectLst/>
        </p:spPr>
      </p:pic>
      <p:sp>
        <p:nvSpPr>
          <p:cNvPr id="158" name="矩形 157">
            <a:extLst>
              <a:ext uri="{FF2B5EF4-FFF2-40B4-BE49-F238E27FC236}">
                <a16:creationId xmlns:a16="http://schemas.microsoft.com/office/drawing/2014/main" id="{1BB12F1D-4E13-2744-AA32-048945A0C0FA}"/>
              </a:ext>
            </a:extLst>
          </p:cNvPr>
          <p:cNvSpPr/>
          <p:nvPr/>
        </p:nvSpPr>
        <p:spPr>
          <a:xfrm>
            <a:off x="385473" y="4466902"/>
            <a:ext cx="1339945" cy="492438"/>
          </a:xfrm>
          <a:prstGeom prst="rect">
            <a:avLst/>
          </a:prstGeom>
        </p:spPr>
        <p:txBody>
          <a:bodyPr wrap="square" lIns="121915" tIns="60958" rIns="121915" bIns="60958">
            <a:spAutoFit/>
          </a:bodyPr>
          <a:lstStyle/>
          <a:p>
            <a:pPr algn="ctr">
              <a:spcBef>
                <a:spcPts val="800"/>
              </a:spcBef>
              <a:spcAft>
                <a:spcPts val="800"/>
              </a:spcAft>
            </a:pPr>
            <a:r>
              <a:rPr lang="zh-CN" altLang="zh-CN" sz="1200" spc="267" dirty="0">
                <a:solidFill>
                  <a:schemeClr val="bg1"/>
                </a:solidFill>
                <a:latin typeface="微软雅黑" panose="020B0503020204020204" pitchFamily="34" charset="-122"/>
                <a:ea typeface="微软雅黑" panose="020B0503020204020204" pitchFamily="34" charset="-122"/>
              </a:rPr>
              <a:t>3</a:t>
            </a:r>
            <a:r>
              <a:rPr lang="en-US" altLang="zh-CN" sz="1200" spc="267" dirty="0">
                <a:solidFill>
                  <a:schemeClr val="bg1"/>
                </a:solidFill>
                <a:latin typeface="微软雅黑" panose="020B0503020204020204" pitchFamily="34" charset="-122"/>
                <a:ea typeface="微软雅黑" panose="020B0503020204020204" pitchFamily="34" charset="-122"/>
              </a:rPr>
              <a:t>.</a:t>
            </a:r>
            <a:r>
              <a:rPr lang="zh-CN" altLang="en-US" sz="1200" spc="267" dirty="0">
                <a:solidFill>
                  <a:schemeClr val="bg1"/>
                </a:solidFill>
                <a:latin typeface="微软雅黑" panose="020B0503020204020204" pitchFamily="34" charset="-122"/>
                <a:ea typeface="微软雅黑" panose="020B0503020204020204" pitchFamily="34" charset="-122"/>
              </a:rPr>
              <a:t> 智能化转账</a:t>
            </a:r>
          </a:p>
        </p:txBody>
      </p:sp>
      <p:pic>
        <p:nvPicPr>
          <p:cNvPr id="7" name="图片 6"/>
          <p:cNvPicPr>
            <a:picLocks noChangeAspect="1"/>
          </p:cNvPicPr>
          <p:nvPr/>
        </p:nvPicPr>
        <p:blipFill>
          <a:blip r:embed="rId7"/>
          <a:stretch>
            <a:fillRect/>
          </a:stretch>
        </p:blipFill>
        <p:spPr>
          <a:xfrm>
            <a:off x="1725418" y="4502468"/>
            <a:ext cx="1457726" cy="1102177"/>
          </a:xfrm>
          <a:prstGeom prst="rect">
            <a:avLst/>
          </a:prstGeom>
          <a:ln>
            <a:solidFill>
              <a:srgbClr val="2164EE"/>
            </a:solidFill>
          </a:ln>
        </p:spPr>
      </p:pic>
      <p:sp>
        <p:nvSpPr>
          <p:cNvPr id="159" name="矩形 158">
            <a:extLst>
              <a:ext uri="{FF2B5EF4-FFF2-40B4-BE49-F238E27FC236}">
                <a16:creationId xmlns:a16="http://schemas.microsoft.com/office/drawing/2014/main" id="{1BB12F1D-4E13-2744-AA32-048945A0C0FA}"/>
              </a:ext>
            </a:extLst>
          </p:cNvPr>
          <p:cNvSpPr/>
          <p:nvPr/>
        </p:nvSpPr>
        <p:spPr>
          <a:xfrm>
            <a:off x="1606253" y="4487926"/>
            <a:ext cx="1728660" cy="492438"/>
          </a:xfrm>
          <a:prstGeom prst="rect">
            <a:avLst/>
          </a:prstGeom>
        </p:spPr>
        <p:txBody>
          <a:bodyPr wrap="square" lIns="121915" tIns="60958" rIns="121915" bIns="60958">
            <a:spAutoFit/>
          </a:bodyPr>
          <a:lstStyle/>
          <a:p>
            <a:pPr algn="ctr">
              <a:spcBef>
                <a:spcPts val="800"/>
              </a:spcBef>
              <a:spcAft>
                <a:spcPts val="800"/>
              </a:spcAft>
            </a:pPr>
            <a:r>
              <a:rPr lang="zh-CN" altLang="zh-CN" sz="1200" spc="267" dirty="0">
                <a:solidFill>
                  <a:schemeClr val="bg1"/>
                </a:solidFill>
                <a:latin typeface="微软雅黑" panose="020B0503020204020204" pitchFamily="34" charset="-122"/>
                <a:ea typeface="微软雅黑" panose="020B0503020204020204" pitchFamily="34" charset="-122"/>
              </a:rPr>
              <a:t>4</a:t>
            </a:r>
            <a:r>
              <a:rPr lang="en-US" altLang="zh-CN" sz="1200" spc="267" dirty="0">
                <a:solidFill>
                  <a:schemeClr val="bg1"/>
                </a:solidFill>
                <a:latin typeface="微软雅黑" panose="020B0503020204020204" pitchFamily="34" charset="-122"/>
                <a:ea typeface="微软雅黑" panose="020B0503020204020204" pitchFamily="34" charset="-122"/>
              </a:rPr>
              <a:t>.</a:t>
            </a:r>
            <a:r>
              <a:rPr lang="zh-CN" altLang="en-US" sz="1200" spc="267" dirty="0">
                <a:solidFill>
                  <a:schemeClr val="bg1"/>
                </a:solidFill>
                <a:latin typeface="微软雅黑" panose="020B0503020204020204" pitchFamily="34" charset="-122"/>
                <a:ea typeface="微软雅黑" panose="020B0503020204020204" pitchFamily="34" charset="-122"/>
              </a:rPr>
              <a:t> 柜台用户证件识别</a:t>
            </a:r>
          </a:p>
        </p:txBody>
      </p:sp>
      <p:pic>
        <p:nvPicPr>
          <p:cNvPr id="8" name="图片 7"/>
          <p:cNvPicPr>
            <a:picLocks noChangeAspect="1"/>
          </p:cNvPicPr>
          <p:nvPr/>
        </p:nvPicPr>
        <p:blipFill>
          <a:blip r:embed="rId8"/>
          <a:stretch>
            <a:fillRect/>
          </a:stretch>
        </p:blipFill>
        <p:spPr>
          <a:xfrm>
            <a:off x="1725419" y="5604643"/>
            <a:ext cx="1429077" cy="1211560"/>
          </a:xfrm>
          <a:prstGeom prst="rect">
            <a:avLst/>
          </a:prstGeom>
          <a:ln>
            <a:solidFill>
              <a:srgbClr val="2164EE"/>
            </a:solidFill>
          </a:ln>
        </p:spPr>
      </p:pic>
      <p:sp>
        <p:nvSpPr>
          <p:cNvPr id="161" name="矩形 160">
            <a:extLst>
              <a:ext uri="{FF2B5EF4-FFF2-40B4-BE49-F238E27FC236}">
                <a16:creationId xmlns:a16="http://schemas.microsoft.com/office/drawing/2014/main" id="{671F2F79-0CCE-D44F-B588-C48C7C4D865A}"/>
              </a:ext>
            </a:extLst>
          </p:cNvPr>
          <p:cNvSpPr/>
          <p:nvPr/>
        </p:nvSpPr>
        <p:spPr>
          <a:xfrm>
            <a:off x="3785830" y="2493503"/>
            <a:ext cx="4375408" cy="4299167"/>
          </a:xfrm>
          <a:prstGeom prst="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8" rIns="91438" bIns="45718" rtlCol="0" anchor="ctr"/>
          <a:lstStyle/>
          <a:p>
            <a:pPr algn="ctr"/>
            <a:endParaRPr kumimoji="1" lang="zh-CN" altLang="en-US" sz="1200">
              <a:solidFill>
                <a:schemeClr val="tx1"/>
              </a:solidFill>
              <a:latin typeface="Microsoft YaHei" panose="020B0503020204020204" pitchFamily="34" charset="-122"/>
              <a:ea typeface="Microsoft YaHei" panose="020B0503020204020204" pitchFamily="34" charset="-122"/>
            </a:endParaRPr>
          </a:p>
        </p:txBody>
      </p:sp>
      <p:pic>
        <p:nvPicPr>
          <p:cNvPr id="163" name="图片 162">
            <a:extLst>
              <a:ext uri="{FF2B5EF4-FFF2-40B4-BE49-F238E27FC236}">
                <a16:creationId xmlns:a16="http://schemas.microsoft.com/office/drawing/2014/main" id="{BF8345B4-C9BE-254A-B45E-E771B5CBDAEC}"/>
              </a:ext>
            </a:extLst>
          </p:cNvPr>
          <p:cNvPicPr>
            <a:picLocks noChangeAspect="1"/>
          </p:cNvPicPr>
          <p:nvPr/>
        </p:nvPicPr>
        <p:blipFill>
          <a:blip r:embed="rId9"/>
          <a:stretch>
            <a:fillRect/>
          </a:stretch>
        </p:blipFill>
        <p:spPr>
          <a:xfrm>
            <a:off x="8957160" y="2783411"/>
            <a:ext cx="576075" cy="576000"/>
          </a:xfrm>
          <a:prstGeom prst="rect">
            <a:avLst/>
          </a:prstGeom>
        </p:spPr>
      </p:pic>
      <p:pic>
        <p:nvPicPr>
          <p:cNvPr id="164" name="图片 163">
            <a:extLst>
              <a:ext uri="{FF2B5EF4-FFF2-40B4-BE49-F238E27FC236}">
                <a16:creationId xmlns:a16="http://schemas.microsoft.com/office/drawing/2014/main" id="{09E9B2D6-CF19-5B47-AB8A-81CCED83872A}"/>
              </a:ext>
            </a:extLst>
          </p:cNvPr>
          <p:cNvPicPr>
            <a:picLocks noChangeAspect="1"/>
          </p:cNvPicPr>
          <p:nvPr/>
        </p:nvPicPr>
        <p:blipFill>
          <a:blip r:embed="rId10"/>
          <a:stretch>
            <a:fillRect/>
          </a:stretch>
        </p:blipFill>
        <p:spPr>
          <a:xfrm>
            <a:off x="8957160" y="3631168"/>
            <a:ext cx="576075" cy="576000"/>
          </a:xfrm>
          <a:prstGeom prst="rect">
            <a:avLst/>
          </a:prstGeom>
        </p:spPr>
      </p:pic>
      <p:pic>
        <p:nvPicPr>
          <p:cNvPr id="165" name="图片 164">
            <a:extLst>
              <a:ext uri="{FF2B5EF4-FFF2-40B4-BE49-F238E27FC236}">
                <a16:creationId xmlns:a16="http://schemas.microsoft.com/office/drawing/2014/main" id="{54E89C37-A4BF-844E-A762-6A0F7C98CF20}"/>
              </a:ext>
            </a:extLst>
          </p:cNvPr>
          <p:cNvPicPr>
            <a:picLocks noChangeAspect="1"/>
          </p:cNvPicPr>
          <p:nvPr/>
        </p:nvPicPr>
        <p:blipFill>
          <a:blip r:embed="rId11"/>
          <a:stretch>
            <a:fillRect/>
          </a:stretch>
        </p:blipFill>
        <p:spPr>
          <a:xfrm>
            <a:off x="8957161" y="4658089"/>
            <a:ext cx="548477" cy="476873"/>
          </a:xfrm>
          <a:prstGeom prst="rect">
            <a:avLst/>
          </a:prstGeom>
        </p:spPr>
      </p:pic>
      <p:pic>
        <p:nvPicPr>
          <p:cNvPr id="166" name="图片 165">
            <a:extLst>
              <a:ext uri="{FF2B5EF4-FFF2-40B4-BE49-F238E27FC236}">
                <a16:creationId xmlns:a16="http://schemas.microsoft.com/office/drawing/2014/main" id="{0FCD7533-35A3-0B4E-89DE-D4C5D2FED0D1}"/>
              </a:ext>
            </a:extLst>
          </p:cNvPr>
          <p:cNvPicPr>
            <a:picLocks noChangeAspect="1"/>
          </p:cNvPicPr>
          <p:nvPr/>
        </p:nvPicPr>
        <p:blipFill>
          <a:blip r:embed="rId12">
            <a:duotone>
              <a:schemeClr val="accent1">
                <a:shade val="45000"/>
                <a:satMod val="135000"/>
              </a:schemeClr>
              <a:prstClr val="white"/>
            </a:duotone>
          </a:blip>
          <a:stretch>
            <a:fillRect/>
          </a:stretch>
        </p:blipFill>
        <p:spPr>
          <a:xfrm>
            <a:off x="8957160" y="5444059"/>
            <a:ext cx="419564" cy="576000"/>
          </a:xfrm>
          <a:prstGeom prst="rect">
            <a:avLst/>
          </a:prstGeom>
        </p:spPr>
      </p:pic>
      <p:pic>
        <p:nvPicPr>
          <p:cNvPr id="167" name="图片 166">
            <a:extLst>
              <a:ext uri="{FF2B5EF4-FFF2-40B4-BE49-F238E27FC236}">
                <a16:creationId xmlns:a16="http://schemas.microsoft.com/office/drawing/2014/main" id="{C9E2DFA8-193F-3149-8424-FFF203E64BC2}"/>
              </a:ext>
            </a:extLst>
          </p:cNvPr>
          <p:cNvPicPr>
            <a:picLocks noChangeAspect="1"/>
          </p:cNvPicPr>
          <p:nvPr/>
        </p:nvPicPr>
        <p:blipFill>
          <a:blip r:embed="rId13">
            <a:duotone>
              <a:schemeClr val="accent1">
                <a:shade val="45000"/>
                <a:satMod val="135000"/>
              </a:schemeClr>
              <a:prstClr val="white"/>
            </a:duotone>
          </a:blip>
          <a:stretch>
            <a:fillRect/>
          </a:stretch>
        </p:blipFill>
        <p:spPr>
          <a:xfrm>
            <a:off x="8957160" y="6216668"/>
            <a:ext cx="576075" cy="576000"/>
          </a:xfrm>
          <a:prstGeom prst="rect">
            <a:avLst/>
          </a:prstGeom>
        </p:spPr>
      </p:pic>
      <p:sp>
        <p:nvSpPr>
          <p:cNvPr id="168" name="文本框 167">
            <a:extLst>
              <a:ext uri="{FF2B5EF4-FFF2-40B4-BE49-F238E27FC236}">
                <a16:creationId xmlns:a16="http://schemas.microsoft.com/office/drawing/2014/main" id="{E7026C7B-BDCD-B84D-8231-2BE11D158C9F}"/>
              </a:ext>
            </a:extLst>
          </p:cNvPr>
          <p:cNvSpPr txBox="1"/>
          <p:nvPr/>
        </p:nvSpPr>
        <p:spPr>
          <a:xfrm>
            <a:off x="9786407" y="2814040"/>
            <a:ext cx="1169703" cy="492443"/>
          </a:xfrm>
          <a:prstGeom prst="rect">
            <a:avLst/>
          </a:prstGeom>
          <a:noFill/>
        </p:spPr>
        <p:txBody>
          <a:bodyPr wrap="none" lIns="121915" tIns="60958" rIns="121915" bIns="60958" rtlCol="0">
            <a:spAutoFit/>
          </a:bodyPr>
          <a:lstStyle/>
          <a:p>
            <a:r>
              <a:rPr kumimoji="1" lang="zh-CN" altLang="en-US" sz="2400" dirty="0">
                <a:latin typeface="微软雅黑" panose="020B0503020204020204" pitchFamily="34" charset="-122"/>
                <a:ea typeface="微软雅黑" panose="020B0503020204020204" pitchFamily="34" charset="-122"/>
              </a:rPr>
              <a:t>信用分</a:t>
            </a:r>
          </a:p>
        </p:txBody>
      </p:sp>
      <p:sp>
        <p:nvSpPr>
          <p:cNvPr id="169" name="文本框 168">
            <a:extLst>
              <a:ext uri="{FF2B5EF4-FFF2-40B4-BE49-F238E27FC236}">
                <a16:creationId xmlns:a16="http://schemas.microsoft.com/office/drawing/2014/main" id="{E7026C7B-BDCD-B84D-8231-2BE11D158C9F}"/>
              </a:ext>
            </a:extLst>
          </p:cNvPr>
          <p:cNvSpPr txBox="1"/>
          <p:nvPr/>
        </p:nvSpPr>
        <p:spPr>
          <a:xfrm>
            <a:off x="9786405" y="3647237"/>
            <a:ext cx="1785337" cy="492443"/>
          </a:xfrm>
          <a:prstGeom prst="rect">
            <a:avLst/>
          </a:prstGeom>
          <a:noFill/>
        </p:spPr>
        <p:txBody>
          <a:bodyPr wrap="none" lIns="121915" tIns="60958" rIns="121915" bIns="60958" rtlCol="0">
            <a:spAutoFit/>
          </a:bodyPr>
          <a:lstStyle/>
          <a:p>
            <a:r>
              <a:rPr kumimoji="1" lang="zh-CN" altLang="en-US" sz="2400" dirty="0">
                <a:latin typeface="微软雅黑" panose="020B0503020204020204" pitchFamily="34" charset="-122"/>
                <a:ea typeface="微软雅黑" panose="020B0503020204020204" pitchFamily="34" charset="-122"/>
              </a:rPr>
              <a:t>交易反欺诈</a:t>
            </a:r>
          </a:p>
        </p:txBody>
      </p:sp>
      <p:sp>
        <p:nvSpPr>
          <p:cNvPr id="170" name="文本框 169">
            <a:extLst>
              <a:ext uri="{FF2B5EF4-FFF2-40B4-BE49-F238E27FC236}">
                <a16:creationId xmlns:a16="http://schemas.microsoft.com/office/drawing/2014/main" id="{E7026C7B-BDCD-B84D-8231-2BE11D158C9F}"/>
              </a:ext>
            </a:extLst>
          </p:cNvPr>
          <p:cNvSpPr txBox="1"/>
          <p:nvPr/>
        </p:nvSpPr>
        <p:spPr>
          <a:xfrm>
            <a:off x="9786405" y="4615969"/>
            <a:ext cx="1477520" cy="492443"/>
          </a:xfrm>
          <a:prstGeom prst="rect">
            <a:avLst/>
          </a:prstGeom>
          <a:noFill/>
        </p:spPr>
        <p:txBody>
          <a:bodyPr wrap="none" lIns="121915" tIns="60958" rIns="121915" bIns="60958" rtlCol="0">
            <a:spAutoFit/>
          </a:bodyPr>
          <a:lstStyle/>
          <a:p>
            <a:r>
              <a:rPr kumimoji="1" lang="zh-CN" altLang="en-US" sz="2400" dirty="0">
                <a:latin typeface="微软雅黑" panose="020B0503020204020204" pitchFamily="34" charset="-122"/>
                <a:ea typeface="微软雅黑" panose="020B0503020204020204" pitchFamily="34" charset="-122"/>
              </a:rPr>
              <a:t>运营审核</a:t>
            </a:r>
          </a:p>
        </p:txBody>
      </p:sp>
      <p:sp>
        <p:nvSpPr>
          <p:cNvPr id="171" name="文本框 170">
            <a:extLst>
              <a:ext uri="{FF2B5EF4-FFF2-40B4-BE49-F238E27FC236}">
                <a16:creationId xmlns:a16="http://schemas.microsoft.com/office/drawing/2014/main" id="{E7026C7B-BDCD-B84D-8231-2BE11D158C9F}"/>
              </a:ext>
            </a:extLst>
          </p:cNvPr>
          <p:cNvSpPr txBox="1"/>
          <p:nvPr/>
        </p:nvSpPr>
        <p:spPr>
          <a:xfrm>
            <a:off x="9786405" y="5495777"/>
            <a:ext cx="2123815" cy="492443"/>
          </a:xfrm>
          <a:prstGeom prst="rect">
            <a:avLst/>
          </a:prstGeom>
          <a:noFill/>
        </p:spPr>
        <p:txBody>
          <a:bodyPr wrap="none" lIns="121915" tIns="60958" rIns="121915" bIns="60958" rtlCol="0">
            <a:spAutoFit/>
          </a:bodyPr>
          <a:lstStyle/>
          <a:p>
            <a:r>
              <a:rPr kumimoji="1" lang="zh-CN" altLang="en-US" sz="2400" dirty="0">
                <a:latin typeface="微软雅黑" panose="020B0503020204020204" pitchFamily="34" charset="-122"/>
                <a:ea typeface="微软雅黑" panose="020B0503020204020204" pitchFamily="34" charset="-122"/>
              </a:rPr>
              <a:t>地址风险聚类</a:t>
            </a:r>
          </a:p>
        </p:txBody>
      </p:sp>
      <p:sp>
        <p:nvSpPr>
          <p:cNvPr id="172" name="文本框 171">
            <a:extLst>
              <a:ext uri="{FF2B5EF4-FFF2-40B4-BE49-F238E27FC236}">
                <a16:creationId xmlns:a16="http://schemas.microsoft.com/office/drawing/2014/main" id="{E7026C7B-BDCD-B84D-8231-2BE11D158C9F}"/>
              </a:ext>
            </a:extLst>
          </p:cNvPr>
          <p:cNvSpPr txBox="1"/>
          <p:nvPr/>
        </p:nvSpPr>
        <p:spPr>
          <a:xfrm>
            <a:off x="9786405" y="6240833"/>
            <a:ext cx="1785337" cy="492443"/>
          </a:xfrm>
          <a:prstGeom prst="rect">
            <a:avLst/>
          </a:prstGeom>
          <a:noFill/>
        </p:spPr>
        <p:txBody>
          <a:bodyPr wrap="none" lIns="121915" tIns="60958" rIns="121915" bIns="60958" rtlCol="0">
            <a:spAutoFit/>
          </a:bodyPr>
          <a:lstStyle/>
          <a:p>
            <a:r>
              <a:rPr kumimoji="1" lang="zh-CN" altLang="en-US" sz="2400" dirty="0">
                <a:latin typeface="微软雅黑" panose="020B0503020204020204" pitchFamily="34" charset="-122"/>
                <a:ea typeface="微软雅黑" panose="020B0503020204020204" pitchFamily="34" charset="-122"/>
              </a:rPr>
              <a:t>信用卡营销</a:t>
            </a:r>
          </a:p>
        </p:txBody>
      </p:sp>
      <p:sp>
        <p:nvSpPr>
          <p:cNvPr id="173" name="右箭头 172">
            <a:extLst>
              <a:ext uri="{FF2B5EF4-FFF2-40B4-BE49-F238E27FC236}">
                <a16:creationId xmlns:a16="http://schemas.microsoft.com/office/drawing/2014/main" id="{9D074856-104F-B040-B512-368B93F392FD}"/>
              </a:ext>
            </a:extLst>
          </p:cNvPr>
          <p:cNvSpPr/>
          <p:nvPr/>
        </p:nvSpPr>
        <p:spPr>
          <a:xfrm>
            <a:off x="8196793" y="3971659"/>
            <a:ext cx="654848" cy="3727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5" tIns="60958" rIns="121915" bIns="60958" rtlCol="0" anchor="ctr"/>
          <a:lstStyle/>
          <a:p>
            <a:pPr algn="ctr"/>
            <a:endParaRPr kumimoji="1" lang="zh-CN" altLang="en-US" sz="130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5762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96E5A730-9D70-0543-89A7-B8322F31F16E}"/>
              </a:ext>
            </a:extLst>
          </p:cNvPr>
          <p:cNvSpPr txBox="1">
            <a:spLocks/>
          </p:cNvSpPr>
          <p:nvPr/>
        </p:nvSpPr>
        <p:spPr>
          <a:xfrm>
            <a:off x="825122" y="367021"/>
            <a:ext cx="8984066" cy="461665"/>
          </a:xfrm>
          <a:prstGeom prst="rect">
            <a:avLst/>
          </a:prstGeom>
          <a:noFill/>
          <a:ln w="9525" cap="flat" cmpd="sng">
            <a:noFill/>
            <a:prstDash val="solid"/>
            <a:miter/>
          </a:ln>
        </p:spPr>
        <p:txBody>
          <a:bodyPr vert="horz" wrap="square" lIns="91445" tIns="45722" rIns="91445" bIns="45722"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0074EB"/>
                </a:solidFill>
                <a:latin typeface="Microsoft YaHei" panose="020B0503020204020204" pitchFamily="34" charset="-122"/>
                <a:ea typeface="Microsoft YaHei" panose="020B0503020204020204" pitchFamily="34"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rgbClr val="000000"/>
                </a:solidFill>
                <a:latin typeface="微软雅黑" panose="020B0503020204020204" pitchFamily="34" charset="-122"/>
                <a:ea typeface="微软雅黑" panose="020B0503020204020204" pitchFamily="34" charset="-122"/>
              </a:rPr>
              <a:t>典型落地案例</a:t>
            </a:r>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：企业</a:t>
            </a:r>
            <a:r>
              <a:rPr lang="en-US" altLang="zh-CN" dirty="0">
                <a:solidFill>
                  <a:srgbClr val="000000"/>
                </a:solidFill>
              </a:rPr>
              <a:t>AI</a:t>
            </a:r>
            <a:r>
              <a:rPr lang="zh-CN" altLang="en-US" dirty="0">
                <a:solidFill>
                  <a:srgbClr val="000000"/>
                </a:solidFill>
                <a:latin typeface="微软雅黑" panose="020B0503020204020204" pitchFamily="34" charset="-122"/>
                <a:ea typeface="微软雅黑" panose="020B0503020204020204" pitchFamily="34" charset="-122"/>
              </a:rPr>
              <a:t>中台助力国寿财的保险业务全面智能化</a:t>
            </a:r>
          </a:p>
        </p:txBody>
      </p:sp>
      <p:sp>
        <p:nvSpPr>
          <p:cNvPr id="4" name="文本框 3">
            <a:extLst>
              <a:ext uri="{FF2B5EF4-FFF2-40B4-BE49-F238E27FC236}">
                <a16:creationId xmlns:a16="http://schemas.microsoft.com/office/drawing/2014/main" id="{5BFA5FAE-4B25-7C4E-9EB7-F2DFEEF5EF90}"/>
              </a:ext>
            </a:extLst>
          </p:cNvPr>
          <p:cNvSpPr txBox="1"/>
          <p:nvPr/>
        </p:nvSpPr>
        <p:spPr>
          <a:xfrm>
            <a:off x="7857066" y="1515128"/>
            <a:ext cx="4160595" cy="1029341"/>
          </a:xfrm>
          <a:prstGeom prst="rect">
            <a:avLst/>
          </a:prstGeom>
          <a:noFill/>
        </p:spPr>
        <p:txBody>
          <a:bodyPr wrap="none" lIns="121926" tIns="60963" rIns="121926" bIns="60963" rtlCol="0">
            <a:spAutoFit/>
          </a:bodyPr>
          <a:lstStyle/>
          <a:p>
            <a:pPr>
              <a:lnSpc>
                <a:spcPct val="150000"/>
              </a:lnSpc>
            </a:pPr>
            <a:r>
              <a:rPr kumimoji="1" lang="en-US" altLang="zh-CN" sz="1300" dirty="0">
                <a:latin typeface="Microsoft YaHei" panose="020B0503020204020204" pitchFamily="34" charset="-122"/>
                <a:ea typeface="Microsoft YaHei" panose="020B0503020204020204" pitchFamily="34" charset="-122"/>
              </a:rPr>
              <a:t>1.</a:t>
            </a:r>
            <a:r>
              <a:rPr kumimoji="1" lang="zh-CN" altLang="en-US" sz="1300" dirty="0">
                <a:latin typeface="Microsoft YaHei" panose="020B0503020204020204" pitchFamily="34" charset="-122"/>
                <a:ea typeface="Microsoft YaHei" panose="020B0503020204020204" pitchFamily="34" charset="-122"/>
              </a:rPr>
              <a:t>定价考虑</a:t>
            </a:r>
            <a:r>
              <a:rPr kumimoji="1" lang="zh-CN" altLang="en-US" sz="1300" dirty="0">
                <a:solidFill>
                  <a:srgbClr val="2164EE"/>
                </a:solidFill>
                <a:latin typeface="Microsoft YaHei" panose="020B0503020204020204" pitchFamily="34" charset="-122"/>
                <a:ea typeface="Microsoft YaHei" panose="020B0503020204020204" pitchFamily="34" charset="-122"/>
              </a:rPr>
              <a:t>因子数增加</a:t>
            </a:r>
            <a:r>
              <a:rPr kumimoji="1" lang="en-US" altLang="zh-CN" sz="1300" dirty="0">
                <a:solidFill>
                  <a:srgbClr val="2164EE"/>
                </a:solidFill>
                <a:latin typeface="Microsoft YaHei" panose="020B0503020204020204" pitchFamily="34" charset="-122"/>
                <a:ea typeface="Microsoft YaHei" panose="020B0503020204020204" pitchFamily="34" charset="-122"/>
              </a:rPr>
              <a:t>70%</a:t>
            </a:r>
            <a:r>
              <a:rPr kumimoji="1" lang="zh-CN" altLang="en-US" sz="1300" dirty="0">
                <a:solidFill>
                  <a:srgbClr val="2164EE"/>
                </a:solidFill>
                <a:latin typeface="Microsoft YaHei" panose="020B0503020204020204" pitchFamily="34" charset="-122"/>
                <a:ea typeface="Microsoft YaHei" panose="020B0503020204020204" pitchFamily="34" charset="-122"/>
              </a:rPr>
              <a:t>，</a:t>
            </a:r>
            <a:r>
              <a:rPr kumimoji="1" lang="zh-CN" altLang="en-US" sz="1300" dirty="0">
                <a:latin typeface="Microsoft YaHei" panose="020B0503020204020204" pitchFamily="34" charset="-122"/>
                <a:ea typeface="Microsoft YaHei" panose="020B0503020204020204" pitchFamily="34" charset="-122"/>
              </a:rPr>
              <a:t>定价精准率大幅</a:t>
            </a:r>
            <a:r>
              <a:rPr kumimoji="1" lang="zh-CN" altLang="en-US" sz="1300" dirty="0">
                <a:solidFill>
                  <a:srgbClr val="000000"/>
                </a:solidFill>
                <a:latin typeface="Microsoft YaHei" panose="020B0503020204020204" pitchFamily="34" charset="-122"/>
                <a:ea typeface="Microsoft YaHei" panose="020B0503020204020204" pitchFamily="34" charset="-122"/>
              </a:rPr>
              <a:t>提升</a:t>
            </a:r>
            <a:r>
              <a:rPr kumimoji="1" lang="zh-CN" altLang="en-US" sz="1300" dirty="0">
                <a:latin typeface="Microsoft YaHei" panose="020B0503020204020204" pitchFamily="34" charset="-122"/>
                <a:ea typeface="Microsoft YaHei" panose="020B0503020204020204" pitchFamily="34" charset="-122"/>
              </a:rPr>
              <a:t>；</a:t>
            </a:r>
            <a:endParaRPr kumimoji="1" lang="en-US" altLang="zh-CN" sz="1300" dirty="0">
              <a:latin typeface="Microsoft YaHei" panose="020B0503020204020204" pitchFamily="34" charset="-122"/>
              <a:ea typeface="Microsoft YaHei" panose="020B0503020204020204" pitchFamily="34" charset="-122"/>
            </a:endParaRPr>
          </a:p>
          <a:p>
            <a:pPr>
              <a:lnSpc>
                <a:spcPct val="150000"/>
              </a:lnSpc>
            </a:pPr>
            <a:r>
              <a:rPr kumimoji="1" lang="en-US" altLang="zh-CN" sz="1300" dirty="0">
                <a:latin typeface="Microsoft YaHei" panose="020B0503020204020204" pitchFamily="34" charset="-122"/>
                <a:ea typeface="Microsoft YaHei" panose="020B0503020204020204" pitchFamily="34" charset="-122"/>
              </a:rPr>
              <a:t>2.</a:t>
            </a:r>
            <a:r>
              <a:rPr kumimoji="1" lang="zh-CN" altLang="en-US" sz="1300" dirty="0">
                <a:latin typeface="Microsoft YaHei" panose="020B0503020204020204" pitchFamily="34" charset="-122"/>
                <a:ea typeface="Microsoft YaHei" panose="020B0503020204020204" pitchFamily="34" charset="-122"/>
              </a:rPr>
              <a:t>定价</a:t>
            </a:r>
            <a:r>
              <a:rPr kumimoji="1" lang="zh-CN" altLang="en-US" sz="1300" dirty="0">
                <a:solidFill>
                  <a:srgbClr val="2164EE"/>
                </a:solidFill>
                <a:latin typeface="Microsoft YaHei" panose="020B0503020204020204" pitchFamily="34" charset="-122"/>
                <a:ea typeface="Microsoft YaHei" panose="020B0503020204020204" pitchFamily="34" charset="-122"/>
              </a:rPr>
              <a:t>效率提升</a:t>
            </a:r>
            <a:r>
              <a:rPr kumimoji="1" lang="zh-CN" altLang="zh-CN" sz="1300" dirty="0">
                <a:solidFill>
                  <a:srgbClr val="2164EE"/>
                </a:solidFill>
                <a:latin typeface="Microsoft YaHei" panose="020B0503020204020204" pitchFamily="34" charset="-122"/>
                <a:ea typeface="Microsoft YaHei" panose="020B0503020204020204" pitchFamily="34" charset="-122"/>
              </a:rPr>
              <a:t>5</a:t>
            </a:r>
            <a:r>
              <a:rPr kumimoji="1" lang="zh-CN" altLang="en-US" sz="1300" dirty="0">
                <a:solidFill>
                  <a:srgbClr val="2164EE"/>
                </a:solidFill>
                <a:latin typeface="Microsoft YaHei" panose="020B0503020204020204" pitchFamily="34" charset="-122"/>
                <a:ea typeface="Microsoft YaHei" panose="020B0503020204020204" pitchFamily="34" charset="-122"/>
              </a:rPr>
              <a:t>倍</a:t>
            </a:r>
            <a:r>
              <a:rPr kumimoji="1" lang="zh-CN" altLang="en-US" sz="1300" dirty="0">
                <a:latin typeface="Microsoft YaHei" panose="020B0503020204020204" pitchFamily="34" charset="-122"/>
                <a:ea typeface="Microsoft YaHei" panose="020B0503020204020204" pitchFamily="34" charset="-122"/>
              </a:rPr>
              <a:t>、</a:t>
            </a:r>
            <a:r>
              <a:rPr kumimoji="1" lang="zh-CN" altLang="en-US" sz="1300" dirty="0">
                <a:solidFill>
                  <a:srgbClr val="2164EE"/>
                </a:solidFill>
                <a:latin typeface="Microsoft YaHei" panose="020B0503020204020204" pitchFamily="34" charset="-122"/>
                <a:ea typeface="Microsoft YaHei" panose="020B0503020204020204" pitchFamily="34" charset="-122"/>
              </a:rPr>
              <a:t>节约人力</a:t>
            </a:r>
            <a:r>
              <a:rPr kumimoji="1" lang="zh-CN" altLang="zh-CN" sz="1300" dirty="0">
                <a:solidFill>
                  <a:srgbClr val="2164EE"/>
                </a:solidFill>
                <a:latin typeface="Microsoft YaHei" panose="020B0503020204020204" pitchFamily="34" charset="-122"/>
                <a:ea typeface="Microsoft YaHei" panose="020B0503020204020204" pitchFamily="34" charset="-122"/>
              </a:rPr>
              <a:t>8</a:t>
            </a:r>
            <a:r>
              <a:rPr kumimoji="1" lang="en-US" altLang="zh-CN" sz="1300" dirty="0">
                <a:solidFill>
                  <a:srgbClr val="2164EE"/>
                </a:solidFill>
                <a:latin typeface="Microsoft YaHei" panose="020B0503020204020204" pitchFamily="34" charset="-122"/>
                <a:ea typeface="Microsoft YaHei" panose="020B0503020204020204" pitchFamily="34" charset="-122"/>
              </a:rPr>
              <a:t>0%</a:t>
            </a:r>
            <a:r>
              <a:rPr kumimoji="1" lang="zh-CN" altLang="en-US" sz="1300" dirty="0">
                <a:latin typeface="Microsoft YaHei" panose="020B0503020204020204" pitchFamily="34" charset="-122"/>
                <a:ea typeface="Microsoft YaHei" panose="020B0503020204020204" pitchFamily="34" charset="-122"/>
              </a:rPr>
              <a:t>；</a:t>
            </a:r>
            <a:endParaRPr kumimoji="1" lang="en-US" altLang="zh-CN" sz="1300" dirty="0">
              <a:latin typeface="Microsoft YaHei" panose="020B0503020204020204" pitchFamily="34" charset="-122"/>
              <a:ea typeface="Microsoft YaHei" panose="020B0503020204020204" pitchFamily="34" charset="-122"/>
            </a:endParaRPr>
          </a:p>
          <a:p>
            <a:pPr>
              <a:lnSpc>
                <a:spcPct val="150000"/>
              </a:lnSpc>
            </a:pPr>
            <a:r>
              <a:rPr kumimoji="1" lang="zh-CN" altLang="zh-CN" sz="1300" dirty="0">
                <a:latin typeface="Microsoft YaHei" panose="020B0503020204020204" pitchFamily="34" charset="-122"/>
                <a:ea typeface="Microsoft YaHei" panose="020B0503020204020204" pitchFamily="34" charset="-122"/>
              </a:rPr>
              <a:t>3</a:t>
            </a:r>
            <a:r>
              <a:rPr kumimoji="1" lang="en-US" altLang="zh-CN" sz="1300" dirty="0">
                <a:latin typeface="Microsoft YaHei" panose="020B0503020204020204" pitchFamily="34" charset="-122"/>
                <a:ea typeface="Microsoft YaHei" panose="020B0503020204020204" pitchFamily="34" charset="-122"/>
              </a:rPr>
              <a:t>.</a:t>
            </a:r>
            <a:r>
              <a:rPr kumimoji="1" lang="zh-CN" altLang="en-US" sz="1300" dirty="0">
                <a:latin typeface="Microsoft YaHei" panose="020B0503020204020204" pitchFamily="34" charset="-122"/>
                <a:ea typeface="Microsoft YaHei" panose="020B0503020204020204" pitchFamily="34" charset="-122"/>
              </a:rPr>
              <a:t>整体保费</a:t>
            </a:r>
            <a:r>
              <a:rPr kumimoji="1" lang="zh-CN" altLang="en-US" sz="1300" dirty="0">
                <a:solidFill>
                  <a:srgbClr val="2164EE"/>
                </a:solidFill>
                <a:latin typeface="Microsoft YaHei" panose="020B0503020204020204" pitchFamily="34" charset="-122"/>
                <a:ea typeface="Microsoft YaHei" panose="020B0503020204020204" pitchFamily="34" charset="-122"/>
              </a:rPr>
              <a:t>收益率</a:t>
            </a:r>
            <a:r>
              <a:rPr kumimoji="1" lang="zh-CN" altLang="en-US" sz="1300" dirty="0">
                <a:latin typeface="Microsoft YaHei" panose="020B0503020204020204" pitchFamily="34" charset="-122"/>
                <a:ea typeface="Microsoft YaHei" panose="020B0503020204020204" pitchFamily="34" charset="-122"/>
              </a:rPr>
              <a:t>提相对人工定价</a:t>
            </a:r>
            <a:r>
              <a:rPr kumimoji="1" lang="zh-CN" altLang="en-US" sz="1300" dirty="0">
                <a:solidFill>
                  <a:srgbClr val="2164EE"/>
                </a:solidFill>
                <a:latin typeface="Microsoft YaHei" panose="020B0503020204020204" pitchFamily="34" charset="-122"/>
                <a:ea typeface="Microsoft YaHei" panose="020B0503020204020204" pitchFamily="34" charset="-122"/>
              </a:rPr>
              <a:t>提升</a:t>
            </a:r>
            <a:r>
              <a:rPr kumimoji="1" lang="en-US" altLang="zh-CN" sz="1300" dirty="0">
                <a:solidFill>
                  <a:srgbClr val="2164EE"/>
                </a:solidFill>
                <a:latin typeface="Microsoft YaHei" panose="020B0503020204020204" pitchFamily="34" charset="-122"/>
                <a:ea typeface="Microsoft YaHei" panose="020B0503020204020204" pitchFamily="34" charset="-122"/>
              </a:rPr>
              <a:t>5%</a:t>
            </a:r>
            <a:r>
              <a:rPr kumimoji="1" lang="zh-CN" altLang="en-US" sz="1300" dirty="0">
                <a:latin typeface="Microsoft YaHei" panose="020B0503020204020204" pitchFamily="34" charset="-122"/>
                <a:ea typeface="Microsoft YaHei" panose="020B0503020204020204" pitchFamily="34" charset="-122"/>
              </a:rPr>
              <a:t>。</a:t>
            </a:r>
            <a:endParaRPr kumimoji="1" lang="en-US" altLang="zh-CN" sz="13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9F96680C-9BB9-6D4D-A249-8E64DEF36FF8}"/>
              </a:ext>
            </a:extLst>
          </p:cNvPr>
          <p:cNvPicPr>
            <a:picLocks noChangeAspect="1"/>
          </p:cNvPicPr>
          <p:nvPr/>
        </p:nvPicPr>
        <p:blipFill>
          <a:blip r:embed="rId2"/>
          <a:stretch>
            <a:fillRect/>
          </a:stretch>
        </p:blipFill>
        <p:spPr>
          <a:xfrm>
            <a:off x="357596" y="1563863"/>
            <a:ext cx="1264701" cy="657063"/>
          </a:xfrm>
          <a:prstGeom prst="rect">
            <a:avLst/>
          </a:prstGeom>
        </p:spPr>
      </p:pic>
      <p:sp>
        <p:nvSpPr>
          <p:cNvPr id="7" name="矩形 6">
            <a:extLst>
              <a:ext uri="{FF2B5EF4-FFF2-40B4-BE49-F238E27FC236}">
                <a16:creationId xmlns:a16="http://schemas.microsoft.com/office/drawing/2014/main" id="{671F2F79-0CCE-D44F-B588-C48C7C4D865A}"/>
              </a:ext>
            </a:extLst>
          </p:cNvPr>
          <p:cNvSpPr/>
          <p:nvPr/>
        </p:nvSpPr>
        <p:spPr>
          <a:xfrm>
            <a:off x="294809" y="1335362"/>
            <a:ext cx="3015055" cy="5131559"/>
          </a:xfrm>
          <a:prstGeom prst="rect">
            <a:avLst/>
          </a:prstGeom>
          <a:noFill/>
          <a:ln>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rtlCol="0" anchor="ctr"/>
          <a:lstStyle/>
          <a:p>
            <a:pPr algn="ctr"/>
            <a:endParaRPr kumimoji="1" lang="zh-CN" altLang="en-US" sz="1200">
              <a:solidFill>
                <a:schemeClr val="tx1"/>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B35369E0-ACEB-6643-A648-EFE18855D8F8}"/>
              </a:ext>
            </a:extLst>
          </p:cNvPr>
          <p:cNvPicPr>
            <a:picLocks noChangeAspect="1"/>
          </p:cNvPicPr>
          <p:nvPr/>
        </p:nvPicPr>
        <p:blipFill>
          <a:blip r:embed="rId3"/>
          <a:stretch>
            <a:fillRect/>
          </a:stretch>
        </p:blipFill>
        <p:spPr>
          <a:xfrm>
            <a:off x="1922924" y="2463641"/>
            <a:ext cx="1331312" cy="672032"/>
          </a:xfrm>
          <a:prstGeom prst="rect">
            <a:avLst/>
          </a:prstGeom>
        </p:spPr>
      </p:pic>
      <p:sp>
        <p:nvSpPr>
          <p:cNvPr id="9" name="矩形 8">
            <a:extLst>
              <a:ext uri="{FF2B5EF4-FFF2-40B4-BE49-F238E27FC236}">
                <a16:creationId xmlns:a16="http://schemas.microsoft.com/office/drawing/2014/main" id="{E08352DE-7869-D345-81D7-C0E2C04C98ED}"/>
              </a:ext>
            </a:extLst>
          </p:cNvPr>
          <p:cNvSpPr/>
          <p:nvPr/>
        </p:nvSpPr>
        <p:spPr>
          <a:xfrm>
            <a:off x="647763" y="984089"/>
            <a:ext cx="2340503" cy="471487"/>
          </a:xfrm>
          <a:prstGeom prst="rect">
            <a:avLst/>
          </a:prstGeom>
          <a:solidFill>
            <a:srgbClr val="2164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rtlCol="0" anchor="ctr"/>
          <a:lstStyle/>
          <a:p>
            <a:pPr algn="ctr"/>
            <a:r>
              <a:rPr kumimoji="1" lang="zh-CN" altLang="en-US" sz="1600" dirty="0">
                <a:solidFill>
                  <a:schemeClr val="bg1"/>
                </a:solidFill>
                <a:latin typeface="微软雅黑"/>
                <a:ea typeface="微软雅黑"/>
                <a:cs typeface="微软雅黑"/>
              </a:rPr>
              <a:t>企业</a:t>
            </a:r>
            <a:r>
              <a:rPr lang="en-US" altLang="zh-CN" sz="1600" dirty="0"/>
              <a:t>AI</a:t>
            </a:r>
            <a:r>
              <a:rPr kumimoji="1" lang="zh-CN" altLang="en-US" sz="1600" dirty="0">
                <a:solidFill>
                  <a:schemeClr val="bg1"/>
                </a:solidFill>
                <a:latin typeface="微软雅黑"/>
                <a:ea typeface="微软雅黑"/>
                <a:cs typeface="微软雅黑"/>
              </a:rPr>
              <a:t>中台</a:t>
            </a:r>
            <a:endParaRPr kumimoji="1" lang="en-US" altLang="zh-CHS" sz="1600" dirty="0">
              <a:solidFill>
                <a:schemeClr val="bg1"/>
              </a:solidFill>
              <a:latin typeface="微软雅黑"/>
              <a:ea typeface="微软雅黑"/>
              <a:cs typeface="微软雅黑"/>
            </a:endParaRPr>
          </a:p>
        </p:txBody>
      </p:sp>
      <p:pic>
        <p:nvPicPr>
          <p:cNvPr id="10" name="图片 9">
            <a:extLst>
              <a:ext uri="{FF2B5EF4-FFF2-40B4-BE49-F238E27FC236}">
                <a16:creationId xmlns:a16="http://schemas.microsoft.com/office/drawing/2014/main" id="{EF05CA5C-B2CD-D04C-AF5D-059A5B10C010}"/>
              </a:ext>
            </a:extLst>
          </p:cNvPr>
          <p:cNvPicPr>
            <a:picLocks noChangeAspect="1"/>
          </p:cNvPicPr>
          <p:nvPr/>
        </p:nvPicPr>
        <p:blipFill>
          <a:blip r:embed="rId4"/>
          <a:stretch>
            <a:fillRect/>
          </a:stretch>
        </p:blipFill>
        <p:spPr>
          <a:xfrm>
            <a:off x="354843" y="3467524"/>
            <a:ext cx="1478294" cy="760577"/>
          </a:xfrm>
          <a:prstGeom prst="rect">
            <a:avLst/>
          </a:prstGeom>
        </p:spPr>
      </p:pic>
      <p:pic>
        <p:nvPicPr>
          <p:cNvPr id="11" name="图片 10">
            <a:extLst>
              <a:ext uri="{FF2B5EF4-FFF2-40B4-BE49-F238E27FC236}">
                <a16:creationId xmlns:a16="http://schemas.microsoft.com/office/drawing/2014/main" id="{37242F2F-C9F0-7141-A102-7848B083F201}"/>
              </a:ext>
            </a:extLst>
          </p:cNvPr>
          <p:cNvPicPr>
            <a:picLocks noChangeAspect="1"/>
          </p:cNvPicPr>
          <p:nvPr/>
        </p:nvPicPr>
        <p:blipFill>
          <a:blip r:embed="rId5"/>
          <a:stretch>
            <a:fillRect/>
          </a:stretch>
        </p:blipFill>
        <p:spPr>
          <a:xfrm>
            <a:off x="1849266" y="4634986"/>
            <a:ext cx="1441129" cy="727465"/>
          </a:xfrm>
          <a:prstGeom prst="rect">
            <a:avLst/>
          </a:prstGeom>
        </p:spPr>
      </p:pic>
      <p:pic>
        <p:nvPicPr>
          <p:cNvPr id="12" name="图片 11">
            <a:extLst>
              <a:ext uri="{FF2B5EF4-FFF2-40B4-BE49-F238E27FC236}">
                <a16:creationId xmlns:a16="http://schemas.microsoft.com/office/drawing/2014/main" id="{817205DD-7908-D04F-85AF-BD679A30B688}"/>
              </a:ext>
            </a:extLst>
          </p:cNvPr>
          <p:cNvPicPr>
            <a:picLocks noChangeAspect="1"/>
          </p:cNvPicPr>
          <p:nvPr/>
        </p:nvPicPr>
        <p:blipFill>
          <a:blip r:embed="rId6"/>
          <a:stretch>
            <a:fillRect/>
          </a:stretch>
        </p:blipFill>
        <p:spPr>
          <a:xfrm>
            <a:off x="357596" y="5837945"/>
            <a:ext cx="1131414" cy="571124"/>
          </a:xfrm>
          <a:prstGeom prst="rect">
            <a:avLst/>
          </a:prstGeom>
        </p:spPr>
      </p:pic>
      <p:cxnSp>
        <p:nvCxnSpPr>
          <p:cNvPr id="13" name="直线箭头连接符 12">
            <a:extLst>
              <a:ext uri="{FF2B5EF4-FFF2-40B4-BE49-F238E27FC236}">
                <a16:creationId xmlns:a16="http://schemas.microsoft.com/office/drawing/2014/main" id="{21CB0F3B-FD16-6F4C-BE81-BA74674213C8}"/>
              </a:ext>
            </a:extLst>
          </p:cNvPr>
          <p:cNvCxnSpPr>
            <a:stCxn id="6" idx="3"/>
          </p:cNvCxnSpPr>
          <p:nvPr/>
        </p:nvCxnSpPr>
        <p:spPr>
          <a:xfrm>
            <a:off x="1622297" y="1892396"/>
            <a:ext cx="522872" cy="538993"/>
          </a:xfrm>
          <a:prstGeom prst="straightConnector1">
            <a:avLst/>
          </a:prstGeom>
          <a:ln>
            <a:solidFill>
              <a:srgbClr val="2164E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21CB0F3B-FD16-6F4C-BE81-BA74674213C8}"/>
              </a:ext>
            </a:extLst>
          </p:cNvPr>
          <p:cNvCxnSpPr>
            <a:stCxn id="8" idx="2"/>
          </p:cNvCxnSpPr>
          <p:nvPr/>
        </p:nvCxnSpPr>
        <p:spPr>
          <a:xfrm flipH="1">
            <a:off x="1833138" y="3135673"/>
            <a:ext cx="755442" cy="621912"/>
          </a:xfrm>
          <a:prstGeom prst="straightConnector1">
            <a:avLst/>
          </a:prstGeom>
          <a:ln>
            <a:solidFill>
              <a:srgbClr val="2164E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21CB0F3B-FD16-6F4C-BE81-BA74674213C8}"/>
              </a:ext>
            </a:extLst>
          </p:cNvPr>
          <p:cNvCxnSpPr/>
          <p:nvPr/>
        </p:nvCxnSpPr>
        <p:spPr>
          <a:xfrm>
            <a:off x="1322586" y="4228101"/>
            <a:ext cx="600338" cy="642249"/>
          </a:xfrm>
          <a:prstGeom prst="straightConnector1">
            <a:avLst/>
          </a:prstGeom>
          <a:ln>
            <a:solidFill>
              <a:srgbClr val="2164E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21CB0F3B-FD16-6F4C-BE81-BA74674213C8}"/>
              </a:ext>
            </a:extLst>
          </p:cNvPr>
          <p:cNvCxnSpPr/>
          <p:nvPr/>
        </p:nvCxnSpPr>
        <p:spPr>
          <a:xfrm flipH="1">
            <a:off x="1545203" y="5394925"/>
            <a:ext cx="755442" cy="621912"/>
          </a:xfrm>
          <a:prstGeom prst="straightConnector1">
            <a:avLst/>
          </a:prstGeom>
          <a:ln>
            <a:solidFill>
              <a:srgbClr val="2164ED"/>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6447587F-39CB-404E-A5C3-84BEA3291F04}"/>
              </a:ext>
            </a:extLst>
          </p:cNvPr>
          <p:cNvSpPr/>
          <p:nvPr/>
        </p:nvSpPr>
        <p:spPr>
          <a:xfrm>
            <a:off x="3374020" y="2885367"/>
            <a:ext cx="1013085" cy="677114"/>
          </a:xfrm>
          <a:prstGeom prst="rect">
            <a:avLst/>
          </a:prstGeom>
        </p:spPr>
        <p:txBody>
          <a:bodyPr wrap="square" lIns="121926" tIns="60963" rIns="121926" bIns="60963">
            <a:spAutoFit/>
          </a:bodyPr>
          <a:lstStyle/>
          <a:p>
            <a:pPr>
              <a:spcBef>
                <a:spcPts val="800"/>
              </a:spcBef>
              <a:spcAft>
                <a:spcPts val="800"/>
              </a:spcAft>
            </a:pPr>
            <a:r>
              <a:rPr lang="zh-CN" altLang="en-US" sz="1200" spc="267" dirty="0">
                <a:solidFill>
                  <a:srgbClr val="2164EE"/>
                </a:solidFill>
                <a:latin typeface="微软雅黑" panose="020B0503020204020204" pitchFamily="34" charset="-122"/>
                <a:ea typeface="微软雅黑" panose="020B0503020204020204" pitchFamily="34" charset="-122"/>
              </a:rPr>
              <a:t>保险业务中全面应用</a:t>
            </a:r>
          </a:p>
        </p:txBody>
      </p:sp>
      <p:sp>
        <p:nvSpPr>
          <p:cNvPr id="33" name="矩形 32">
            <a:extLst>
              <a:ext uri="{FF2B5EF4-FFF2-40B4-BE49-F238E27FC236}">
                <a16:creationId xmlns:a16="http://schemas.microsoft.com/office/drawing/2014/main" id="{1BB12F1D-4E13-2744-AA32-048945A0C0FA}"/>
              </a:ext>
            </a:extLst>
          </p:cNvPr>
          <p:cNvSpPr/>
          <p:nvPr/>
        </p:nvSpPr>
        <p:spPr>
          <a:xfrm>
            <a:off x="622222" y="2592655"/>
            <a:ext cx="1339945" cy="307776"/>
          </a:xfrm>
          <a:prstGeom prst="rect">
            <a:avLst/>
          </a:prstGeom>
        </p:spPr>
        <p:txBody>
          <a:bodyPr wrap="square" lIns="121926" tIns="60963" rIns="121926" bIns="60963">
            <a:spAutoFit/>
          </a:bodyPr>
          <a:lstStyle/>
          <a:p>
            <a:pPr algn="ctr">
              <a:spcBef>
                <a:spcPts val="800"/>
              </a:spcBef>
              <a:spcAft>
                <a:spcPts val="800"/>
              </a:spcAft>
            </a:pPr>
            <a:r>
              <a:rPr lang="en-US" altLang="zh-CN" sz="1200" spc="267" dirty="0">
                <a:latin typeface="微软雅黑" panose="020B0503020204020204" pitchFamily="34" charset="-122"/>
                <a:ea typeface="微软雅黑" panose="020B0503020204020204" pitchFamily="34" charset="-122"/>
              </a:rPr>
              <a:t>2.</a:t>
            </a:r>
            <a:r>
              <a:rPr lang="zh-CN" altLang="en-US" sz="1200" spc="267" dirty="0">
                <a:latin typeface="微软雅黑" panose="020B0503020204020204" pitchFamily="34" charset="-122"/>
                <a:ea typeface="微软雅黑" panose="020B0503020204020204" pitchFamily="34" charset="-122"/>
              </a:rPr>
              <a:t> 模型管理</a:t>
            </a:r>
          </a:p>
        </p:txBody>
      </p:sp>
      <p:sp>
        <p:nvSpPr>
          <p:cNvPr id="34" name="矩形 33">
            <a:extLst>
              <a:ext uri="{FF2B5EF4-FFF2-40B4-BE49-F238E27FC236}">
                <a16:creationId xmlns:a16="http://schemas.microsoft.com/office/drawing/2014/main" id="{0FE870F6-8D9C-8C42-8EC0-F9E7F84CDE11}"/>
              </a:ext>
            </a:extLst>
          </p:cNvPr>
          <p:cNvSpPr/>
          <p:nvPr/>
        </p:nvSpPr>
        <p:spPr>
          <a:xfrm>
            <a:off x="1870202" y="3826373"/>
            <a:ext cx="1569947" cy="307776"/>
          </a:xfrm>
          <a:prstGeom prst="rect">
            <a:avLst/>
          </a:prstGeom>
        </p:spPr>
        <p:txBody>
          <a:bodyPr wrap="square" lIns="121926" tIns="60963" rIns="121926" bIns="60963">
            <a:spAutoFit/>
          </a:bodyPr>
          <a:lstStyle/>
          <a:p>
            <a:pPr algn="ctr">
              <a:spcBef>
                <a:spcPts val="800"/>
              </a:spcBef>
              <a:spcAft>
                <a:spcPts val="800"/>
              </a:spcAft>
            </a:pPr>
            <a:r>
              <a:rPr lang="en-US" altLang="zh-CN" sz="1200" spc="267" dirty="0">
                <a:latin typeface="微软雅黑" panose="020B0503020204020204" pitchFamily="34" charset="-122"/>
                <a:ea typeface="微软雅黑" panose="020B0503020204020204" pitchFamily="34" charset="-122"/>
              </a:rPr>
              <a:t>3.</a:t>
            </a:r>
            <a:r>
              <a:rPr lang="zh-CN" altLang="en-US" sz="1200" spc="267" dirty="0">
                <a:latin typeface="微软雅黑" panose="020B0503020204020204" pitchFamily="34" charset="-122"/>
                <a:ea typeface="微软雅黑" panose="020B0503020204020204" pitchFamily="34" charset="-122"/>
              </a:rPr>
              <a:t> 模型应用</a:t>
            </a:r>
          </a:p>
        </p:txBody>
      </p:sp>
      <p:sp>
        <p:nvSpPr>
          <p:cNvPr id="35" name="矩形 34">
            <a:extLst>
              <a:ext uri="{FF2B5EF4-FFF2-40B4-BE49-F238E27FC236}">
                <a16:creationId xmlns:a16="http://schemas.microsoft.com/office/drawing/2014/main" id="{FA3B62E9-4E00-F544-9C42-462F63F7C2DD}"/>
              </a:ext>
            </a:extLst>
          </p:cNvPr>
          <p:cNvSpPr/>
          <p:nvPr/>
        </p:nvSpPr>
        <p:spPr>
          <a:xfrm>
            <a:off x="490184" y="4894768"/>
            <a:ext cx="1583392" cy="307776"/>
          </a:xfrm>
          <a:prstGeom prst="rect">
            <a:avLst/>
          </a:prstGeom>
        </p:spPr>
        <p:txBody>
          <a:bodyPr wrap="square" lIns="121926" tIns="60963" rIns="121926" bIns="60963">
            <a:spAutoFit/>
          </a:bodyPr>
          <a:lstStyle/>
          <a:p>
            <a:pPr algn="ctr">
              <a:spcBef>
                <a:spcPts val="800"/>
              </a:spcBef>
              <a:spcAft>
                <a:spcPts val="800"/>
              </a:spcAft>
            </a:pPr>
            <a:r>
              <a:rPr lang="en-US" altLang="zh-CN" sz="1200" spc="267" dirty="0">
                <a:latin typeface="微软雅黑" panose="020B0503020204020204" pitchFamily="34" charset="-122"/>
                <a:ea typeface="微软雅黑" panose="020B0503020204020204" pitchFamily="34" charset="-122"/>
              </a:rPr>
              <a:t>4.</a:t>
            </a:r>
            <a:r>
              <a:rPr lang="zh-CN" altLang="en-US" sz="1200" spc="267" dirty="0">
                <a:latin typeface="微软雅黑" panose="020B0503020204020204" pitchFamily="34" charset="-122"/>
                <a:ea typeface="微软雅黑" panose="020B0503020204020204" pitchFamily="34" charset="-122"/>
              </a:rPr>
              <a:t> 应用监控</a:t>
            </a:r>
          </a:p>
        </p:txBody>
      </p:sp>
      <p:sp>
        <p:nvSpPr>
          <p:cNvPr id="36" name="矩形 35">
            <a:extLst>
              <a:ext uri="{FF2B5EF4-FFF2-40B4-BE49-F238E27FC236}">
                <a16:creationId xmlns:a16="http://schemas.microsoft.com/office/drawing/2014/main" id="{FF9CF177-D572-DA4D-B778-C24508DC2A32}"/>
              </a:ext>
            </a:extLst>
          </p:cNvPr>
          <p:cNvSpPr/>
          <p:nvPr/>
        </p:nvSpPr>
        <p:spPr>
          <a:xfrm>
            <a:off x="1608141" y="6039736"/>
            <a:ext cx="1548752" cy="492449"/>
          </a:xfrm>
          <a:prstGeom prst="rect">
            <a:avLst/>
          </a:prstGeom>
        </p:spPr>
        <p:txBody>
          <a:bodyPr wrap="square" lIns="121926" tIns="60963" rIns="121926" bIns="60963">
            <a:spAutoFit/>
          </a:bodyPr>
          <a:lstStyle/>
          <a:p>
            <a:pPr algn="ctr">
              <a:spcBef>
                <a:spcPts val="800"/>
              </a:spcBef>
              <a:spcAft>
                <a:spcPts val="800"/>
              </a:spcAft>
            </a:pPr>
            <a:r>
              <a:rPr lang="en-US" altLang="zh-CN" sz="1200" spc="267" dirty="0">
                <a:latin typeface="微软雅黑" panose="020B0503020204020204" pitchFamily="34" charset="-122"/>
                <a:ea typeface="微软雅黑" panose="020B0503020204020204" pitchFamily="34" charset="-122"/>
              </a:rPr>
              <a:t>5.</a:t>
            </a:r>
            <a:r>
              <a:rPr lang="zh-CN" altLang="en-US" sz="1200" spc="267" dirty="0">
                <a:latin typeface="微软雅黑" panose="020B0503020204020204" pitchFamily="34" charset="-122"/>
                <a:ea typeface="微软雅黑" panose="020B0503020204020204" pitchFamily="34" charset="-122"/>
              </a:rPr>
              <a:t> 统一</a:t>
            </a:r>
            <a:r>
              <a:rPr lang="en-US" altLang="zh-CN" sz="1200" spc="267" dirty="0">
                <a:latin typeface="微软雅黑" panose="020B0503020204020204" pitchFamily="34" charset="-122"/>
                <a:ea typeface="微软雅黑" panose="020B0503020204020204" pitchFamily="34" charset="-122"/>
              </a:rPr>
              <a:t>AI</a:t>
            </a:r>
            <a:r>
              <a:rPr lang="zh-CN" altLang="en-US" sz="1200" spc="267" dirty="0">
                <a:latin typeface="微软雅黑" panose="020B0503020204020204" pitchFamily="34" charset="-122"/>
                <a:ea typeface="微软雅黑" panose="020B0503020204020204" pitchFamily="34" charset="-122"/>
              </a:rPr>
              <a:t>调度管理</a:t>
            </a:r>
          </a:p>
        </p:txBody>
      </p:sp>
      <p:sp>
        <p:nvSpPr>
          <p:cNvPr id="37" name="右箭头 36">
            <a:extLst>
              <a:ext uri="{FF2B5EF4-FFF2-40B4-BE49-F238E27FC236}">
                <a16:creationId xmlns:a16="http://schemas.microsoft.com/office/drawing/2014/main" id="{9D074856-104F-B040-B512-368B93F392FD}"/>
              </a:ext>
            </a:extLst>
          </p:cNvPr>
          <p:cNvSpPr/>
          <p:nvPr/>
        </p:nvSpPr>
        <p:spPr>
          <a:xfrm>
            <a:off x="3334881" y="3347960"/>
            <a:ext cx="1117604" cy="49993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6" tIns="60963" rIns="121926" bIns="60963" rtlCol="0" anchor="ctr"/>
          <a:lstStyle/>
          <a:p>
            <a:pPr algn="ctr"/>
            <a:endParaRPr kumimoji="1" lang="zh-CN" altLang="en-US" sz="140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6447587F-39CB-404E-A5C3-84BEA3291F04}"/>
              </a:ext>
            </a:extLst>
          </p:cNvPr>
          <p:cNvSpPr/>
          <p:nvPr/>
        </p:nvSpPr>
        <p:spPr>
          <a:xfrm>
            <a:off x="1629822" y="1709827"/>
            <a:ext cx="1678817" cy="307776"/>
          </a:xfrm>
          <a:prstGeom prst="rect">
            <a:avLst/>
          </a:prstGeom>
        </p:spPr>
        <p:txBody>
          <a:bodyPr wrap="square" lIns="121926" tIns="60963" rIns="121926" bIns="60963">
            <a:spAutoFit/>
          </a:bodyPr>
          <a:lstStyle/>
          <a:p>
            <a:pPr>
              <a:spcBef>
                <a:spcPts val="800"/>
              </a:spcBef>
              <a:spcAft>
                <a:spcPts val="800"/>
              </a:spcAft>
            </a:pPr>
            <a:r>
              <a:rPr lang="zh-CN" altLang="en-US" sz="1200" spc="267" dirty="0">
                <a:latin typeface="微软雅黑" panose="020B0503020204020204" pitchFamily="34" charset="-122"/>
                <a:ea typeface="微软雅黑" panose="020B0503020204020204" pitchFamily="34" charset="-122"/>
              </a:rPr>
              <a:t>业务服务生产</a:t>
            </a:r>
          </a:p>
        </p:txBody>
      </p:sp>
      <p:sp>
        <p:nvSpPr>
          <p:cNvPr id="40" name="矩形 39">
            <a:extLst>
              <a:ext uri="{FF2B5EF4-FFF2-40B4-BE49-F238E27FC236}">
                <a16:creationId xmlns:a16="http://schemas.microsoft.com/office/drawing/2014/main" id="{E08352DE-7869-D345-81D7-C0E2C04C98ED}"/>
              </a:ext>
            </a:extLst>
          </p:cNvPr>
          <p:cNvSpPr/>
          <p:nvPr/>
        </p:nvSpPr>
        <p:spPr>
          <a:xfrm>
            <a:off x="4562748" y="1010539"/>
            <a:ext cx="2522155" cy="471487"/>
          </a:xfrm>
          <a:prstGeom prst="rect">
            <a:avLst/>
          </a:prstGeom>
          <a:solidFill>
            <a:srgbClr val="2164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rtlCol="0" anchor="ctr"/>
          <a:lstStyle/>
          <a:p>
            <a:pPr algn="ctr"/>
            <a:r>
              <a:rPr kumimoji="1" lang="zh-CN" altLang="en-US" sz="1600" dirty="0">
                <a:solidFill>
                  <a:srgbClr val="FFFFFF"/>
                </a:solidFill>
                <a:latin typeface="微软雅黑"/>
                <a:ea typeface="微软雅黑"/>
                <a:cs typeface="微软雅黑"/>
              </a:rPr>
              <a:t>国寿财业务应用场景示例</a:t>
            </a:r>
            <a:endParaRPr kumimoji="1" lang="en-US" altLang="zh-CHS" sz="1600" dirty="0">
              <a:solidFill>
                <a:srgbClr val="FFFFFF"/>
              </a:solidFill>
              <a:latin typeface="微软雅黑"/>
              <a:ea typeface="微软雅黑"/>
              <a:cs typeface="微软雅黑"/>
            </a:endParaRPr>
          </a:p>
        </p:txBody>
      </p:sp>
      <p:pic>
        <p:nvPicPr>
          <p:cNvPr id="42" name="pasted-image.pdf">
            <a:extLst>
              <a:ext uri="{FF2B5EF4-FFF2-40B4-BE49-F238E27FC236}">
                <a16:creationId xmlns:a16="http://schemas.microsoft.com/office/drawing/2014/main" id="{91039E48-E6F4-D54B-BD61-0989077A5765}"/>
              </a:ext>
            </a:extLst>
          </p:cNvPr>
          <p:cNvPicPr>
            <a:picLocks noChangeAspect="1"/>
          </p:cNvPicPr>
          <p:nvPr/>
        </p:nvPicPr>
        <p:blipFill>
          <a:blip r:embed="rId7">
            <a:extLst/>
          </a:blip>
          <a:stretch>
            <a:fillRect/>
          </a:stretch>
        </p:blipFill>
        <p:spPr>
          <a:xfrm>
            <a:off x="4921045" y="1563935"/>
            <a:ext cx="1508780" cy="811220"/>
          </a:xfrm>
          <a:prstGeom prst="rect">
            <a:avLst/>
          </a:prstGeom>
          <a:ln w="12700">
            <a:solidFill>
              <a:srgbClr val="2164EE"/>
            </a:solidFill>
            <a:miter lim="400000"/>
          </a:ln>
        </p:spPr>
      </p:pic>
      <p:pic>
        <p:nvPicPr>
          <p:cNvPr id="44" name="pasted-image.pdf">
            <a:extLst>
              <a:ext uri="{FF2B5EF4-FFF2-40B4-BE49-F238E27FC236}">
                <a16:creationId xmlns:a16="http://schemas.microsoft.com/office/drawing/2014/main" id="{6BBEBBA2-4325-A84E-A1E7-1B01E1FC6522}"/>
              </a:ext>
            </a:extLst>
          </p:cNvPr>
          <p:cNvPicPr>
            <a:picLocks noChangeAspect="1"/>
          </p:cNvPicPr>
          <p:nvPr/>
        </p:nvPicPr>
        <p:blipFill>
          <a:blip r:embed="rId8">
            <a:extLst/>
          </a:blip>
          <a:stretch>
            <a:fillRect/>
          </a:stretch>
        </p:blipFill>
        <p:spPr>
          <a:xfrm>
            <a:off x="5203078" y="1674320"/>
            <a:ext cx="1705098" cy="945277"/>
          </a:xfrm>
          <a:prstGeom prst="rect">
            <a:avLst/>
          </a:prstGeom>
          <a:ln w="12700">
            <a:solidFill>
              <a:srgbClr val="2164EE"/>
            </a:solidFill>
            <a:miter lim="400000"/>
          </a:ln>
        </p:spPr>
      </p:pic>
      <p:pic>
        <p:nvPicPr>
          <p:cNvPr id="45" name="图片 44"/>
          <p:cNvPicPr>
            <a:picLocks noChangeAspect="1"/>
          </p:cNvPicPr>
          <p:nvPr/>
        </p:nvPicPr>
        <p:blipFill>
          <a:blip r:embed="rId9"/>
          <a:stretch>
            <a:fillRect/>
          </a:stretch>
        </p:blipFill>
        <p:spPr>
          <a:xfrm>
            <a:off x="5491430" y="1831870"/>
            <a:ext cx="1647139" cy="883961"/>
          </a:xfrm>
          <a:prstGeom prst="rect">
            <a:avLst/>
          </a:prstGeom>
          <a:ln>
            <a:solidFill>
              <a:srgbClr val="2164EE"/>
            </a:solidFill>
          </a:ln>
        </p:spPr>
      </p:pic>
      <p:sp>
        <p:nvSpPr>
          <p:cNvPr id="46" name="矩形 45">
            <a:extLst>
              <a:ext uri="{FF2B5EF4-FFF2-40B4-BE49-F238E27FC236}">
                <a16:creationId xmlns:a16="http://schemas.microsoft.com/office/drawing/2014/main" id="{6447587F-39CB-404E-A5C3-84BEA3291F04}"/>
              </a:ext>
            </a:extLst>
          </p:cNvPr>
          <p:cNvSpPr/>
          <p:nvPr/>
        </p:nvSpPr>
        <p:spPr>
          <a:xfrm>
            <a:off x="4448249" y="1493073"/>
            <a:ext cx="420944" cy="1107996"/>
          </a:xfrm>
          <a:prstGeom prst="rect">
            <a:avLst/>
          </a:prstGeom>
        </p:spPr>
        <p:txBody>
          <a:bodyPr wrap="square" lIns="121926" tIns="60963" rIns="121926" bIns="60963">
            <a:spAutoFit/>
          </a:bodyPr>
          <a:lstStyle/>
          <a:p>
            <a:pPr>
              <a:spcBef>
                <a:spcPts val="800"/>
              </a:spcBef>
              <a:spcAft>
                <a:spcPts val="800"/>
              </a:spcAft>
            </a:pPr>
            <a:r>
              <a:rPr lang="zh-CN" altLang="en-US" sz="1600" spc="267" dirty="0">
                <a:latin typeface="微软雅黑" panose="020B0503020204020204" pitchFamily="34" charset="-122"/>
                <a:ea typeface="微软雅黑" panose="020B0503020204020204" pitchFamily="34" charset="-122"/>
              </a:rPr>
              <a:t>车险定价</a:t>
            </a:r>
          </a:p>
        </p:txBody>
      </p:sp>
      <p:sp>
        <p:nvSpPr>
          <p:cNvPr id="50" name="矩形 49">
            <a:extLst>
              <a:ext uri="{FF2B5EF4-FFF2-40B4-BE49-F238E27FC236}">
                <a16:creationId xmlns:a16="http://schemas.microsoft.com/office/drawing/2014/main" id="{6447587F-39CB-404E-A5C3-84BEA3291F04}"/>
              </a:ext>
            </a:extLst>
          </p:cNvPr>
          <p:cNvSpPr/>
          <p:nvPr/>
        </p:nvSpPr>
        <p:spPr>
          <a:xfrm>
            <a:off x="4452485" y="2880769"/>
            <a:ext cx="420944" cy="1600439"/>
          </a:xfrm>
          <a:prstGeom prst="rect">
            <a:avLst/>
          </a:prstGeom>
        </p:spPr>
        <p:txBody>
          <a:bodyPr wrap="square" lIns="121926" tIns="60963" rIns="121926" bIns="60963">
            <a:spAutoFit/>
          </a:bodyPr>
          <a:lstStyle/>
          <a:p>
            <a:pPr>
              <a:spcBef>
                <a:spcPts val="800"/>
              </a:spcBef>
              <a:spcAft>
                <a:spcPts val="800"/>
              </a:spcAft>
            </a:pPr>
            <a:r>
              <a:rPr lang="zh-CN" altLang="en-US" sz="1600" spc="267" dirty="0">
                <a:latin typeface="微软雅黑" panose="020B0503020204020204" pitchFamily="34" charset="-122"/>
                <a:ea typeface="微软雅黑" panose="020B0503020204020204" pitchFamily="34" charset="-122"/>
              </a:rPr>
              <a:t>商品分类定险</a:t>
            </a:r>
          </a:p>
        </p:txBody>
      </p:sp>
      <p:sp>
        <p:nvSpPr>
          <p:cNvPr id="54" name="矩形 53">
            <a:extLst>
              <a:ext uri="{FF2B5EF4-FFF2-40B4-BE49-F238E27FC236}">
                <a16:creationId xmlns:a16="http://schemas.microsoft.com/office/drawing/2014/main" id="{6447587F-39CB-404E-A5C3-84BEA3291F04}"/>
              </a:ext>
            </a:extLst>
          </p:cNvPr>
          <p:cNvSpPr/>
          <p:nvPr/>
        </p:nvSpPr>
        <p:spPr>
          <a:xfrm>
            <a:off x="4427648" y="4866621"/>
            <a:ext cx="420944" cy="1354217"/>
          </a:xfrm>
          <a:prstGeom prst="rect">
            <a:avLst/>
          </a:prstGeom>
        </p:spPr>
        <p:txBody>
          <a:bodyPr wrap="square" lIns="121926" tIns="60963" rIns="121926" bIns="60963">
            <a:spAutoFit/>
          </a:bodyPr>
          <a:lstStyle/>
          <a:p>
            <a:pPr>
              <a:spcBef>
                <a:spcPts val="800"/>
              </a:spcBef>
              <a:spcAft>
                <a:spcPts val="800"/>
              </a:spcAft>
            </a:pPr>
            <a:r>
              <a:rPr lang="zh-CN" altLang="en-US" sz="1600" spc="267" dirty="0">
                <a:latin typeface="微软雅黑" panose="020B0503020204020204" pitchFamily="34" charset="-122"/>
                <a:ea typeface="微软雅黑" panose="020B0503020204020204" pitchFamily="34" charset="-122"/>
              </a:rPr>
              <a:t>索赔反欺诈</a:t>
            </a:r>
          </a:p>
        </p:txBody>
      </p:sp>
      <p:pic>
        <p:nvPicPr>
          <p:cNvPr id="56" name="Picture 2" descr="http://manu44.magtech.com.cn/Jwk_infotech_wk3/article/2019/2096-3467/2096-3467-3-3-45/img_4.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0444" y="2839014"/>
            <a:ext cx="1568211" cy="1549172"/>
          </a:xfrm>
          <a:prstGeom prst="rect">
            <a:avLst/>
          </a:prstGeom>
          <a:noFill/>
          <a:ln>
            <a:solidFill>
              <a:srgbClr val="2164EE"/>
            </a:solidFill>
          </a:ln>
          <a:extLst>
            <a:ext uri="{909E8E84-426E-40dd-AFC4-6F175D3DCCD1}">
              <a14:hiddenFill xmlns:a14="http://schemas.microsoft.com/office/drawing/2010/main" xmlns="">
                <a:solidFill>
                  <a:srgbClr val="FFFFFF"/>
                </a:solidFill>
              </a14:hiddenFill>
            </a:ext>
          </a:extLst>
        </p:spPr>
      </p:pic>
      <p:pic>
        <p:nvPicPr>
          <p:cNvPr id="57" name="图片 56"/>
          <p:cNvPicPr>
            <a:picLocks noChangeAspect="1"/>
          </p:cNvPicPr>
          <p:nvPr/>
        </p:nvPicPr>
        <p:blipFill>
          <a:blip r:embed="rId11"/>
          <a:stretch>
            <a:fillRect/>
          </a:stretch>
        </p:blipFill>
        <p:spPr>
          <a:xfrm>
            <a:off x="5764415" y="3098459"/>
            <a:ext cx="1369282" cy="1647205"/>
          </a:xfrm>
          <a:prstGeom prst="rect">
            <a:avLst/>
          </a:prstGeom>
          <a:ln>
            <a:solidFill>
              <a:srgbClr val="2164EE"/>
            </a:solidFill>
          </a:ln>
        </p:spPr>
      </p:pic>
      <p:pic>
        <p:nvPicPr>
          <p:cNvPr id="59" name="图片 58"/>
          <p:cNvPicPr>
            <a:picLocks noChangeAspect="1"/>
          </p:cNvPicPr>
          <p:nvPr/>
        </p:nvPicPr>
        <p:blipFill>
          <a:blip r:embed="rId12"/>
          <a:stretch>
            <a:fillRect/>
          </a:stretch>
        </p:blipFill>
        <p:spPr>
          <a:xfrm>
            <a:off x="4848592" y="4897034"/>
            <a:ext cx="2236311" cy="1294356"/>
          </a:xfrm>
          <a:prstGeom prst="rect">
            <a:avLst/>
          </a:prstGeom>
          <a:ln>
            <a:solidFill>
              <a:srgbClr val="2164EE"/>
            </a:solidFill>
          </a:ln>
        </p:spPr>
      </p:pic>
      <p:pic>
        <p:nvPicPr>
          <p:cNvPr id="60" name="图片 59"/>
          <p:cNvPicPr>
            <a:picLocks noChangeAspect="1"/>
          </p:cNvPicPr>
          <p:nvPr/>
        </p:nvPicPr>
        <p:blipFill>
          <a:blip r:embed="rId13"/>
          <a:stretch>
            <a:fillRect/>
          </a:stretch>
        </p:blipFill>
        <p:spPr>
          <a:xfrm>
            <a:off x="5471702" y="5551799"/>
            <a:ext cx="1822216" cy="1134344"/>
          </a:xfrm>
          <a:prstGeom prst="rect">
            <a:avLst/>
          </a:prstGeom>
          <a:ln>
            <a:solidFill>
              <a:srgbClr val="2164EE"/>
            </a:solidFill>
          </a:ln>
        </p:spPr>
      </p:pic>
      <p:sp>
        <p:nvSpPr>
          <p:cNvPr id="61" name="矩形 60">
            <a:extLst>
              <a:ext uri="{FF2B5EF4-FFF2-40B4-BE49-F238E27FC236}">
                <a16:creationId xmlns:a16="http://schemas.microsoft.com/office/drawing/2014/main" id="{E08352DE-7869-D345-81D7-C0E2C04C98ED}"/>
              </a:ext>
            </a:extLst>
          </p:cNvPr>
          <p:cNvSpPr/>
          <p:nvPr/>
        </p:nvSpPr>
        <p:spPr>
          <a:xfrm flipV="1">
            <a:off x="4869194" y="4926477"/>
            <a:ext cx="689360" cy="13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rtlCol="0" anchor="ctr"/>
          <a:lstStyle/>
          <a:p>
            <a:pPr algn="ctr"/>
            <a:endParaRPr kumimoji="1" lang="en-US" altLang="zh-CHS" sz="1200" dirty="0">
              <a:solidFill>
                <a:srgbClr val="FFFFFF"/>
              </a:solidFill>
              <a:latin typeface="Microsoft YaHei" panose="020B0503020204020204" pitchFamily="34" charset="-122"/>
              <a:ea typeface="Microsoft YaHei" panose="020B0503020204020204" pitchFamily="34" charset="-122"/>
            </a:endParaRPr>
          </a:p>
        </p:txBody>
      </p:sp>
      <p:sp>
        <p:nvSpPr>
          <p:cNvPr id="62" name="矩形 61">
            <a:extLst>
              <a:ext uri="{FF2B5EF4-FFF2-40B4-BE49-F238E27FC236}">
                <a16:creationId xmlns:a16="http://schemas.microsoft.com/office/drawing/2014/main" id="{E08352DE-7869-D345-81D7-C0E2C04C98ED}"/>
              </a:ext>
            </a:extLst>
          </p:cNvPr>
          <p:cNvSpPr/>
          <p:nvPr/>
        </p:nvSpPr>
        <p:spPr>
          <a:xfrm flipV="1">
            <a:off x="6379062" y="4899714"/>
            <a:ext cx="689360" cy="13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rtlCol="0" anchor="ctr"/>
          <a:lstStyle/>
          <a:p>
            <a:pPr algn="ctr"/>
            <a:endParaRPr kumimoji="1" lang="en-US" altLang="zh-CHS" sz="1200" dirty="0">
              <a:solidFill>
                <a:srgbClr val="FFFFFF"/>
              </a:solidFill>
              <a:latin typeface="Microsoft YaHei" panose="020B0503020204020204" pitchFamily="34" charset="-122"/>
              <a:ea typeface="Microsoft YaHei" panose="020B0503020204020204" pitchFamily="34" charset="-122"/>
            </a:endParaRPr>
          </a:p>
        </p:txBody>
      </p:sp>
      <p:sp>
        <p:nvSpPr>
          <p:cNvPr id="65" name="矩形 64">
            <a:extLst>
              <a:ext uri="{FF2B5EF4-FFF2-40B4-BE49-F238E27FC236}">
                <a16:creationId xmlns:a16="http://schemas.microsoft.com/office/drawing/2014/main" id="{E08352DE-7869-D345-81D7-C0E2C04C98ED}"/>
              </a:ext>
            </a:extLst>
          </p:cNvPr>
          <p:cNvSpPr/>
          <p:nvPr/>
        </p:nvSpPr>
        <p:spPr>
          <a:xfrm>
            <a:off x="8829902" y="1010539"/>
            <a:ext cx="2012061" cy="471487"/>
          </a:xfrm>
          <a:prstGeom prst="rect">
            <a:avLst/>
          </a:prstGeom>
          <a:solidFill>
            <a:srgbClr val="2164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rtlCol="0" anchor="ctr"/>
          <a:lstStyle/>
          <a:p>
            <a:pPr algn="ctr"/>
            <a:r>
              <a:rPr kumimoji="1" lang="zh-CN" altLang="en-US" sz="1600" dirty="0">
                <a:solidFill>
                  <a:srgbClr val="FFFFFF"/>
                </a:solidFill>
                <a:latin typeface="微软雅黑"/>
                <a:ea typeface="微软雅黑"/>
                <a:cs typeface="微软雅黑"/>
              </a:rPr>
              <a:t>业务应用效果</a:t>
            </a:r>
            <a:endParaRPr kumimoji="1" lang="en-US" altLang="zh-CHS" sz="1600" dirty="0">
              <a:solidFill>
                <a:srgbClr val="FFFFFF"/>
              </a:solidFill>
              <a:latin typeface="微软雅黑"/>
              <a:ea typeface="微软雅黑"/>
              <a:cs typeface="微软雅黑"/>
            </a:endParaRPr>
          </a:p>
        </p:txBody>
      </p:sp>
      <p:sp>
        <p:nvSpPr>
          <p:cNvPr id="66" name="文本框 65">
            <a:extLst>
              <a:ext uri="{FF2B5EF4-FFF2-40B4-BE49-F238E27FC236}">
                <a16:creationId xmlns:a16="http://schemas.microsoft.com/office/drawing/2014/main" id="{5BFA5FAE-4B25-7C4E-9EB7-F2DFEEF5EF90}"/>
              </a:ext>
            </a:extLst>
          </p:cNvPr>
          <p:cNvSpPr txBox="1"/>
          <p:nvPr/>
        </p:nvSpPr>
        <p:spPr>
          <a:xfrm>
            <a:off x="7851685" y="2981797"/>
            <a:ext cx="3961399" cy="1644895"/>
          </a:xfrm>
          <a:prstGeom prst="rect">
            <a:avLst/>
          </a:prstGeom>
          <a:noFill/>
        </p:spPr>
        <p:txBody>
          <a:bodyPr wrap="square" lIns="121926" tIns="60963" rIns="121926" bIns="60963" rtlCol="0">
            <a:spAutoFit/>
          </a:bodyPr>
          <a:lstStyle/>
          <a:p>
            <a:pPr>
              <a:lnSpc>
                <a:spcPct val="150000"/>
              </a:lnSpc>
            </a:pPr>
            <a:r>
              <a:rPr kumimoji="1" lang="en-US" altLang="zh-CN" sz="1300" dirty="0">
                <a:latin typeface="Microsoft YaHei" panose="020B0503020204020204" pitchFamily="34" charset="-122"/>
                <a:ea typeface="Microsoft YaHei" panose="020B0503020204020204" pitchFamily="34" charset="-122"/>
              </a:rPr>
              <a:t>1.</a:t>
            </a:r>
            <a:r>
              <a:rPr kumimoji="1" lang="zh-CN" altLang="en-US" sz="1300" dirty="0">
                <a:latin typeface="Microsoft YaHei" panose="020B0503020204020204" pitchFamily="34" charset="-122"/>
                <a:ea typeface="Microsoft YaHei" panose="020B0503020204020204" pitchFamily="34" charset="-122"/>
              </a:rPr>
              <a:t>机器学习引入了分类</a:t>
            </a:r>
            <a:r>
              <a:rPr kumimoji="1" lang="zh-CN" altLang="en-US" sz="1300" dirty="0">
                <a:solidFill>
                  <a:srgbClr val="2164EE"/>
                </a:solidFill>
                <a:latin typeface="Microsoft YaHei" panose="020B0503020204020204" pitchFamily="34" charset="-122"/>
                <a:ea typeface="Microsoft YaHei" panose="020B0503020204020204" pitchFamily="34" charset="-122"/>
              </a:rPr>
              <a:t>知识库</a:t>
            </a:r>
            <a:r>
              <a:rPr kumimoji="1" lang="zh-CN" altLang="en-US" sz="1300" dirty="0">
                <a:latin typeface="Microsoft YaHei" panose="020B0503020204020204" pitchFamily="34" charset="-122"/>
                <a:ea typeface="Microsoft YaHei" panose="020B0503020204020204" pitchFamily="34" charset="-122"/>
              </a:rPr>
              <a:t>，相对人工凭主观分类，</a:t>
            </a:r>
            <a:r>
              <a:rPr kumimoji="1" lang="zh-CN" altLang="en-US" sz="1300" dirty="0">
                <a:solidFill>
                  <a:srgbClr val="2164EE"/>
                </a:solidFill>
                <a:latin typeface="Microsoft YaHei" panose="020B0503020204020204" pitchFamily="34" charset="-122"/>
                <a:ea typeface="Microsoft YaHei" panose="020B0503020204020204" pitchFamily="34" charset="-122"/>
              </a:rPr>
              <a:t>分类精准率大幅提升。</a:t>
            </a:r>
            <a:endParaRPr kumimoji="1" lang="en-US" altLang="zh-CN" sz="1300" dirty="0">
              <a:solidFill>
                <a:srgbClr val="2164EE"/>
              </a:solidFill>
              <a:latin typeface="Microsoft YaHei" panose="020B0503020204020204" pitchFamily="34" charset="-122"/>
              <a:ea typeface="Microsoft YaHei" panose="020B0503020204020204" pitchFamily="34" charset="-122"/>
            </a:endParaRPr>
          </a:p>
          <a:p>
            <a:pPr>
              <a:lnSpc>
                <a:spcPct val="150000"/>
              </a:lnSpc>
            </a:pPr>
            <a:r>
              <a:rPr kumimoji="1" lang="zh-CN" altLang="zh-CN" sz="1300" dirty="0">
                <a:latin typeface="Microsoft YaHei" panose="020B0503020204020204" pitchFamily="34" charset="-122"/>
                <a:ea typeface="Microsoft YaHei" panose="020B0503020204020204" pitchFamily="34" charset="-122"/>
              </a:rPr>
              <a:t>2</a:t>
            </a:r>
            <a:r>
              <a:rPr kumimoji="1" lang="en-US" altLang="zh-CN" sz="1300" dirty="0">
                <a:latin typeface="Microsoft YaHei" panose="020B0503020204020204" pitchFamily="34" charset="-122"/>
                <a:ea typeface="Microsoft YaHei" panose="020B0503020204020204" pitchFamily="34" charset="-122"/>
              </a:rPr>
              <a:t>.</a:t>
            </a:r>
            <a:r>
              <a:rPr kumimoji="1" lang="zh-CN" altLang="en-US" sz="1300" dirty="0">
                <a:latin typeface="Microsoft YaHei" panose="020B0503020204020204" pitchFamily="34" charset="-122"/>
                <a:ea typeface="Microsoft YaHei" panose="020B0503020204020204" pitchFamily="34" charset="-122"/>
              </a:rPr>
              <a:t>商品分类</a:t>
            </a:r>
            <a:r>
              <a:rPr kumimoji="1" lang="zh-CN" altLang="en-US" sz="1300" dirty="0">
                <a:solidFill>
                  <a:srgbClr val="2164EE"/>
                </a:solidFill>
                <a:latin typeface="Microsoft YaHei" panose="020B0503020204020204" pitchFamily="34" charset="-122"/>
                <a:ea typeface="Microsoft YaHei" panose="020B0503020204020204" pitchFamily="34" charset="-122"/>
              </a:rPr>
              <a:t>的效率提升</a:t>
            </a:r>
            <a:r>
              <a:rPr kumimoji="1" lang="en-US" altLang="zh-CN" sz="1300" dirty="0">
                <a:solidFill>
                  <a:srgbClr val="2164EE"/>
                </a:solidFill>
                <a:latin typeface="Microsoft YaHei" panose="020B0503020204020204" pitchFamily="34" charset="-122"/>
                <a:ea typeface="Microsoft YaHei" panose="020B0503020204020204" pitchFamily="34" charset="-122"/>
              </a:rPr>
              <a:t>10</a:t>
            </a:r>
            <a:r>
              <a:rPr kumimoji="1" lang="zh-CN" altLang="en-US" sz="1300" dirty="0">
                <a:solidFill>
                  <a:srgbClr val="2164EE"/>
                </a:solidFill>
                <a:latin typeface="Microsoft YaHei" panose="020B0503020204020204" pitchFamily="34" charset="-122"/>
                <a:ea typeface="Microsoft YaHei" panose="020B0503020204020204" pitchFamily="34" charset="-122"/>
              </a:rPr>
              <a:t>倍</a:t>
            </a:r>
            <a:r>
              <a:rPr kumimoji="1" lang="zh-CN" altLang="en-US" sz="1300" dirty="0">
                <a:latin typeface="Microsoft YaHei" panose="020B0503020204020204" pitchFamily="34" charset="-122"/>
                <a:ea typeface="Microsoft YaHei" panose="020B0503020204020204" pitchFamily="34" charset="-122"/>
              </a:rPr>
              <a:t>，</a:t>
            </a:r>
            <a:r>
              <a:rPr kumimoji="1" lang="zh-CN" altLang="en-US" sz="1300" dirty="0">
                <a:solidFill>
                  <a:srgbClr val="2164EE"/>
                </a:solidFill>
                <a:latin typeface="Microsoft YaHei" panose="020B0503020204020204" pitchFamily="34" charset="-122"/>
                <a:ea typeface="Microsoft YaHei" panose="020B0503020204020204" pitchFamily="34" charset="-122"/>
              </a:rPr>
              <a:t>节约人力成本</a:t>
            </a:r>
            <a:r>
              <a:rPr kumimoji="1" lang="en-US" altLang="zh-CN" sz="1300" dirty="0">
                <a:solidFill>
                  <a:srgbClr val="2164EE"/>
                </a:solidFill>
                <a:latin typeface="Microsoft YaHei" panose="020B0503020204020204" pitchFamily="34" charset="-122"/>
                <a:ea typeface="Microsoft YaHei" panose="020B0503020204020204" pitchFamily="34" charset="-122"/>
              </a:rPr>
              <a:t>90%</a:t>
            </a:r>
            <a:r>
              <a:rPr kumimoji="1" lang="zh-CN" altLang="en-US" sz="1300" dirty="0">
                <a:latin typeface="Microsoft YaHei" panose="020B0503020204020204" pitchFamily="34" charset="-122"/>
                <a:ea typeface="Microsoft YaHei" panose="020B0503020204020204" pitchFamily="34" charset="-122"/>
              </a:rPr>
              <a:t>；</a:t>
            </a:r>
            <a:endParaRPr kumimoji="1" lang="en-US" altLang="zh-CN" sz="1300" dirty="0">
              <a:latin typeface="Microsoft YaHei" panose="020B0503020204020204" pitchFamily="34" charset="-122"/>
              <a:ea typeface="Microsoft YaHei" panose="020B0503020204020204" pitchFamily="34" charset="-122"/>
            </a:endParaRPr>
          </a:p>
          <a:p>
            <a:pPr>
              <a:lnSpc>
                <a:spcPct val="150000"/>
              </a:lnSpc>
            </a:pPr>
            <a:r>
              <a:rPr kumimoji="1" lang="zh-CN" altLang="zh-CN" sz="1300" dirty="0">
                <a:latin typeface="Microsoft YaHei" panose="020B0503020204020204" pitchFamily="34" charset="-122"/>
                <a:ea typeface="Microsoft YaHei" panose="020B0503020204020204" pitchFamily="34" charset="-122"/>
              </a:rPr>
              <a:t>3</a:t>
            </a:r>
            <a:r>
              <a:rPr kumimoji="1" lang="en-US" altLang="zh-CN" sz="1300" dirty="0">
                <a:latin typeface="Microsoft YaHei" panose="020B0503020204020204" pitchFamily="34" charset="-122"/>
                <a:ea typeface="Microsoft YaHei" panose="020B0503020204020204" pitchFamily="34" charset="-122"/>
              </a:rPr>
              <a:t>.</a:t>
            </a:r>
            <a:r>
              <a:rPr kumimoji="1" lang="zh-CN" altLang="en-US" sz="1300" dirty="0">
                <a:latin typeface="Microsoft YaHei" panose="020B0503020204020204" pitchFamily="34" charset="-122"/>
                <a:ea typeface="Microsoft YaHei" panose="020B0503020204020204" pitchFamily="34" charset="-122"/>
              </a:rPr>
              <a:t>商品财险</a:t>
            </a:r>
            <a:r>
              <a:rPr kumimoji="1" lang="zh-CN" altLang="en-US" sz="1300" dirty="0">
                <a:solidFill>
                  <a:srgbClr val="2164EE"/>
                </a:solidFill>
                <a:latin typeface="Microsoft YaHei" panose="020B0503020204020204" pitchFamily="34" charset="-122"/>
                <a:ea typeface="Microsoft YaHei" panose="020B0503020204020204" pitchFamily="34" charset="-122"/>
              </a:rPr>
              <a:t>报价流程时间从隔天提高到秒级</a:t>
            </a:r>
            <a:r>
              <a:rPr kumimoji="1" lang="zh-CN" altLang="en-US" sz="1300" dirty="0">
                <a:latin typeface="Microsoft YaHei" panose="020B0503020204020204" pitchFamily="34" charset="-122"/>
                <a:ea typeface="Microsoft YaHei" panose="020B0503020204020204" pitchFamily="34" charset="-122"/>
              </a:rPr>
              <a:t>，提升了效率和用户体验</a:t>
            </a:r>
            <a:r>
              <a:rPr kumimoji="1" lang="zh-CN" altLang="zh-CN" sz="1300" dirty="0">
                <a:latin typeface="Microsoft YaHei" panose="020B0503020204020204" pitchFamily="34" charset="-122"/>
                <a:ea typeface="Microsoft YaHei" panose="020B0503020204020204" pitchFamily="34" charset="-122"/>
              </a:rPr>
              <a:t>；</a:t>
            </a:r>
            <a:endParaRPr kumimoji="1" lang="en-US" altLang="zh-CN" sz="1300" dirty="0">
              <a:latin typeface="Microsoft YaHei" panose="020B0503020204020204" pitchFamily="34" charset="-122"/>
              <a:ea typeface="Microsoft YaHei" panose="020B0503020204020204" pitchFamily="34" charset="-122"/>
            </a:endParaRPr>
          </a:p>
        </p:txBody>
      </p:sp>
      <p:sp>
        <p:nvSpPr>
          <p:cNvPr id="67" name="文本框 66">
            <a:extLst>
              <a:ext uri="{FF2B5EF4-FFF2-40B4-BE49-F238E27FC236}">
                <a16:creationId xmlns:a16="http://schemas.microsoft.com/office/drawing/2014/main" id="{5BFA5FAE-4B25-7C4E-9EB7-F2DFEEF5EF90}"/>
              </a:ext>
            </a:extLst>
          </p:cNvPr>
          <p:cNvSpPr txBox="1"/>
          <p:nvPr/>
        </p:nvSpPr>
        <p:spPr>
          <a:xfrm>
            <a:off x="7868048" y="4724529"/>
            <a:ext cx="4244453" cy="1337119"/>
          </a:xfrm>
          <a:prstGeom prst="rect">
            <a:avLst/>
          </a:prstGeom>
          <a:noFill/>
        </p:spPr>
        <p:txBody>
          <a:bodyPr wrap="square" lIns="121926" tIns="60963" rIns="121926" bIns="60963" rtlCol="0">
            <a:spAutoFit/>
          </a:bodyPr>
          <a:lstStyle/>
          <a:p>
            <a:pPr marL="304815" indent="-304815">
              <a:lnSpc>
                <a:spcPct val="150000"/>
              </a:lnSpc>
              <a:buAutoNum type="arabicPeriod"/>
            </a:pPr>
            <a:r>
              <a:rPr kumimoji="1" lang="zh-CN" altLang="en-US" sz="1300" dirty="0">
                <a:latin typeface="Microsoft YaHei" panose="020B0503020204020204" pitchFamily="34" charset="-122"/>
                <a:ea typeface="Microsoft YaHei" panose="020B0503020204020204" pitchFamily="34" charset="-122"/>
              </a:rPr>
              <a:t>通过大数据智能反欺诈，欺诈核验</a:t>
            </a:r>
            <a:r>
              <a:rPr kumimoji="1" lang="zh-CN" altLang="en-US" sz="1300" dirty="0">
                <a:solidFill>
                  <a:srgbClr val="2164EE"/>
                </a:solidFill>
                <a:latin typeface="Microsoft YaHei" panose="020B0503020204020204" pitchFamily="34" charset="-122"/>
                <a:ea typeface="Microsoft YaHei" panose="020B0503020204020204" pitchFamily="34" charset="-122"/>
              </a:rPr>
              <a:t>人力成本节约</a:t>
            </a:r>
            <a:r>
              <a:rPr kumimoji="1" lang="en-US" altLang="zh-CN" sz="1300" dirty="0">
                <a:solidFill>
                  <a:srgbClr val="2164EE"/>
                </a:solidFill>
                <a:latin typeface="Microsoft YaHei" panose="020B0503020204020204" pitchFamily="34" charset="-122"/>
                <a:ea typeface="Microsoft YaHei" panose="020B0503020204020204" pitchFamily="34" charset="-122"/>
              </a:rPr>
              <a:t>30%</a:t>
            </a:r>
            <a:r>
              <a:rPr kumimoji="1" lang="zh-CN" altLang="en-US" sz="1300" dirty="0">
                <a:solidFill>
                  <a:srgbClr val="2164EE"/>
                </a:solidFill>
                <a:latin typeface="Microsoft YaHei" panose="020B0503020204020204" pitchFamily="34" charset="-122"/>
                <a:ea typeface="Microsoft YaHei" panose="020B0503020204020204" pitchFamily="34" charset="-122"/>
              </a:rPr>
              <a:t>。</a:t>
            </a:r>
            <a:endParaRPr kumimoji="1" lang="en-US" altLang="zh-CN" sz="1300" dirty="0">
              <a:solidFill>
                <a:srgbClr val="2164EE"/>
              </a:solidFill>
              <a:latin typeface="Microsoft YaHei" panose="020B0503020204020204" pitchFamily="34" charset="-122"/>
              <a:ea typeface="Microsoft YaHei" panose="020B0503020204020204" pitchFamily="34" charset="-122"/>
            </a:endParaRPr>
          </a:p>
          <a:p>
            <a:pPr marL="304815" indent="-304815">
              <a:lnSpc>
                <a:spcPct val="150000"/>
              </a:lnSpc>
              <a:buAutoNum type="arabicPeriod"/>
            </a:pPr>
            <a:r>
              <a:rPr kumimoji="1" lang="zh-CN" altLang="en-US" sz="1300" dirty="0">
                <a:solidFill>
                  <a:srgbClr val="2164EE"/>
                </a:solidFill>
                <a:latin typeface="Microsoft YaHei" panose="020B0503020204020204" pitchFamily="34" charset="-122"/>
                <a:ea typeface="Microsoft YaHei" panose="020B0503020204020204" pitchFamily="34" charset="-122"/>
              </a:rPr>
              <a:t>预测欺诈风险准确率</a:t>
            </a:r>
            <a:r>
              <a:rPr kumimoji="1" lang="zh-CN" altLang="en-US" sz="1300" dirty="0">
                <a:latin typeface="Microsoft YaHei" panose="020B0503020204020204" pitchFamily="34" charset="-122"/>
                <a:ea typeface="Microsoft YaHei" panose="020B0503020204020204" pitchFamily="34" charset="-122"/>
              </a:rPr>
              <a:t>大幅提升，</a:t>
            </a:r>
            <a:r>
              <a:rPr kumimoji="1" lang="zh-CN" altLang="en-US" sz="1300" dirty="0">
                <a:solidFill>
                  <a:srgbClr val="2164EE"/>
                </a:solidFill>
                <a:latin typeface="Microsoft YaHei" panose="020B0503020204020204" pitchFamily="34" charset="-122"/>
                <a:ea typeface="Microsoft YaHei" panose="020B0503020204020204" pitchFamily="34" charset="-122"/>
              </a:rPr>
              <a:t>误杀率</a:t>
            </a:r>
            <a:r>
              <a:rPr kumimoji="1" lang="zh-CN" altLang="en-US" sz="1300" dirty="0">
                <a:latin typeface="Microsoft YaHei" panose="020B0503020204020204" pitchFamily="34" charset="-122"/>
                <a:ea typeface="Microsoft YaHei" panose="020B0503020204020204" pitchFamily="34" charset="-122"/>
              </a:rPr>
              <a:t>大幅降低</a:t>
            </a:r>
            <a:endParaRPr kumimoji="1" lang="en-US" altLang="zh-CN" sz="1300" dirty="0">
              <a:solidFill>
                <a:srgbClr val="2164EE"/>
              </a:solidFill>
              <a:latin typeface="Microsoft YaHei" panose="020B0503020204020204" pitchFamily="34" charset="-122"/>
              <a:ea typeface="Microsoft YaHei" panose="020B0503020204020204" pitchFamily="34" charset="-122"/>
            </a:endParaRPr>
          </a:p>
          <a:p>
            <a:pPr marL="304815" indent="-304815">
              <a:lnSpc>
                <a:spcPct val="150000"/>
              </a:lnSpc>
              <a:buAutoNum type="arabicPeriod"/>
            </a:pPr>
            <a:r>
              <a:rPr kumimoji="1" lang="zh-CN" altLang="en-US" sz="1300" dirty="0">
                <a:solidFill>
                  <a:srgbClr val="2164EE"/>
                </a:solidFill>
                <a:latin typeface="Microsoft YaHei" panose="020B0503020204020204" pitchFamily="34" charset="-122"/>
                <a:ea typeface="Microsoft YaHei" panose="020B0503020204020204" pitchFamily="34" charset="-122"/>
              </a:rPr>
              <a:t>欺诈骗保用户抓取率</a:t>
            </a:r>
            <a:r>
              <a:rPr kumimoji="1" lang="zh-CN" altLang="en-US" sz="1300" dirty="0">
                <a:latin typeface="Microsoft YaHei" panose="020B0503020204020204" pitchFamily="34" charset="-122"/>
                <a:ea typeface="Microsoft YaHei" panose="020B0503020204020204" pitchFamily="34" charset="-122"/>
              </a:rPr>
              <a:t>大幅提升、降低赔付成本</a:t>
            </a:r>
            <a:endParaRPr kumimoji="1" lang="en-US" altLang="zh-CN" sz="1300" dirty="0">
              <a:solidFill>
                <a:srgbClr val="2164EE"/>
              </a:solidFill>
              <a:latin typeface="Microsoft YaHei" panose="020B0503020204020204" pitchFamily="34" charset="-122"/>
              <a:ea typeface="Microsoft YaHei" panose="020B0503020204020204" pitchFamily="34" charset="-122"/>
            </a:endParaRPr>
          </a:p>
        </p:txBody>
      </p:sp>
      <p:sp>
        <p:nvSpPr>
          <p:cNvPr id="68" name="右箭头 67">
            <a:extLst>
              <a:ext uri="{FF2B5EF4-FFF2-40B4-BE49-F238E27FC236}">
                <a16:creationId xmlns:a16="http://schemas.microsoft.com/office/drawing/2014/main" id="{9D074856-104F-B040-B512-368B93F392FD}"/>
              </a:ext>
            </a:extLst>
          </p:cNvPr>
          <p:cNvSpPr/>
          <p:nvPr/>
        </p:nvSpPr>
        <p:spPr>
          <a:xfrm>
            <a:off x="7213676" y="1970958"/>
            <a:ext cx="559533" cy="40419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6" tIns="60963" rIns="121926" bIns="60963" rtlCol="0" anchor="ctr"/>
          <a:lstStyle/>
          <a:p>
            <a:pPr algn="ctr"/>
            <a:endParaRPr kumimoji="1" lang="zh-CN" altLang="en-US" sz="1400">
              <a:solidFill>
                <a:schemeClr val="tx1"/>
              </a:solidFill>
              <a:latin typeface="微软雅黑" panose="020B0503020204020204" pitchFamily="34" charset="-122"/>
              <a:ea typeface="微软雅黑" panose="020B0503020204020204" pitchFamily="34" charset="-122"/>
            </a:endParaRPr>
          </a:p>
        </p:txBody>
      </p:sp>
      <p:sp>
        <p:nvSpPr>
          <p:cNvPr id="69" name="右箭头 68">
            <a:extLst>
              <a:ext uri="{FF2B5EF4-FFF2-40B4-BE49-F238E27FC236}">
                <a16:creationId xmlns:a16="http://schemas.microsoft.com/office/drawing/2014/main" id="{9D074856-104F-B040-B512-368B93F392FD}"/>
              </a:ext>
            </a:extLst>
          </p:cNvPr>
          <p:cNvSpPr/>
          <p:nvPr/>
        </p:nvSpPr>
        <p:spPr>
          <a:xfrm>
            <a:off x="7213676" y="3570135"/>
            <a:ext cx="559533" cy="40419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6" tIns="60963" rIns="121926" bIns="60963" rtlCol="0" anchor="ctr"/>
          <a:lstStyle/>
          <a:p>
            <a:pPr algn="ctr"/>
            <a:endParaRPr kumimoji="1" lang="zh-CN" altLang="en-US" sz="1400">
              <a:solidFill>
                <a:schemeClr val="tx1"/>
              </a:solidFill>
              <a:latin typeface="微软雅黑" panose="020B0503020204020204" pitchFamily="34" charset="-122"/>
              <a:ea typeface="微软雅黑" panose="020B0503020204020204" pitchFamily="34" charset="-122"/>
            </a:endParaRPr>
          </a:p>
        </p:txBody>
      </p:sp>
      <p:sp>
        <p:nvSpPr>
          <p:cNvPr id="70" name="右箭头 69">
            <a:extLst>
              <a:ext uri="{FF2B5EF4-FFF2-40B4-BE49-F238E27FC236}">
                <a16:creationId xmlns:a16="http://schemas.microsoft.com/office/drawing/2014/main" id="{9D074856-104F-B040-B512-368B93F392FD}"/>
              </a:ext>
            </a:extLst>
          </p:cNvPr>
          <p:cNvSpPr/>
          <p:nvPr/>
        </p:nvSpPr>
        <p:spPr>
          <a:xfrm>
            <a:off x="7250493" y="5116427"/>
            <a:ext cx="559533" cy="40419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6" tIns="60963" rIns="121926" bIns="60963" rtlCol="0" anchor="ctr"/>
          <a:lstStyle/>
          <a:p>
            <a:pPr algn="ctr"/>
            <a:endParaRPr kumimoji="1" lang="zh-CN" altLang="en-US" sz="140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518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zh-CN" altLang="en-US" dirty="0">
                <a:solidFill>
                  <a:schemeClr val="tx1">
                    <a:lumMod val="75000"/>
                    <a:lumOff val="25000"/>
                  </a:schemeClr>
                </a:solidFill>
              </a:rPr>
              <a:t>我们为什么需要 </a:t>
            </a:r>
            <a:r>
              <a:rPr lang="en-US" altLang="zh-CN" dirty="0">
                <a:solidFill>
                  <a:schemeClr val="tx1">
                    <a:lumMod val="75000"/>
                    <a:lumOff val="25000"/>
                  </a:schemeClr>
                </a:solidFill>
              </a:rPr>
              <a:t>NLP</a:t>
            </a:r>
            <a:r>
              <a:rPr lang="zh-CN" altLang="en-US" dirty="0">
                <a:solidFill>
                  <a:schemeClr val="tx1">
                    <a:lumMod val="75000"/>
                    <a:lumOff val="25000"/>
                  </a:schemeClr>
                </a:solidFill>
              </a:rPr>
              <a:t>？</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719579"/>
            <a:ext cx="11097445" cy="1661957"/>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zh-CN" altLang="en-US" dirty="0"/>
              <a:t>自然语言是什么很容易理解，就是在人类历史发展中自然而然形成的，我们平时用来交流的语言。但是</a:t>
            </a:r>
            <a:r>
              <a:rPr lang="zh-CN" altLang="en-US" b="1" dirty="0">
                <a:solidFill>
                  <a:srgbClr val="FF0000"/>
                </a:solidFill>
              </a:rPr>
              <a:t>我们为什么要处理这些自然语言呢？</a:t>
            </a:r>
            <a:endParaRPr lang="en-US" altLang="zh-CN" b="1" dirty="0">
              <a:solidFill>
                <a:srgbClr val="FF0000"/>
              </a:solidFill>
            </a:endParaRPr>
          </a:p>
          <a:p>
            <a:pPr algn="l"/>
            <a:endParaRPr lang="en-US" altLang="zh-CN" b="1" dirty="0">
              <a:solidFill>
                <a:srgbClr val="FF0000"/>
              </a:solidFill>
            </a:endParaRPr>
          </a:p>
          <a:p>
            <a:pPr algn="l"/>
            <a:r>
              <a:rPr lang="zh-CN" altLang="en-US" dirty="0"/>
              <a:t>如果只是人类相互之间使用同一种自然语言交流，是不需要对这种语言做显性处理的。听说读写的双方都可以直接理解作为中介的这种自然语言。想让别人明白自己的需求，对着他</a:t>
            </a:r>
            <a:r>
              <a:rPr lang="en-US" altLang="zh-CN" dirty="0"/>
              <a:t>/</a:t>
            </a:r>
            <a:r>
              <a:rPr lang="zh-CN" altLang="en-US" dirty="0"/>
              <a:t>她的耳朵说话就行。可惜，我们不能这样来和机器交流，因为机器听不懂人类的语言。</a:t>
            </a:r>
          </a:p>
        </p:txBody>
      </p:sp>
      <p:sp>
        <p:nvSpPr>
          <p:cNvPr id="2" name="矩形 1">
            <a:extLst>
              <a:ext uri="{FF2B5EF4-FFF2-40B4-BE49-F238E27FC236}">
                <a16:creationId xmlns:a16="http://schemas.microsoft.com/office/drawing/2014/main" id="{57491E9F-20C4-9942-82C8-A3995072503B}"/>
              </a:ext>
            </a:extLst>
          </p:cNvPr>
          <p:cNvSpPr/>
          <p:nvPr/>
        </p:nvSpPr>
        <p:spPr>
          <a:xfrm>
            <a:off x="674742" y="5324012"/>
            <a:ext cx="11097445" cy="1138773"/>
          </a:xfrm>
          <a:prstGeom prst="rect">
            <a:avLst/>
          </a:prstGeom>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机器真正能够</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听得懂的话</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是一系列在电子元器件中流动的电流的脉冲；</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想让机器理解，就要把我们说的话</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处理</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成机器听得懂的话。这就是自然语言处理；</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另外人类现存的巨量自然语言资料和每天都在产生的大量以自然语言提出的要求，从资源和需求两个方面推动着自然语言处理的发展。</a:t>
            </a:r>
            <a:endParaRPr lang="en-US" altLang="zh-CN"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98FE284B-102F-904A-84D8-AD14DAA9821C}"/>
              </a:ext>
            </a:extLst>
          </p:cNvPr>
          <p:cNvPicPr>
            <a:picLocks noChangeAspect="1"/>
          </p:cNvPicPr>
          <p:nvPr/>
        </p:nvPicPr>
        <p:blipFill>
          <a:blip r:embed="rId2"/>
          <a:stretch>
            <a:fillRect/>
          </a:stretch>
        </p:blipFill>
        <p:spPr>
          <a:xfrm>
            <a:off x="2595281" y="2800833"/>
            <a:ext cx="6561422" cy="2103882"/>
          </a:xfrm>
          <a:prstGeom prst="rect">
            <a:avLst/>
          </a:prstGeom>
        </p:spPr>
      </p:pic>
      <p:sp>
        <p:nvSpPr>
          <p:cNvPr id="12" name="矩形 11">
            <a:extLst>
              <a:ext uri="{FF2B5EF4-FFF2-40B4-BE49-F238E27FC236}">
                <a16:creationId xmlns:a16="http://schemas.microsoft.com/office/drawing/2014/main" id="{FEDA04E6-8BC6-354B-855D-A359AACEAE1E}"/>
              </a:ext>
            </a:extLst>
          </p:cNvPr>
          <p:cNvSpPr/>
          <p:nvPr/>
        </p:nvSpPr>
        <p:spPr>
          <a:xfrm>
            <a:off x="5192231" y="2502934"/>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机器能听懂什么？</a:t>
            </a:r>
          </a:p>
        </p:txBody>
      </p:sp>
    </p:spTree>
    <p:extLst>
      <p:ext uri="{BB962C8B-B14F-4D97-AF65-F5344CB8AC3E}">
        <p14:creationId xmlns:p14="http://schemas.microsoft.com/office/powerpoint/2010/main" val="743322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96E5A730-9D70-0543-89A7-B8322F31F16E}"/>
              </a:ext>
            </a:extLst>
          </p:cNvPr>
          <p:cNvSpPr txBox="1">
            <a:spLocks/>
          </p:cNvSpPr>
          <p:nvPr/>
        </p:nvSpPr>
        <p:spPr>
          <a:xfrm>
            <a:off x="825122" y="367021"/>
            <a:ext cx="9359402" cy="461669"/>
          </a:xfrm>
          <a:prstGeom prst="rect">
            <a:avLst/>
          </a:prstGeom>
          <a:noFill/>
          <a:ln w="9525" cap="flat" cmpd="sng">
            <a:noFill/>
            <a:prstDash val="solid"/>
            <a:miter/>
          </a:ln>
        </p:spPr>
        <p:txBody>
          <a:bodyPr vert="horz" wrap="square" lIns="91445" tIns="45722" rIns="91445" bIns="45722"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0074EB"/>
                </a:solidFill>
                <a:latin typeface="Microsoft YaHei" panose="020B0503020204020204" pitchFamily="34" charset="-122"/>
                <a:ea typeface="Microsoft YaHei" panose="020B0503020204020204" pitchFamily="34"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rgbClr val="000000"/>
                </a:solidFill>
                <a:latin typeface="微软雅黑" panose="020B0503020204020204" pitchFamily="34" charset="-122"/>
                <a:ea typeface="微软雅黑" panose="020B0503020204020204" pitchFamily="34" charset="-122"/>
              </a:rPr>
              <a:t>典型落地案例</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：助力某外资消金企业逐步构建 </a:t>
            </a:r>
            <a:r>
              <a:rPr lang="en-US" altLang="zh-CN" dirty="0">
                <a:solidFill>
                  <a:srgbClr val="000000"/>
                </a:solidFill>
                <a:latin typeface="微软雅黑" panose="020B0503020204020204" pitchFamily="34" charset="-122"/>
                <a:ea typeface="微软雅黑" panose="020B0503020204020204" pitchFamily="34" charset="-122"/>
              </a:rPr>
              <a:t>AI&amp;</a:t>
            </a:r>
            <a:r>
              <a:rPr lang="zh-CN" altLang="en-US" dirty="0">
                <a:solidFill>
                  <a:srgbClr val="000000"/>
                </a:solidFill>
                <a:latin typeface="微软雅黑" panose="020B0503020204020204" pitchFamily="34" charset="-122"/>
                <a:ea typeface="微软雅黑" panose="020B0503020204020204" pitchFamily="34" charset="-122"/>
              </a:rPr>
              <a:t>消费数据中台</a:t>
            </a:r>
          </a:p>
        </p:txBody>
      </p:sp>
      <p:sp>
        <p:nvSpPr>
          <p:cNvPr id="41" name="圆角矩形">
            <a:extLst>
              <a:ext uri="{FF2B5EF4-FFF2-40B4-BE49-F238E27FC236}">
                <a16:creationId xmlns:a16="http://schemas.microsoft.com/office/drawing/2014/main" id="{262FE97D-07D4-1647-8211-8BF5923C2353}"/>
              </a:ext>
            </a:extLst>
          </p:cNvPr>
          <p:cNvSpPr/>
          <p:nvPr/>
        </p:nvSpPr>
        <p:spPr>
          <a:xfrm>
            <a:off x="7971281" y="1565690"/>
            <a:ext cx="1199573" cy="2577759"/>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kumimoji="1">
              <a:solidFill>
                <a:schemeClr val="lt1"/>
              </a:solidFill>
              <a:latin typeface="Microsoft YaHei" panose="020B0503020204020204" pitchFamily="34" charset="-122"/>
              <a:ea typeface="Microsoft YaHei" panose="020B0503020204020204" pitchFamily="34" charset="-122"/>
            </a:endParaRPr>
          </a:p>
        </p:txBody>
      </p:sp>
      <p:sp>
        <p:nvSpPr>
          <p:cNvPr id="43" name="圆角矩形">
            <a:extLst>
              <a:ext uri="{FF2B5EF4-FFF2-40B4-BE49-F238E27FC236}">
                <a16:creationId xmlns:a16="http://schemas.microsoft.com/office/drawing/2014/main" id="{ABD8CBDA-E7D6-2648-B0A1-23AAB2EFD1EC}"/>
              </a:ext>
            </a:extLst>
          </p:cNvPr>
          <p:cNvSpPr/>
          <p:nvPr/>
        </p:nvSpPr>
        <p:spPr>
          <a:xfrm>
            <a:off x="6195931" y="1565691"/>
            <a:ext cx="1398801" cy="2567489"/>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kumimoji="1">
              <a:solidFill>
                <a:schemeClr val="lt1"/>
              </a:solidFill>
              <a:latin typeface="Microsoft YaHei" panose="020B0503020204020204" pitchFamily="34" charset="-122"/>
              <a:ea typeface="Microsoft YaHei" panose="020B0503020204020204" pitchFamily="34" charset="-122"/>
            </a:endParaRPr>
          </a:p>
        </p:txBody>
      </p:sp>
      <p:sp>
        <p:nvSpPr>
          <p:cNvPr id="47" name="圆角矩形">
            <a:extLst>
              <a:ext uri="{FF2B5EF4-FFF2-40B4-BE49-F238E27FC236}">
                <a16:creationId xmlns:a16="http://schemas.microsoft.com/office/drawing/2014/main" id="{AD534BED-74F4-1E4B-8D5E-73DF6CF86CD4}"/>
              </a:ext>
            </a:extLst>
          </p:cNvPr>
          <p:cNvSpPr/>
          <p:nvPr/>
        </p:nvSpPr>
        <p:spPr>
          <a:xfrm>
            <a:off x="3100783" y="1595066"/>
            <a:ext cx="2710193" cy="2570628"/>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kumimoji="1" dirty="0">
              <a:solidFill>
                <a:schemeClr val="lt1"/>
              </a:solidFill>
              <a:latin typeface="Microsoft YaHei" panose="020B0503020204020204" pitchFamily="34" charset="-122"/>
              <a:ea typeface="Microsoft YaHei" panose="020B0503020204020204" pitchFamily="34" charset="-122"/>
            </a:endParaRPr>
          </a:p>
        </p:txBody>
      </p:sp>
      <p:sp>
        <p:nvSpPr>
          <p:cNvPr id="48" name="圆角矩形">
            <a:extLst>
              <a:ext uri="{FF2B5EF4-FFF2-40B4-BE49-F238E27FC236}">
                <a16:creationId xmlns:a16="http://schemas.microsoft.com/office/drawing/2014/main" id="{E3D65F6B-D892-CC4C-B295-80C602D1D548}"/>
              </a:ext>
            </a:extLst>
          </p:cNvPr>
          <p:cNvSpPr/>
          <p:nvPr/>
        </p:nvSpPr>
        <p:spPr>
          <a:xfrm>
            <a:off x="8062625" y="2068881"/>
            <a:ext cx="1044072" cy="285751"/>
          </a:xfrm>
          <a:prstGeom prst="roundRect">
            <a:avLst>
              <a:gd name="adj" fmla="val 50000"/>
            </a:avLst>
          </a:prstGeom>
          <a:solidFill>
            <a:srgbClr val="006CFF"/>
          </a:solidFill>
          <a:ln w="12700">
            <a:miter lim="400000"/>
          </a:ln>
        </p:spPr>
        <p:txBody>
          <a:bodyPr lIns="19050" tIns="19050" rIns="19050" bIns="19050" anchor="ctr"/>
          <a:lstStyle/>
          <a:p>
            <a:pPr>
              <a:defRPr sz="3200">
                <a:solidFill>
                  <a:srgbClr val="FFFFFF"/>
                </a:solidFill>
              </a:defRPr>
            </a:pPr>
            <a:endParaRPr sz="1200">
              <a:latin typeface="Microsoft YaHei" panose="020B0503020204020204" pitchFamily="34" charset="-122"/>
              <a:ea typeface="Microsoft YaHei" panose="020B0503020204020204" pitchFamily="34" charset="-122"/>
            </a:endParaRPr>
          </a:p>
        </p:txBody>
      </p:sp>
      <p:sp>
        <p:nvSpPr>
          <p:cNvPr id="49" name="天像平台">
            <a:extLst>
              <a:ext uri="{FF2B5EF4-FFF2-40B4-BE49-F238E27FC236}">
                <a16:creationId xmlns:a16="http://schemas.microsoft.com/office/drawing/2014/main" id="{C138D79C-A177-2642-9F15-FAD31F5F6ABD}"/>
              </a:ext>
            </a:extLst>
          </p:cNvPr>
          <p:cNvSpPr txBox="1"/>
          <p:nvPr/>
        </p:nvSpPr>
        <p:spPr>
          <a:xfrm>
            <a:off x="7669889" y="2115035"/>
            <a:ext cx="1802357" cy="176972"/>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lvl1pPr>
              <a:defRPr sz="2400" b="1">
                <a:solidFill>
                  <a:srgbClr val="FFFFFF"/>
                </a:solidFill>
                <a:latin typeface="Helvetica"/>
                <a:ea typeface="Helvetica"/>
                <a:cs typeface="Helvetica"/>
                <a:sym typeface="Helvetica"/>
              </a:defRPr>
            </a:lvl1pPr>
          </a:lstStyle>
          <a:p>
            <a:pPr algn="ctr"/>
            <a:r>
              <a:rPr lang="zh-CN" altLang="en-US" sz="900" dirty="0">
                <a:latin typeface="Microsoft YaHei" panose="020B0503020204020204" pitchFamily="34" charset="-122"/>
                <a:ea typeface="Microsoft YaHei" panose="020B0503020204020204" pitchFamily="34" charset="-122"/>
              </a:rPr>
              <a:t>线上消费金融营销</a:t>
            </a:r>
            <a:endParaRPr sz="900" dirty="0">
              <a:latin typeface="Microsoft YaHei" panose="020B0503020204020204" pitchFamily="34" charset="-122"/>
              <a:ea typeface="Microsoft YaHei" panose="020B0503020204020204" pitchFamily="34" charset="-122"/>
            </a:endParaRPr>
          </a:p>
        </p:txBody>
      </p:sp>
      <p:sp>
        <p:nvSpPr>
          <p:cNvPr id="51" name="圆角矩形">
            <a:extLst>
              <a:ext uri="{FF2B5EF4-FFF2-40B4-BE49-F238E27FC236}">
                <a16:creationId xmlns:a16="http://schemas.microsoft.com/office/drawing/2014/main" id="{394ED124-91FE-3E41-A2E2-D937BDF6AD7A}"/>
              </a:ext>
            </a:extLst>
          </p:cNvPr>
          <p:cNvSpPr/>
          <p:nvPr/>
        </p:nvSpPr>
        <p:spPr>
          <a:xfrm>
            <a:off x="3301496" y="1694220"/>
            <a:ext cx="2289567" cy="285751"/>
          </a:xfrm>
          <a:prstGeom prst="roundRect">
            <a:avLst>
              <a:gd name="adj" fmla="val 50000"/>
            </a:avLst>
          </a:prstGeom>
          <a:solidFill>
            <a:srgbClr val="006CFF"/>
          </a:solidFill>
          <a:ln w="12700">
            <a:miter lim="400000"/>
          </a:ln>
        </p:spPr>
        <p:txBody>
          <a:bodyPr lIns="19050" tIns="19050" rIns="19050" bIns="19050" anchor="ctr"/>
          <a:lstStyle/>
          <a:p>
            <a:pPr>
              <a:defRPr sz="3200">
                <a:solidFill>
                  <a:srgbClr val="FFFFFF"/>
                </a:solidFill>
              </a:defRPr>
            </a:pPr>
            <a:endParaRPr sz="1200" dirty="0">
              <a:latin typeface="Microsoft YaHei" panose="020B0503020204020204" pitchFamily="34" charset="-122"/>
              <a:ea typeface="Microsoft YaHei" panose="020B0503020204020204" pitchFamily="34" charset="-122"/>
            </a:endParaRPr>
          </a:p>
        </p:txBody>
      </p:sp>
      <p:sp>
        <p:nvSpPr>
          <p:cNvPr id="52" name="天像平台">
            <a:extLst>
              <a:ext uri="{FF2B5EF4-FFF2-40B4-BE49-F238E27FC236}">
                <a16:creationId xmlns:a16="http://schemas.microsoft.com/office/drawing/2014/main" id="{7CAB656F-A948-4C42-AE81-4AE859B74FDC}"/>
              </a:ext>
            </a:extLst>
          </p:cNvPr>
          <p:cNvSpPr txBox="1"/>
          <p:nvPr/>
        </p:nvSpPr>
        <p:spPr>
          <a:xfrm>
            <a:off x="4148946" y="1758761"/>
            <a:ext cx="743867" cy="176972"/>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lvl1pPr>
              <a:defRPr sz="2400" b="1">
                <a:solidFill>
                  <a:srgbClr val="FFFFFF"/>
                </a:solidFill>
                <a:latin typeface="Helvetica"/>
                <a:ea typeface="Helvetica"/>
                <a:cs typeface="Helvetica"/>
                <a:sym typeface="Helvetica"/>
              </a:defRPr>
            </a:lvl1pPr>
          </a:lstStyle>
          <a:p>
            <a:pPr algn="ctr"/>
            <a:r>
              <a:rPr lang="zh-CN" altLang="en-US" sz="900" dirty="0">
                <a:latin typeface="Microsoft YaHei" panose="020B0503020204020204" pitchFamily="34" charset="-122"/>
                <a:ea typeface="Microsoft YaHei" panose="020B0503020204020204" pitchFamily="34" charset="-122"/>
              </a:rPr>
              <a:t>基础能力平台</a:t>
            </a:r>
            <a:endParaRPr sz="900" dirty="0">
              <a:latin typeface="Microsoft YaHei" panose="020B0503020204020204" pitchFamily="34" charset="-122"/>
              <a:ea typeface="Microsoft YaHei" panose="020B0503020204020204" pitchFamily="34" charset="-122"/>
            </a:endParaRPr>
          </a:p>
        </p:txBody>
      </p:sp>
      <p:grpSp>
        <p:nvGrpSpPr>
          <p:cNvPr id="53" name="组合 3">
            <a:extLst>
              <a:ext uri="{FF2B5EF4-FFF2-40B4-BE49-F238E27FC236}">
                <a16:creationId xmlns:a16="http://schemas.microsoft.com/office/drawing/2014/main" id="{EF3F0BA8-AA82-DB44-85EE-5FCEAE874CE3}"/>
              </a:ext>
            </a:extLst>
          </p:cNvPr>
          <p:cNvGrpSpPr/>
          <p:nvPr/>
        </p:nvGrpSpPr>
        <p:grpSpPr>
          <a:xfrm>
            <a:off x="3360827" y="3328965"/>
            <a:ext cx="2230236" cy="767558"/>
            <a:chOff x="831355" y="4270111"/>
            <a:chExt cx="2973648" cy="1023410"/>
          </a:xfrm>
        </p:grpSpPr>
        <p:sp>
          <p:nvSpPr>
            <p:cNvPr id="55" name="圆角矩形">
              <a:extLst>
                <a:ext uri="{FF2B5EF4-FFF2-40B4-BE49-F238E27FC236}">
                  <a16:creationId xmlns:a16="http://schemas.microsoft.com/office/drawing/2014/main" id="{E796FF05-85AA-FC42-96B8-2411F9722DFA}"/>
                </a:ext>
              </a:extLst>
            </p:cNvPr>
            <p:cNvSpPr/>
            <p:nvPr/>
          </p:nvSpPr>
          <p:spPr>
            <a:xfrm>
              <a:off x="831355" y="4270111"/>
              <a:ext cx="2973648" cy="1023410"/>
            </a:xfrm>
            <a:prstGeom prst="roundRect">
              <a:avLst>
                <a:gd name="adj" fmla="val 0"/>
              </a:avLst>
            </a:prstGeom>
            <a:ln w="25400" cap="rnd">
              <a:solidFill>
                <a:srgbClr val="FF0000"/>
              </a:solidFill>
              <a:prstDash val="sysDot"/>
              <a:miter lim="800000"/>
            </a:ln>
          </p:spPr>
          <p:txBody>
            <a:bodyPr lIns="25400" tIns="25400" rIns="25400" bIns="25400" anchor="ctr"/>
            <a:lstStyle/>
            <a:p>
              <a:pPr>
                <a:defRPr sz="3200">
                  <a:solidFill>
                    <a:srgbClr val="FFFFFF"/>
                  </a:solidFill>
                </a:defRPr>
              </a:pPr>
              <a:endParaRPr sz="1200">
                <a:latin typeface="Microsoft YaHei" panose="020B0503020204020204" pitchFamily="34" charset="-122"/>
                <a:ea typeface="Microsoft YaHei" panose="020B0503020204020204" pitchFamily="34" charset="-122"/>
              </a:endParaRPr>
            </a:p>
          </p:txBody>
        </p:sp>
        <p:sp>
          <p:nvSpPr>
            <p:cNvPr id="58" name="海量资源">
              <a:extLst>
                <a:ext uri="{FF2B5EF4-FFF2-40B4-BE49-F238E27FC236}">
                  <a16:creationId xmlns:a16="http://schemas.microsoft.com/office/drawing/2014/main" id="{58B32A61-9CC6-F048-BF9A-CC2AC06DC9E4}"/>
                </a:ext>
              </a:extLst>
            </p:cNvPr>
            <p:cNvSpPr txBox="1"/>
            <p:nvPr/>
          </p:nvSpPr>
          <p:spPr>
            <a:xfrm flipH="1">
              <a:off x="1426212" y="4272714"/>
              <a:ext cx="2018203" cy="29409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defRPr sz="2400" b="1">
                  <a:solidFill>
                    <a:srgbClr val="006CFF"/>
                  </a:solidFill>
                  <a:latin typeface="Helvetica"/>
                  <a:ea typeface="Helvetica"/>
                  <a:cs typeface="Helvetica"/>
                  <a:sym typeface="Helvetica"/>
                </a:defRPr>
              </a:lvl1pPr>
            </a:lstStyle>
            <a:p>
              <a:pPr algn="ctr"/>
              <a:r>
                <a:rPr lang="zh-CN" altLang="en-US" sz="1100" dirty="0">
                  <a:solidFill>
                    <a:srgbClr val="2164ED"/>
                  </a:solidFill>
                  <a:latin typeface="Microsoft YaHei" panose="020B0503020204020204" pitchFamily="34" charset="-122"/>
                  <a:ea typeface="Microsoft YaHei" panose="020B0503020204020204" pitchFamily="34" charset="-122"/>
                </a:rPr>
                <a:t>基础</a:t>
              </a:r>
              <a:r>
                <a:rPr lang="en-US" altLang="zh-CN" sz="1100" dirty="0">
                  <a:solidFill>
                    <a:srgbClr val="2164ED"/>
                  </a:solidFill>
                  <a:latin typeface="Microsoft YaHei" panose="020B0503020204020204" pitchFamily="34" charset="-122"/>
                  <a:ea typeface="Microsoft YaHei" panose="020B0503020204020204" pitchFamily="34" charset="-122"/>
                </a:rPr>
                <a:t>AI</a:t>
              </a:r>
              <a:r>
                <a:rPr lang="zh-CN" altLang="en-US" sz="1100" dirty="0">
                  <a:solidFill>
                    <a:srgbClr val="2164ED"/>
                  </a:solidFill>
                  <a:latin typeface="Microsoft YaHei" panose="020B0503020204020204" pitchFamily="34" charset="-122"/>
                  <a:ea typeface="Microsoft YaHei" panose="020B0503020204020204" pitchFamily="34" charset="-122"/>
                </a:rPr>
                <a:t>平台</a:t>
              </a:r>
              <a:endParaRPr sz="1100" dirty="0">
                <a:solidFill>
                  <a:srgbClr val="2164ED"/>
                </a:solidFill>
                <a:latin typeface="Microsoft YaHei" panose="020B0503020204020204" pitchFamily="34" charset="-122"/>
                <a:ea typeface="Microsoft YaHei" panose="020B0503020204020204" pitchFamily="34" charset="-122"/>
              </a:endParaRPr>
            </a:p>
          </p:txBody>
        </p:sp>
        <p:sp>
          <p:nvSpPr>
            <p:cNvPr id="63" name="圆角矩形">
              <a:extLst>
                <a:ext uri="{FF2B5EF4-FFF2-40B4-BE49-F238E27FC236}">
                  <a16:creationId xmlns:a16="http://schemas.microsoft.com/office/drawing/2014/main" id="{392C4EDB-26B6-6F4F-90B4-588AA182CF85}"/>
                </a:ext>
              </a:extLst>
            </p:cNvPr>
            <p:cNvSpPr/>
            <p:nvPr/>
          </p:nvSpPr>
          <p:spPr>
            <a:xfrm>
              <a:off x="940471" y="4895524"/>
              <a:ext cx="1587501" cy="247651"/>
            </a:xfrm>
            <a:prstGeom prst="roundRect">
              <a:avLst>
                <a:gd name="adj" fmla="val 50000"/>
              </a:avLst>
            </a:prstGeom>
            <a:solidFill>
              <a:srgbClr val="FFFFFF"/>
            </a:solidFill>
            <a:ln w="12700">
              <a:solidFill>
                <a:schemeClr val="bg1">
                  <a:lumMod val="65000"/>
                </a:schemeClr>
              </a:solidFill>
              <a:miter lim="400000"/>
            </a:ln>
          </p:spPr>
          <p:txBody>
            <a:bodyPr lIns="25400" tIns="25400" rIns="25400" bIns="25400" anchor="ctr"/>
            <a:lstStyle/>
            <a:p>
              <a:endParaRPr sz="1200">
                <a:solidFill>
                  <a:srgbClr val="FFFFFF"/>
                </a:solidFill>
                <a:latin typeface="Microsoft YaHei" panose="020B0503020204020204" pitchFamily="34" charset="-122"/>
                <a:ea typeface="Microsoft YaHei" panose="020B0503020204020204" pitchFamily="34" charset="-122"/>
              </a:endParaRPr>
            </a:p>
          </p:txBody>
        </p:sp>
        <p:sp>
          <p:nvSpPr>
            <p:cNvPr id="64" name="遍布全球加速节点">
              <a:extLst>
                <a:ext uri="{FF2B5EF4-FFF2-40B4-BE49-F238E27FC236}">
                  <a16:creationId xmlns:a16="http://schemas.microsoft.com/office/drawing/2014/main" id="{0F0F3AA6-80C4-6243-8148-758FF97555A4}"/>
                </a:ext>
              </a:extLst>
            </p:cNvPr>
            <p:cNvSpPr txBox="1"/>
            <p:nvPr/>
          </p:nvSpPr>
          <p:spPr>
            <a:xfrm>
              <a:off x="1047867" y="4888364"/>
              <a:ext cx="1299501" cy="23254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2000">
                  <a:solidFill>
                    <a:srgbClr val="006CFF"/>
                  </a:solidFill>
                  <a:latin typeface="Microsoft YaHei"/>
                  <a:ea typeface="Microsoft YaHei"/>
                  <a:cs typeface="Microsoft YaHei"/>
                  <a:sym typeface="Microsoft YaHei"/>
                </a:defRPr>
              </a:lvl1pPr>
            </a:lstStyle>
            <a:p>
              <a:pPr algn="ctr"/>
              <a:r>
                <a:rPr lang="zh-CN" altLang="en-US" sz="800" dirty="0">
                  <a:solidFill>
                    <a:schemeClr val="tx1">
                      <a:lumMod val="85000"/>
                      <a:lumOff val="15000"/>
                    </a:schemeClr>
                  </a:solidFill>
                  <a:latin typeface="Microsoft YaHei" panose="020B0503020204020204" pitchFamily="34" charset="-122"/>
                  <a:ea typeface="Microsoft YaHei" panose="020B0503020204020204" pitchFamily="34" charset="-122"/>
                </a:rPr>
                <a:t>基础</a:t>
              </a:r>
              <a:r>
                <a:rPr lang="en-US" altLang="zh-CN" sz="800" dirty="0">
                  <a:solidFill>
                    <a:schemeClr val="tx1">
                      <a:lumMod val="85000"/>
                      <a:lumOff val="15000"/>
                    </a:schemeClr>
                  </a:solidFill>
                  <a:latin typeface="Microsoft YaHei" panose="020B0503020204020204" pitchFamily="34" charset="-122"/>
                  <a:ea typeface="Microsoft YaHei" panose="020B0503020204020204" pitchFamily="34" charset="-122"/>
                </a:rPr>
                <a:t>AI</a:t>
              </a:r>
              <a:r>
                <a:rPr lang="zh-CN" altLang="en-US" sz="800" dirty="0">
                  <a:solidFill>
                    <a:schemeClr val="tx1">
                      <a:lumMod val="85000"/>
                      <a:lumOff val="15000"/>
                    </a:schemeClr>
                  </a:solidFill>
                  <a:latin typeface="Microsoft YaHei" panose="020B0503020204020204" pitchFamily="34" charset="-122"/>
                  <a:ea typeface="Microsoft YaHei" panose="020B0503020204020204" pitchFamily="34" charset="-122"/>
                </a:rPr>
                <a:t>模型发布能力</a:t>
              </a:r>
              <a:endParaRPr sz="8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71" name="圆角矩形">
              <a:extLst>
                <a:ext uri="{FF2B5EF4-FFF2-40B4-BE49-F238E27FC236}">
                  <a16:creationId xmlns:a16="http://schemas.microsoft.com/office/drawing/2014/main" id="{5AF48DC7-D590-7743-A661-DC2F33B9AD2D}"/>
                </a:ext>
              </a:extLst>
            </p:cNvPr>
            <p:cNvSpPr/>
            <p:nvPr/>
          </p:nvSpPr>
          <p:spPr>
            <a:xfrm>
              <a:off x="952280" y="4581337"/>
              <a:ext cx="1551119" cy="253141"/>
            </a:xfrm>
            <a:prstGeom prst="roundRect">
              <a:avLst>
                <a:gd name="adj" fmla="val 50000"/>
              </a:avLst>
            </a:prstGeom>
            <a:solidFill>
              <a:srgbClr val="FFFFFF"/>
            </a:solidFill>
            <a:ln w="12700">
              <a:solidFill>
                <a:schemeClr val="bg1">
                  <a:lumMod val="65000"/>
                </a:schemeClr>
              </a:solidFill>
              <a:miter lim="400000"/>
            </a:ln>
          </p:spPr>
          <p:txBody>
            <a:bodyPr lIns="25400" tIns="25400" rIns="25400" bIns="25400" anchor="ctr"/>
            <a:lstStyle/>
            <a:p>
              <a:endParaRPr sz="1200">
                <a:solidFill>
                  <a:srgbClr val="FFFFFF"/>
                </a:solidFill>
                <a:latin typeface="Microsoft YaHei" panose="020B0503020204020204" pitchFamily="34" charset="-122"/>
                <a:ea typeface="Microsoft YaHei" panose="020B0503020204020204" pitchFamily="34" charset="-122"/>
              </a:endParaRPr>
            </a:p>
          </p:txBody>
        </p:sp>
        <p:sp>
          <p:nvSpPr>
            <p:cNvPr id="72" name="遍布全球加速节点">
              <a:extLst>
                <a:ext uri="{FF2B5EF4-FFF2-40B4-BE49-F238E27FC236}">
                  <a16:creationId xmlns:a16="http://schemas.microsoft.com/office/drawing/2014/main" id="{E947DF57-1074-6F46-B4BB-662EBBE3BD8E}"/>
                </a:ext>
              </a:extLst>
            </p:cNvPr>
            <p:cNvSpPr txBox="1"/>
            <p:nvPr/>
          </p:nvSpPr>
          <p:spPr>
            <a:xfrm>
              <a:off x="1078090" y="4587351"/>
              <a:ext cx="1299501" cy="23254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2000">
                  <a:solidFill>
                    <a:srgbClr val="006CFF"/>
                  </a:solidFill>
                  <a:latin typeface="Microsoft YaHei"/>
                  <a:ea typeface="Microsoft YaHei"/>
                  <a:cs typeface="Microsoft YaHei"/>
                  <a:sym typeface="Microsoft YaHei"/>
                </a:defRPr>
              </a:lvl1pPr>
            </a:lstStyle>
            <a:p>
              <a:pPr algn="ctr"/>
              <a:r>
                <a:rPr lang="zh-CN" altLang="en-US" sz="800" dirty="0">
                  <a:solidFill>
                    <a:schemeClr val="tx1">
                      <a:lumMod val="85000"/>
                      <a:lumOff val="15000"/>
                    </a:schemeClr>
                  </a:solidFill>
                  <a:latin typeface="Microsoft YaHei" panose="020B0503020204020204" pitchFamily="34" charset="-122"/>
                  <a:ea typeface="Microsoft YaHei" panose="020B0503020204020204" pitchFamily="34" charset="-122"/>
                </a:rPr>
                <a:t>基础</a:t>
              </a:r>
              <a:r>
                <a:rPr lang="en-US" altLang="zh-CN" sz="800" dirty="0">
                  <a:solidFill>
                    <a:schemeClr val="tx1">
                      <a:lumMod val="85000"/>
                      <a:lumOff val="15000"/>
                    </a:schemeClr>
                  </a:solidFill>
                  <a:latin typeface="Microsoft YaHei" panose="020B0503020204020204" pitchFamily="34" charset="-122"/>
                  <a:ea typeface="Microsoft YaHei" panose="020B0503020204020204" pitchFamily="34" charset="-122"/>
                </a:rPr>
                <a:t>AI</a:t>
              </a:r>
              <a:r>
                <a:rPr lang="zh-CN" altLang="en-US" sz="800" dirty="0">
                  <a:solidFill>
                    <a:schemeClr val="tx1">
                      <a:lumMod val="85000"/>
                      <a:lumOff val="15000"/>
                    </a:schemeClr>
                  </a:solidFill>
                  <a:latin typeface="Microsoft YaHei" panose="020B0503020204020204" pitchFamily="34" charset="-122"/>
                  <a:ea typeface="Microsoft YaHei" panose="020B0503020204020204" pitchFamily="34" charset="-122"/>
                </a:rPr>
                <a:t>模型管理能力</a:t>
              </a:r>
              <a:endParaRPr sz="8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grpSp>
      <p:grpSp>
        <p:nvGrpSpPr>
          <p:cNvPr id="73" name="组合 2">
            <a:extLst>
              <a:ext uri="{FF2B5EF4-FFF2-40B4-BE49-F238E27FC236}">
                <a16:creationId xmlns:a16="http://schemas.microsoft.com/office/drawing/2014/main" id="{DDBEAB97-D3D5-7C40-A023-A172DCB4BB8B}"/>
              </a:ext>
            </a:extLst>
          </p:cNvPr>
          <p:cNvGrpSpPr/>
          <p:nvPr/>
        </p:nvGrpSpPr>
        <p:grpSpPr>
          <a:xfrm>
            <a:off x="3301496" y="2104528"/>
            <a:ext cx="2367483" cy="1136075"/>
            <a:chOff x="1555441" y="2637528"/>
            <a:chExt cx="3156644" cy="1514767"/>
          </a:xfrm>
        </p:grpSpPr>
        <p:sp>
          <p:nvSpPr>
            <p:cNvPr id="74" name="海量资源">
              <a:extLst>
                <a:ext uri="{FF2B5EF4-FFF2-40B4-BE49-F238E27FC236}">
                  <a16:creationId xmlns:a16="http://schemas.microsoft.com/office/drawing/2014/main" id="{B606F383-4551-BB4F-8419-5D04360BB415}"/>
                </a:ext>
              </a:extLst>
            </p:cNvPr>
            <p:cNvSpPr txBox="1"/>
            <p:nvPr/>
          </p:nvSpPr>
          <p:spPr>
            <a:xfrm flipH="1">
              <a:off x="2006604" y="2766820"/>
              <a:ext cx="2321171" cy="29409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defRPr sz="2400" b="1">
                  <a:solidFill>
                    <a:srgbClr val="006CFF"/>
                  </a:solidFill>
                  <a:latin typeface="Helvetica"/>
                  <a:ea typeface="Helvetica"/>
                  <a:cs typeface="Helvetica"/>
                  <a:sym typeface="Helvetica"/>
                </a:defRPr>
              </a:lvl1pPr>
            </a:lstStyle>
            <a:p>
              <a:pPr algn="ctr"/>
              <a:r>
                <a:rPr lang="zh-CN" altLang="en-US" sz="1100" dirty="0">
                  <a:solidFill>
                    <a:srgbClr val="2164ED"/>
                  </a:solidFill>
                  <a:latin typeface="Microsoft YaHei" panose="020B0503020204020204" pitchFamily="34" charset="-122"/>
                  <a:ea typeface="Microsoft YaHei" panose="020B0503020204020204" pitchFamily="34" charset="-122"/>
                </a:rPr>
                <a:t>语义、</a:t>
              </a:r>
              <a:r>
                <a:rPr lang="en-US" altLang="zh-CN" sz="1100" dirty="0">
                  <a:solidFill>
                    <a:srgbClr val="2164ED"/>
                  </a:solidFill>
                  <a:latin typeface="Microsoft YaHei" panose="020B0503020204020204" pitchFamily="34" charset="-122"/>
                  <a:ea typeface="Microsoft YaHei" panose="020B0503020204020204" pitchFamily="34" charset="-122"/>
                </a:rPr>
                <a:t>OCR</a:t>
              </a:r>
              <a:r>
                <a:rPr lang="zh-CN" altLang="en-US" sz="1100" dirty="0">
                  <a:solidFill>
                    <a:srgbClr val="2164ED"/>
                  </a:solidFill>
                  <a:latin typeface="Microsoft YaHei" panose="020B0503020204020204" pitchFamily="34" charset="-122"/>
                  <a:ea typeface="Microsoft YaHei" panose="020B0503020204020204" pitchFamily="34" charset="-122"/>
                </a:rPr>
                <a:t>识别引擎</a:t>
              </a:r>
              <a:endParaRPr sz="1100" dirty="0">
                <a:solidFill>
                  <a:srgbClr val="2164ED"/>
                </a:solidFill>
                <a:latin typeface="Microsoft YaHei" panose="020B0503020204020204" pitchFamily="34" charset="-122"/>
                <a:ea typeface="Microsoft YaHei" panose="020B0503020204020204" pitchFamily="34" charset="-122"/>
              </a:endParaRPr>
            </a:p>
          </p:txBody>
        </p:sp>
        <p:sp>
          <p:nvSpPr>
            <p:cNvPr id="75" name="圆角矩形">
              <a:extLst>
                <a:ext uri="{FF2B5EF4-FFF2-40B4-BE49-F238E27FC236}">
                  <a16:creationId xmlns:a16="http://schemas.microsoft.com/office/drawing/2014/main" id="{4D52C6B3-762E-664B-BAC1-29E1D0D3D75D}"/>
                </a:ext>
              </a:extLst>
            </p:cNvPr>
            <p:cNvSpPr/>
            <p:nvPr/>
          </p:nvSpPr>
          <p:spPr>
            <a:xfrm>
              <a:off x="3167190" y="3659932"/>
              <a:ext cx="1346520" cy="273681"/>
            </a:xfrm>
            <a:prstGeom prst="roundRect">
              <a:avLst>
                <a:gd name="adj" fmla="val 50000"/>
              </a:avLst>
            </a:prstGeom>
            <a:solidFill>
              <a:srgbClr val="FFFFFF"/>
            </a:solidFill>
            <a:ln w="12700">
              <a:solidFill>
                <a:schemeClr val="bg1">
                  <a:lumMod val="65000"/>
                </a:schemeClr>
              </a:solidFill>
              <a:miter lim="400000"/>
            </a:ln>
          </p:spPr>
          <p:txBody>
            <a:bodyPr lIns="25400" tIns="25400" rIns="25400" bIns="25400" anchor="ctr"/>
            <a:lstStyle/>
            <a:p>
              <a:endParaRPr sz="1200">
                <a:solidFill>
                  <a:srgbClr val="FFFFFF"/>
                </a:solidFill>
                <a:latin typeface="Microsoft YaHei" panose="020B0503020204020204" pitchFamily="34" charset="-122"/>
                <a:ea typeface="Microsoft YaHei" panose="020B0503020204020204" pitchFamily="34" charset="-122"/>
              </a:endParaRPr>
            </a:p>
          </p:txBody>
        </p:sp>
        <p:sp>
          <p:nvSpPr>
            <p:cNvPr id="76" name="遍布全球加速节点">
              <a:extLst>
                <a:ext uri="{FF2B5EF4-FFF2-40B4-BE49-F238E27FC236}">
                  <a16:creationId xmlns:a16="http://schemas.microsoft.com/office/drawing/2014/main" id="{8A9CBE35-3B43-CD4A-B0EF-A49339E7FD96}"/>
                </a:ext>
              </a:extLst>
            </p:cNvPr>
            <p:cNvSpPr txBox="1"/>
            <p:nvPr/>
          </p:nvSpPr>
          <p:spPr>
            <a:xfrm>
              <a:off x="3246894" y="3684935"/>
              <a:ext cx="1181413" cy="23254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2000">
                  <a:solidFill>
                    <a:srgbClr val="006CFF"/>
                  </a:solidFill>
                  <a:latin typeface="Microsoft YaHei"/>
                  <a:ea typeface="Microsoft YaHei"/>
                  <a:cs typeface="Microsoft YaHei"/>
                  <a:sym typeface="Microsoft YaHei"/>
                </a:defRPr>
              </a:lvl1pPr>
            </a:lstStyle>
            <a:p>
              <a:pPr algn="ctr"/>
              <a:r>
                <a:rPr lang="zh-CN" altLang="en-US" sz="800" dirty="0">
                  <a:solidFill>
                    <a:schemeClr val="tx1">
                      <a:lumMod val="85000"/>
                      <a:lumOff val="15000"/>
                    </a:schemeClr>
                  </a:solidFill>
                  <a:latin typeface="Microsoft YaHei" panose="020B0503020204020204" pitchFamily="34" charset="-122"/>
                  <a:ea typeface="Microsoft YaHei" panose="020B0503020204020204" pitchFamily="34" charset="-122"/>
                </a:rPr>
                <a:t>通用</a:t>
              </a:r>
              <a:r>
                <a:rPr lang="en-US" altLang="zh-CN" sz="800" dirty="0">
                  <a:solidFill>
                    <a:schemeClr val="tx1">
                      <a:lumMod val="85000"/>
                      <a:lumOff val="15000"/>
                    </a:schemeClr>
                  </a:solidFill>
                  <a:latin typeface="Microsoft YaHei" panose="020B0503020204020204" pitchFamily="34" charset="-122"/>
                  <a:ea typeface="Microsoft YaHei" panose="020B0503020204020204" pitchFamily="34" charset="-122"/>
                </a:rPr>
                <a:t>OCR</a:t>
              </a:r>
              <a:r>
                <a:rPr lang="zh-CN" altLang="en-US" sz="800" dirty="0">
                  <a:solidFill>
                    <a:schemeClr val="tx1">
                      <a:lumMod val="85000"/>
                      <a:lumOff val="15000"/>
                    </a:schemeClr>
                  </a:solidFill>
                  <a:latin typeface="Microsoft YaHei" panose="020B0503020204020204" pitchFamily="34" charset="-122"/>
                  <a:ea typeface="Microsoft YaHei" panose="020B0503020204020204" pitchFamily="34" charset="-122"/>
                </a:rPr>
                <a:t>识别能力</a:t>
              </a:r>
              <a:endParaRPr sz="8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77" name="圆角矩形">
              <a:extLst>
                <a:ext uri="{FF2B5EF4-FFF2-40B4-BE49-F238E27FC236}">
                  <a16:creationId xmlns:a16="http://schemas.microsoft.com/office/drawing/2014/main" id="{68A95B54-0E7F-0147-8DC4-CACA2BC2CE5C}"/>
                </a:ext>
              </a:extLst>
            </p:cNvPr>
            <p:cNvSpPr/>
            <p:nvPr/>
          </p:nvSpPr>
          <p:spPr>
            <a:xfrm>
              <a:off x="3167190" y="3224383"/>
              <a:ext cx="1346520" cy="246574"/>
            </a:xfrm>
            <a:prstGeom prst="roundRect">
              <a:avLst>
                <a:gd name="adj" fmla="val 50000"/>
              </a:avLst>
            </a:prstGeom>
            <a:solidFill>
              <a:srgbClr val="FFFFFF"/>
            </a:solidFill>
            <a:ln w="12700">
              <a:solidFill>
                <a:schemeClr val="bg1">
                  <a:lumMod val="65000"/>
                </a:schemeClr>
              </a:solidFill>
              <a:miter lim="400000"/>
            </a:ln>
          </p:spPr>
          <p:txBody>
            <a:bodyPr lIns="25400" tIns="25400" rIns="25400" bIns="25400" anchor="ctr"/>
            <a:lstStyle/>
            <a:p>
              <a:endParaRPr sz="1200">
                <a:solidFill>
                  <a:srgbClr val="FFFFFF"/>
                </a:solidFill>
                <a:latin typeface="Microsoft YaHei" panose="020B0503020204020204" pitchFamily="34" charset="-122"/>
                <a:ea typeface="Microsoft YaHei" panose="020B0503020204020204" pitchFamily="34" charset="-122"/>
              </a:endParaRPr>
            </a:p>
          </p:txBody>
        </p:sp>
        <p:sp>
          <p:nvSpPr>
            <p:cNvPr id="78" name="遍布全球加速节点">
              <a:extLst>
                <a:ext uri="{FF2B5EF4-FFF2-40B4-BE49-F238E27FC236}">
                  <a16:creationId xmlns:a16="http://schemas.microsoft.com/office/drawing/2014/main" id="{3DF0B957-AD55-8448-AEB8-BD22A2890966}"/>
                </a:ext>
              </a:extLst>
            </p:cNvPr>
            <p:cNvSpPr txBox="1"/>
            <p:nvPr/>
          </p:nvSpPr>
          <p:spPr>
            <a:xfrm>
              <a:off x="3310609" y="3236685"/>
              <a:ext cx="889132" cy="23254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2000">
                  <a:solidFill>
                    <a:srgbClr val="006CFF"/>
                  </a:solidFill>
                  <a:latin typeface="Microsoft YaHei"/>
                  <a:ea typeface="Microsoft YaHei"/>
                  <a:cs typeface="Microsoft YaHei"/>
                  <a:sym typeface="Microsoft YaHei"/>
                </a:defRPr>
              </a:lvl1pPr>
            </a:lstStyle>
            <a:p>
              <a:pPr algn="ctr"/>
              <a:r>
                <a:rPr lang="zh-CN" altLang="en-US" sz="800" dirty="0">
                  <a:solidFill>
                    <a:schemeClr val="tx1">
                      <a:lumMod val="85000"/>
                      <a:lumOff val="15000"/>
                    </a:schemeClr>
                  </a:solidFill>
                  <a:latin typeface="Microsoft YaHei" panose="020B0503020204020204" pitchFamily="34" charset="-122"/>
                  <a:ea typeface="Microsoft YaHei" panose="020B0503020204020204" pitchFamily="34" charset="-122"/>
                </a:rPr>
                <a:t>图片分类能力</a:t>
              </a:r>
              <a:endParaRPr sz="8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79" name="圆角矩形">
              <a:extLst>
                <a:ext uri="{FF2B5EF4-FFF2-40B4-BE49-F238E27FC236}">
                  <a16:creationId xmlns:a16="http://schemas.microsoft.com/office/drawing/2014/main" id="{EA8E856E-2E30-BD45-B750-A0D1D4304588}"/>
                </a:ext>
              </a:extLst>
            </p:cNvPr>
            <p:cNvSpPr/>
            <p:nvPr/>
          </p:nvSpPr>
          <p:spPr>
            <a:xfrm>
              <a:off x="1555441" y="2637528"/>
              <a:ext cx="3156644" cy="1514767"/>
            </a:xfrm>
            <a:prstGeom prst="roundRect">
              <a:avLst>
                <a:gd name="adj" fmla="val 0"/>
              </a:avLst>
            </a:prstGeom>
            <a:ln w="25400" cap="rnd">
              <a:solidFill>
                <a:schemeClr val="bg1"/>
              </a:solidFill>
              <a:prstDash val="sysDot"/>
              <a:miter lim="800000"/>
            </a:ln>
          </p:spPr>
          <p:txBody>
            <a:bodyPr lIns="25400" tIns="25400" rIns="25400" bIns="25400" anchor="ctr"/>
            <a:lstStyle/>
            <a:p>
              <a:pPr>
                <a:defRPr sz="3200">
                  <a:solidFill>
                    <a:srgbClr val="FFFFFF"/>
                  </a:solidFill>
                </a:defRPr>
              </a:pPr>
              <a:endParaRPr sz="1200">
                <a:latin typeface="Microsoft YaHei" panose="020B0503020204020204" pitchFamily="34" charset="-122"/>
                <a:ea typeface="Microsoft YaHei" panose="020B0503020204020204" pitchFamily="34" charset="-122"/>
              </a:endParaRPr>
            </a:p>
          </p:txBody>
        </p:sp>
        <p:sp>
          <p:nvSpPr>
            <p:cNvPr id="80" name="圆角矩形">
              <a:extLst>
                <a:ext uri="{FF2B5EF4-FFF2-40B4-BE49-F238E27FC236}">
                  <a16:creationId xmlns:a16="http://schemas.microsoft.com/office/drawing/2014/main" id="{C32988C0-D1B6-0A4C-9DED-4EF27854F57F}"/>
                </a:ext>
              </a:extLst>
            </p:cNvPr>
            <p:cNvSpPr/>
            <p:nvPr/>
          </p:nvSpPr>
          <p:spPr>
            <a:xfrm>
              <a:off x="1692441" y="3675380"/>
              <a:ext cx="1367869" cy="257888"/>
            </a:xfrm>
            <a:prstGeom prst="roundRect">
              <a:avLst>
                <a:gd name="adj" fmla="val 50000"/>
              </a:avLst>
            </a:prstGeom>
            <a:solidFill>
              <a:srgbClr val="FFFFFF"/>
            </a:solidFill>
            <a:ln w="12700">
              <a:solidFill>
                <a:schemeClr val="bg1">
                  <a:lumMod val="65000"/>
                </a:schemeClr>
              </a:solidFill>
              <a:miter lim="400000"/>
            </a:ln>
          </p:spPr>
          <p:txBody>
            <a:bodyPr lIns="25400" tIns="25400" rIns="25400" bIns="25400" anchor="ctr"/>
            <a:lstStyle/>
            <a:p>
              <a:endParaRPr sz="1200">
                <a:solidFill>
                  <a:srgbClr val="FFFFFF"/>
                </a:solidFill>
                <a:latin typeface="Microsoft YaHei" panose="020B0503020204020204" pitchFamily="34" charset="-122"/>
                <a:ea typeface="Microsoft YaHei" panose="020B0503020204020204" pitchFamily="34" charset="-122"/>
              </a:endParaRPr>
            </a:p>
          </p:txBody>
        </p:sp>
        <p:sp>
          <p:nvSpPr>
            <p:cNvPr id="81" name="遍布全球加速节点">
              <a:extLst>
                <a:ext uri="{FF2B5EF4-FFF2-40B4-BE49-F238E27FC236}">
                  <a16:creationId xmlns:a16="http://schemas.microsoft.com/office/drawing/2014/main" id="{B320869A-C25C-EA46-8476-CEF0CFB54AB9}"/>
                </a:ext>
              </a:extLst>
            </p:cNvPr>
            <p:cNvSpPr txBox="1"/>
            <p:nvPr/>
          </p:nvSpPr>
          <p:spPr>
            <a:xfrm>
              <a:off x="1868592" y="3709050"/>
              <a:ext cx="889132" cy="23254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2000">
                  <a:solidFill>
                    <a:srgbClr val="006CFF"/>
                  </a:solidFill>
                  <a:latin typeface="Microsoft YaHei"/>
                  <a:ea typeface="Microsoft YaHei"/>
                  <a:cs typeface="Microsoft YaHei"/>
                  <a:sym typeface="Microsoft YaHei"/>
                </a:defRPr>
              </a:lvl1pPr>
            </a:lstStyle>
            <a:p>
              <a:pPr algn="ctr"/>
              <a:r>
                <a:rPr lang="en-US" altLang="zh-CN" sz="800" dirty="0">
                  <a:solidFill>
                    <a:schemeClr val="tx1">
                      <a:lumMod val="85000"/>
                      <a:lumOff val="15000"/>
                    </a:schemeClr>
                  </a:solidFill>
                  <a:latin typeface="Microsoft YaHei" panose="020B0503020204020204" pitchFamily="34" charset="-122"/>
                  <a:ea typeface="Microsoft YaHei" panose="020B0503020204020204" pitchFamily="34" charset="-122"/>
                </a:rPr>
                <a:t>NLP</a:t>
              </a:r>
              <a:r>
                <a:rPr lang="zh-CN" altLang="en-US" sz="800" dirty="0">
                  <a:solidFill>
                    <a:schemeClr val="tx1">
                      <a:lumMod val="85000"/>
                      <a:lumOff val="15000"/>
                    </a:schemeClr>
                  </a:solidFill>
                  <a:latin typeface="Microsoft YaHei" panose="020B0503020204020204" pitchFamily="34" charset="-122"/>
                  <a:ea typeface="Microsoft YaHei" panose="020B0503020204020204" pitchFamily="34" charset="-122"/>
                </a:rPr>
                <a:t>文档纠错</a:t>
              </a:r>
              <a:endParaRPr sz="8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82" name="圆角矩形">
              <a:extLst>
                <a:ext uri="{FF2B5EF4-FFF2-40B4-BE49-F238E27FC236}">
                  <a16:creationId xmlns:a16="http://schemas.microsoft.com/office/drawing/2014/main" id="{4B320D18-EE1F-4348-940A-77A32FB6ABA1}"/>
                </a:ext>
              </a:extLst>
            </p:cNvPr>
            <p:cNvSpPr/>
            <p:nvPr/>
          </p:nvSpPr>
          <p:spPr>
            <a:xfrm>
              <a:off x="1707399" y="3210134"/>
              <a:ext cx="1352911" cy="265364"/>
            </a:xfrm>
            <a:prstGeom prst="roundRect">
              <a:avLst>
                <a:gd name="adj" fmla="val 50000"/>
              </a:avLst>
            </a:prstGeom>
            <a:solidFill>
              <a:schemeClr val="bg1"/>
            </a:solidFill>
            <a:ln w="12700">
              <a:solidFill>
                <a:schemeClr val="bg1">
                  <a:lumMod val="65000"/>
                </a:schemeClr>
              </a:solidFill>
              <a:miter lim="400000"/>
            </a:ln>
          </p:spPr>
          <p:txBody>
            <a:bodyPr lIns="25400" tIns="25400" rIns="25400" bIns="25400" anchor="ctr"/>
            <a:lstStyle/>
            <a:p>
              <a:endParaRPr sz="1200">
                <a:solidFill>
                  <a:srgbClr val="FFFFFF"/>
                </a:solidFill>
                <a:latin typeface="Microsoft YaHei" panose="020B0503020204020204" pitchFamily="34" charset="-122"/>
                <a:ea typeface="Microsoft YaHei" panose="020B0503020204020204" pitchFamily="34" charset="-122"/>
              </a:endParaRPr>
            </a:p>
          </p:txBody>
        </p:sp>
        <p:sp>
          <p:nvSpPr>
            <p:cNvPr id="83" name="遍布全球加速节点">
              <a:extLst>
                <a:ext uri="{FF2B5EF4-FFF2-40B4-BE49-F238E27FC236}">
                  <a16:creationId xmlns:a16="http://schemas.microsoft.com/office/drawing/2014/main" id="{5EBD4F82-0898-A249-88A0-987A5F155098}"/>
                </a:ext>
              </a:extLst>
            </p:cNvPr>
            <p:cNvSpPr txBox="1"/>
            <p:nvPr/>
          </p:nvSpPr>
          <p:spPr>
            <a:xfrm>
              <a:off x="1946244" y="3234857"/>
              <a:ext cx="889132" cy="23254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2000">
                  <a:solidFill>
                    <a:srgbClr val="006CFF"/>
                  </a:solidFill>
                  <a:latin typeface="Microsoft YaHei"/>
                  <a:ea typeface="Microsoft YaHei"/>
                  <a:cs typeface="Microsoft YaHei"/>
                  <a:sym typeface="Microsoft YaHei"/>
                </a:defRPr>
              </a:lvl1pPr>
            </a:lstStyle>
            <a:p>
              <a:pPr algn="ctr"/>
              <a:r>
                <a:rPr lang="zh-CN" altLang="en-US" sz="800" dirty="0">
                  <a:solidFill>
                    <a:schemeClr val="tx1"/>
                  </a:solidFill>
                  <a:latin typeface="Microsoft YaHei" panose="020B0503020204020204" pitchFamily="34" charset="-122"/>
                  <a:ea typeface="Microsoft YaHei" panose="020B0503020204020204" pitchFamily="34" charset="-122"/>
                </a:rPr>
                <a:t>关键要素提取</a:t>
              </a:r>
              <a:endParaRPr sz="800" dirty="0">
                <a:solidFill>
                  <a:schemeClr val="tx1"/>
                </a:solidFill>
                <a:latin typeface="Microsoft YaHei" panose="020B0503020204020204" pitchFamily="34" charset="-122"/>
                <a:ea typeface="Microsoft YaHei" panose="020B0503020204020204" pitchFamily="34" charset="-122"/>
              </a:endParaRPr>
            </a:p>
          </p:txBody>
        </p:sp>
      </p:grpSp>
      <p:sp>
        <p:nvSpPr>
          <p:cNvPr id="84" name="圆角矩形">
            <a:extLst>
              <a:ext uri="{FF2B5EF4-FFF2-40B4-BE49-F238E27FC236}">
                <a16:creationId xmlns:a16="http://schemas.microsoft.com/office/drawing/2014/main" id="{54B9CB14-23C4-8F4F-B3DC-870DE23F84AD}"/>
              </a:ext>
            </a:extLst>
          </p:cNvPr>
          <p:cNvSpPr/>
          <p:nvPr/>
        </p:nvSpPr>
        <p:spPr>
          <a:xfrm>
            <a:off x="6349658" y="1889967"/>
            <a:ext cx="1138842" cy="285751"/>
          </a:xfrm>
          <a:prstGeom prst="roundRect">
            <a:avLst>
              <a:gd name="adj" fmla="val 50000"/>
            </a:avLst>
          </a:prstGeom>
          <a:solidFill>
            <a:srgbClr val="006CFF"/>
          </a:solidFill>
          <a:ln w="12700">
            <a:miter lim="400000"/>
          </a:ln>
        </p:spPr>
        <p:txBody>
          <a:bodyPr lIns="19050" tIns="19050" rIns="19050" bIns="19050" anchor="ctr"/>
          <a:lstStyle/>
          <a:p>
            <a:pPr>
              <a:defRPr sz="3200">
                <a:solidFill>
                  <a:srgbClr val="FFFFFF"/>
                </a:solidFill>
              </a:defRPr>
            </a:pPr>
            <a:endParaRPr sz="1200">
              <a:latin typeface="Microsoft YaHei" panose="020B0503020204020204" pitchFamily="34" charset="-122"/>
              <a:ea typeface="Microsoft YaHei" panose="020B0503020204020204" pitchFamily="34" charset="-122"/>
            </a:endParaRPr>
          </a:p>
        </p:txBody>
      </p:sp>
      <p:sp>
        <p:nvSpPr>
          <p:cNvPr id="85" name="天像平台">
            <a:extLst>
              <a:ext uri="{FF2B5EF4-FFF2-40B4-BE49-F238E27FC236}">
                <a16:creationId xmlns:a16="http://schemas.microsoft.com/office/drawing/2014/main" id="{A9C2EDCD-E502-3046-B2DF-DEF0E39CACC0}"/>
              </a:ext>
            </a:extLst>
          </p:cNvPr>
          <p:cNvSpPr txBox="1"/>
          <p:nvPr/>
        </p:nvSpPr>
        <p:spPr>
          <a:xfrm>
            <a:off x="6077074" y="1951882"/>
            <a:ext cx="1724201" cy="176972"/>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lvl1pPr>
              <a:defRPr sz="2400" b="1">
                <a:solidFill>
                  <a:srgbClr val="FFFFFF"/>
                </a:solidFill>
                <a:latin typeface="Helvetica"/>
                <a:ea typeface="Helvetica"/>
                <a:cs typeface="Helvetica"/>
                <a:sym typeface="Helvetica"/>
              </a:defRPr>
            </a:lvl1pPr>
          </a:lstStyle>
          <a:p>
            <a:pPr algn="ctr"/>
            <a:r>
              <a:rPr lang="zh-CN" altLang="en-US" sz="900" dirty="0">
                <a:latin typeface="Microsoft YaHei" panose="020B0503020204020204" pitchFamily="34" charset="-122"/>
                <a:ea typeface="Microsoft YaHei" panose="020B0503020204020204" pitchFamily="34" charset="-122"/>
              </a:rPr>
              <a:t>数据结构化</a:t>
            </a:r>
            <a:endParaRPr sz="900" dirty="0">
              <a:latin typeface="Microsoft YaHei" panose="020B0503020204020204" pitchFamily="34" charset="-122"/>
              <a:ea typeface="Microsoft YaHei" panose="020B0503020204020204" pitchFamily="34" charset="-122"/>
            </a:endParaRPr>
          </a:p>
        </p:txBody>
      </p:sp>
      <p:cxnSp>
        <p:nvCxnSpPr>
          <p:cNvPr id="86" name="直线箭头连接符 85">
            <a:extLst>
              <a:ext uri="{FF2B5EF4-FFF2-40B4-BE49-F238E27FC236}">
                <a16:creationId xmlns:a16="http://schemas.microsoft.com/office/drawing/2014/main" id="{34D43A5B-F978-924B-901A-F86A1264DDC2}"/>
              </a:ext>
            </a:extLst>
          </p:cNvPr>
          <p:cNvCxnSpPr>
            <a:cxnSpLocks/>
          </p:cNvCxnSpPr>
          <p:nvPr/>
        </p:nvCxnSpPr>
        <p:spPr>
          <a:xfrm>
            <a:off x="5810976" y="2319815"/>
            <a:ext cx="3849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EC01DBCA-34B8-3546-9127-E431A1C4B0F7}"/>
              </a:ext>
            </a:extLst>
          </p:cNvPr>
          <p:cNvCxnSpPr>
            <a:cxnSpLocks/>
          </p:cNvCxnSpPr>
          <p:nvPr/>
        </p:nvCxnSpPr>
        <p:spPr>
          <a:xfrm>
            <a:off x="5811205" y="2580203"/>
            <a:ext cx="387860" cy="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6BDEC6B9-9932-BB49-BA97-DE823B33F4D0}"/>
              </a:ext>
            </a:extLst>
          </p:cNvPr>
          <p:cNvCxnSpPr>
            <a:cxnSpLocks/>
          </p:cNvCxnSpPr>
          <p:nvPr/>
        </p:nvCxnSpPr>
        <p:spPr>
          <a:xfrm>
            <a:off x="5808071" y="2869960"/>
            <a:ext cx="387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12545E8-A5FF-0546-9017-6D43992633B4}"/>
              </a:ext>
            </a:extLst>
          </p:cNvPr>
          <p:cNvSpPr/>
          <p:nvPr/>
        </p:nvSpPr>
        <p:spPr>
          <a:xfrm>
            <a:off x="6326263" y="3258460"/>
            <a:ext cx="1168931" cy="7506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kumimoji="1" lang="zh-CN" altLang="en-US" sz="1600" dirty="0">
                <a:latin typeface="Microsoft YaHei" panose="020B0503020204020204" pitchFamily="34" charset="-122"/>
                <a:ea typeface="Microsoft YaHei" panose="020B0503020204020204" pitchFamily="34" charset="-122"/>
              </a:rPr>
              <a:t>用户消费行为数据中台</a:t>
            </a:r>
          </a:p>
        </p:txBody>
      </p:sp>
      <p:sp>
        <p:nvSpPr>
          <p:cNvPr id="90" name="圆角矩形">
            <a:extLst>
              <a:ext uri="{FF2B5EF4-FFF2-40B4-BE49-F238E27FC236}">
                <a16:creationId xmlns:a16="http://schemas.microsoft.com/office/drawing/2014/main" id="{47C71C51-737F-3849-8820-1D02602A8B9B}"/>
              </a:ext>
            </a:extLst>
          </p:cNvPr>
          <p:cNvSpPr/>
          <p:nvPr/>
        </p:nvSpPr>
        <p:spPr>
          <a:xfrm>
            <a:off x="4672106" y="3691631"/>
            <a:ext cx="848092" cy="188181"/>
          </a:xfrm>
          <a:prstGeom prst="roundRect">
            <a:avLst>
              <a:gd name="adj" fmla="val 50000"/>
            </a:avLst>
          </a:prstGeom>
          <a:solidFill>
            <a:srgbClr val="FFFFFF"/>
          </a:solidFill>
          <a:ln w="12700">
            <a:solidFill>
              <a:schemeClr val="bg1">
                <a:lumMod val="65000"/>
              </a:schemeClr>
            </a:solidFill>
            <a:miter lim="400000"/>
          </a:ln>
        </p:spPr>
        <p:txBody>
          <a:bodyPr lIns="19050" tIns="19050" rIns="19050" bIns="19050" anchor="ctr"/>
          <a:lstStyle/>
          <a:p>
            <a:endParaRPr sz="1200">
              <a:solidFill>
                <a:srgbClr val="FFFFFF"/>
              </a:solidFill>
              <a:latin typeface="Microsoft YaHei" panose="020B0503020204020204" pitchFamily="34" charset="-122"/>
              <a:ea typeface="Microsoft YaHei" panose="020B0503020204020204" pitchFamily="34" charset="-122"/>
            </a:endParaRPr>
          </a:p>
        </p:txBody>
      </p:sp>
      <p:sp>
        <p:nvSpPr>
          <p:cNvPr id="91" name="遍布全球加速节点">
            <a:extLst>
              <a:ext uri="{FF2B5EF4-FFF2-40B4-BE49-F238E27FC236}">
                <a16:creationId xmlns:a16="http://schemas.microsoft.com/office/drawing/2014/main" id="{0A1E4643-02C0-1F4E-993A-4B851AB77A83}"/>
              </a:ext>
            </a:extLst>
          </p:cNvPr>
          <p:cNvSpPr txBox="1"/>
          <p:nvPr/>
        </p:nvSpPr>
        <p:spPr>
          <a:xfrm>
            <a:off x="4756368" y="3710597"/>
            <a:ext cx="756617" cy="161583"/>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defRPr sz="2000">
                <a:solidFill>
                  <a:srgbClr val="006CFF"/>
                </a:solidFill>
                <a:latin typeface="Microsoft YaHei"/>
                <a:ea typeface="Microsoft YaHei"/>
                <a:cs typeface="Microsoft YaHei"/>
                <a:sym typeface="Microsoft YaHei"/>
              </a:defRPr>
            </a:lvl1pPr>
          </a:lstStyle>
          <a:p>
            <a:pPr algn="ctr"/>
            <a:r>
              <a:rPr lang="en-US" altLang="zh-CN" sz="800" dirty="0">
                <a:solidFill>
                  <a:schemeClr val="tx1">
                    <a:lumMod val="85000"/>
                    <a:lumOff val="15000"/>
                  </a:schemeClr>
                </a:solidFill>
                <a:latin typeface="Microsoft YaHei" panose="020B0503020204020204" pitchFamily="34" charset="-122"/>
                <a:ea typeface="Microsoft YaHei" panose="020B0503020204020204" pitchFamily="34" charset="-122"/>
              </a:rPr>
              <a:t>AI</a:t>
            </a:r>
            <a:r>
              <a:rPr lang="zh-CN" altLang="en-US" sz="800" dirty="0">
                <a:solidFill>
                  <a:schemeClr val="tx1">
                    <a:lumMod val="85000"/>
                    <a:lumOff val="15000"/>
                  </a:schemeClr>
                </a:solidFill>
                <a:latin typeface="Microsoft YaHei" panose="020B0503020204020204" pitchFamily="34" charset="-122"/>
                <a:ea typeface="Microsoft YaHei" panose="020B0503020204020204" pitchFamily="34" charset="-122"/>
              </a:rPr>
              <a:t>模型开发工具</a:t>
            </a:r>
            <a:endParaRPr sz="8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92" name="圆角矩形">
            <a:extLst>
              <a:ext uri="{FF2B5EF4-FFF2-40B4-BE49-F238E27FC236}">
                <a16:creationId xmlns:a16="http://schemas.microsoft.com/office/drawing/2014/main" id="{F14AA03B-8BDD-F04D-A3C2-5B7F1862F9F2}"/>
              </a:ext>
            </a:extLst>
          </p:cNvPr>
          <p:cNvSpPr/>
          <p:nvPr/>
        </p:nvSpPr>
        <p:spPr>
          <a:xfrm>
            <a:off x="8062625" y="2627775"/>
            <a:ext cx="1044072" cy="285751"/>
          </a:xfrm>
          <a:prstGeom prst="roundRect">
            <a:avLst>
              <a:gd name="adj" fmla="val 50000"/>
            </a:avLst>
          </a:prstGeom>
          <a:solidFill>
            <a:srgbClr val="006CFF"/>
          </a:solidFill>
          <a:ln w="12700">
            <a:miter lim="400000"/>
          </a:ln>
        </p:spPr>
        <p:txBody>
          <a:bodyPr lIns="19050" tIns="19050" rIns="19050" bIns="19050" anchor="ctr"/>
          <a:lstStyle/>
          <a:p>
            <a:pPr>
              <a:defRPr sz="3200">
                <a:solidFill>
                  <a:srgbClr val="FFFFFF"/>
                </a:solidFill>
              </a:defRPr>
            </a:pPr>
            <a:endParaRPr sz="1200">
              <a:latin typeface="Microsoft YaHei" panose="020B0503020204020204" pitchFamily="34" charset="-122"/>
              <a:ea typeface="Microsoft YaHei" panose="020B0503020204020204" pitchFamily="34" charset="-122"/>
            </a:endParaRPr>
          </a:p>
        </p:txBody>
      </p:sp>
      <p:sp>
        <p:nvSpPr>
          <p:cNvPr id="93" name="天像平台">
            <a:extLst>
              <a:ext uri="{FF2B5EF4-FFF2-40B4-BE49-F238E27FC236}">
                <a16:creationId xmlns:a16="http://schemas.microsoft.com/office/drawing/2014/main" id="{D4167586-3E68-1047-9DE0-5506D2A063FF}"/>
              </a:ext>
            </a:extLst>
          </p:cNvPr>
          <p:cNvSpPr txBox="1"/>
          <p:nvPr/>
        </p:nvSpPr>
        <p:spPr>
          <a:xfrm>
            <a:off x="7669889" y="2673930"/>
            <a:ext cx="1802357" cy="176972"/>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lvl1pPr>
              <a:defRPr sz="2400" b="1">
                <a:solidFill>
                  <a:srgbClr val="FFFFFF"/>
                </a:solidFill>
                <a:latin typeface="Helvetica"/>
                <a:ea typeface="Helvetica"/>
                <a:cs typeface="Helvetica"/>
                <a:sym typeface="Helvetica"/>
              </a:defRPr>
            </a:lvl1pPr>
          </a:lstStyle>
          <a:p>
            <a:pPr algn="ctr"/>
            <a:r>
              <a:rPr lang="zh-CN" altLang="en-US" sz="900" dirty="0">
                <a:latin typeface="Microsoft YaHei" panose="020B0503020204020204" pitchFamily="34" charset="-122"/>
                <a:ea typeface="Microsoft YaHei" panose="020B0503020204020204" pitchFamily="34" charset="-122"/>
              </a:rPr>
              <a:t>线上消费金融风控</a:t>
            </a:r>
            <a:endParaRPr sz="900" dirty="0">
              <a:latin typeface="Microsoft YaHei" panose="020B0503020204020204" pitchFamily="34" charset="-122"/>
              <a:ea typeface="Microsoft YaHei" panose="020B0503020204020204" pitchFamily="34" charset="-122"/>
            </a:endParaRPr>
          </a:p>
        </p:txBody>
      </p:sp>
      <p:sp>
        <p:nvSpPr>
          <p:cNvPr id="94" name="圆角矩形">
            <a:extLst>
              <a:ext uri="{FF2B5EF4-FFF2-40B4-BE49-F238E27FC236}">
                <a16:creationId xmlns:a16="http://schemas.microsoft.com/office/drawing/2014/main" id="{2D3C634F-9AA5-D743-9ED4-307A047F1775}"/>
              </a:ext>
            </a:extLst>
          </p:cNvPr>
          <p:cNvSpPr/>
          <p:nvPr/>
        </p:nvSpPr>
        <p:spPr>
          <a:xfrm>
            <a:off x="8062625" y="3172593"/>
            <a:ext cx="1044072" cy="285751"/>
          </a:xfrm>
          <a:prstGeom prst="roundRect">
            <a:avLst>
              <a:gd name="adj" fmla="val 50000"/>
            </a:avLst>
          </a:prstGeom>
          <a:solidFill>
            <a:srgbClr val="006CFF"/>
          </a:solidFill>
          <a:ln w="12700">
            <a:miter lim="400000"/>
          </a:ln>
        </p:spPr>
        <p:txBody>
          <a:bodyPr lIns="19050" tIns="19050" rIns="19050" bIns="19050" anchor="ctr"/>
          <a:lstStyle/>
          <a:p>
            <a:pPr>
              <a:defRPr sz="3200">
                <a:solidFill>
                  <a:srgbClr val="FFFFFF"/>
                </a:solidFill>
              </a:defRPr>
            </a:pPr>
            <a:endParaRPr sz="1200">
              <a:latin typeface="Microsoft YaHei" panose="020B0503020204020204" pitchFamily="34" charset="-122"/>
              <a:ea typeface="Microsoft YaHei" panose="020B0503020204020204" pitchFamily="34" charset="-122"/>
            </a:endParaRPr>
          </a:p>
        </p:txBody>
      </p:sp>
      <p:sp>
        <p:nvSpPr>
          <p:cNvPr id="95" name="天像平台">
            <a:extLst>
              <a:ext uri="{FF2B5EF4-FFF2-40B4-BE49-F238E27FC236}">
                <a16:creationId xmlns:a16="http://schemas.microsoft.com/office/drawing/2014/main" id="{402412E0-6B16-8641-B737-BA67C1BE83B2}"/>
              </a:ext>
            </a:extLst>
          </p:cNvPr>
          <p:cNvSpPr txBox="1"/>
          <p:nvPr/>
        </p:nvSpPr>
        <p:spPr>
          <a:xfrm>
            <a:off x="7669889" y="3218748"/>
            <a:ext cx="1802357" cy="176972"/>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lvl1pPr>
              <a:defRPr sz="2400" b="1">
                <a:solidFill>
                  <a:srgbClr val="FFFFFF"/>
                </a:solidFill>
                <a:latin typeface="Helvetica"/>
                <a:ea typeface="Helvetica"/>
                <a:cs typeface="Helvetica"/>
                <a:sym typeface="Helvetica"/>
              </a:defRPr>
            </a:lvl1pPr>
          </a:lstStyle>
          <a:p>
            <a:pPr algn="ctr"/>
            <a:r>
              <a:rPr lang="zh-CN" altLang="en-US" sz="900" dirty="0">
                <a:latin typeface="Microsoft YaHei" panose="020B0503020204020204" pitchFamily="34" charset="-122"/>
                <a:ea typeface="Microsoft YaHei" panose="020B0503020204020204" pitchFamily="34" charset="-122"/>
              </a:rPr>
              <a:t>线上电商业务</a:t>
            </a:r>
            <a:endParaRPr sz="900" dirty="0">
              <a:latin typeface="Microsoft YaHei" panose="020B0503020204020204" pitchFamily="34" charset="-122"/>
              <a:ea typeface="Microsoft YaHei" panose="020B0503020204020204" pitchFamily="34" charset="-122"/>
            </a:endParaRPr>
          </a:p>
        </p:txBody>
      </p:sp>
      <p:sp>
        <p:nvSpPr>
          <p:cNvPr id="96" name="文本框 95">
            <a:extLst>
              <a:ext uri="{FF2B5EF4-FFF2-40B4-BE49-F238E27FC236}">
                <a16:creationId xmlns:a16="http://schemas.microsoft.com/office/drawing/2014/main" id="{78A209A0-F28F-D94B-9F95-A7DFD97FA027}"/>
              </a:ext>
            </a:extLst>
          </p:cNvPr>
          <p:cNvSpPr txBox="1"/>
          <p:nvPr/>
        </p:nvSpPr>
        <p:spPr>
          <a:xfrm>
            <a:off x="1564149" y="2440020"/>
            <a:ext cx="1158155" cy="592470"/>
          </a:xfrm>
          <a:prstGeom prst="rect">
            <a:avLst/>
          </a:prstGeom>
          <a:solidFill>
            <a:srgbClr val="00B0F0"/>
          </a:solidFill>
          <a:ln>
            <a:noFill/>
          </a:ln>
        </p:spPr>
        <p:txBody>
          <a:bodyPr wrap="square" lIns="68580" tIns="34290" rIns="68580" bIns="34290" rtlCol="0">
            <a:spAutoFit/>
          </a:bodyPr>
          <a:lstStyle/>
          <a:p>
            <a:pPr algn="ctr"/>
            <a:r>
              <a:rPr kumimoji="1" lang="zh-CN" altLang="en-US" dirty="0">
                <a:latin typeface="Microsoft YaHei" panose="020B0503020204020204" pitchFamily="34" charset="-122"/>
                <a:ea typeface="Microsoft YaHei" panose="020B0503020204020204" pitchFamily="34" charset="-122"/>
              </a:rPr>
              <a:t>文本数据</a:t>
            </a:r>
            <a:endParaRPr kumimoji="1" lang="en-US" altLang="zh-CN" dirty="0">
              <a:latin typeface="Microsoft YaHei" panose="020B0503020204020204" pitchFamily="34" charset="-122"/>
              <a:ea typeface="Microsoft YaHei" panose="020B0503020204020204" pitchFamily="34" charset="-122"/>
            </a:endParaRPr>
          </a:p>
          <a:p>
            <a:pPr algn="ctr"/>
            <a:r>
              <a:rPr kumimoji="1" lang="zh-CN" altLang="en-US" dirty="0">
                <a:latin typeface="Microsoft YaHei" panose="020B0503020204020204" pitchFamily="34" charset="-122"/>
                <a:ea typeface="Microsoft YaHei" panose="020B0503020204020204" pitchFamily="34" charset="-122"/>
              </a:rPr>
              <a:t>影像数据</a:t>
            </a:r>
          </a:p>
        </p:txBody>
      </p:sp>
      <p:sp>
        <p:nvSpPr>
          <p:cNvPr id="97" name="燕尾形箭头 96">
            <a:extLst>
              <a:ext uri="{FF2B5EF4-FFF2-40B4-BE49-F238E27FC236}">
                <a16:creationId xmlns:a16="http://schemas.microsoft.com/office/drawing/2014/main" id="{47D6CEAA-54E9-D24F-9584-AA7038B50192}"/>
              </a:ext>
            </a:extLst>
          </p:cNvPr>
          <p:cNvSpPr/>
          <p:nvPr/>
        </p:nvSpPr>
        <p:spPr>
          <a:xfrm>
            <a:off x="2735302" y="2627775"/>
            <a:ext cx="531382" cy="21696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98" name="矩形 97">
            <a:extLst>
              <a:ext uri="{FF2B5EF4-FFF2-40B4-BE49-F238E27FC236}">
                <a16:creationId xmlns:a16="http://schemas.microsoft.com/office/drawing/2014/main" id="{8512569B-EA52-7941-BC42-9B3BB5EF2845}"/>
              </a:ext>
            </a:extLst>
          </p:cNvPr>
          <p:cNvSpPr/>
          <p:nvPr/>
        </p:nvSpPr>
        <p:spPr>
          <a:xfrm>
            <a:off x="6356352" y="2292007"/>
            <a:ext cx="1138842" cy="47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kumimoji="1" lang="zh-CN" altLang="en-US" sz="1600" dirty="0">
                <a:latin typeface="Microsoft YaHei" panose="020B0503020204020204" pitchFamily="34" charset="-122"/>
                <a:ea typeface="Microsoft YaHei" panose="020B0503020204020204" pitchFamily="34" charset="-122"/>
              </a:rPr>
              <a:t>产生结构化数据</a:t>
            </a:r>
          </a:p>
        </p:txBody>
      </p:sp>
      <p:sp>
        <p:nvSpPr>
          <p:cNvPr id="99" name="矩形 98">
            <a:extLst>
              <a:ext uri="{FF2B5EF4-FFF2-40B4-BE49-F238E27FC236}">
                <a16:creationId xmlns:a16="http://schemas.microsoft.com/office/drawing/2014/main" id="{BC8121C3-BC2E-CB4F-94EA-7F4A2C54D73F}"/>
              </a:ext>
            </a:extLst>
          </p:cNvPr>
          <p:cNvSpPr/>
          <p:nvPr/>
        </p:nvSpPr>
        <p:spPr>
          <a:xfrm>
            <a:off x="6279925" y="1758761"/>
            <a:ext cx="1268468" cy="115966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100" name="肘形连接符 99">
            <a:extLst>
              <a:ext uri="{FF2B5EF4-FFF2-40B4-BE49-F238E27FC236}">
                <a16:creationId xmlns:a16="http://schemas.microsoft.com/office/drawing/2014/main" id="{7867D030-7357-4441-9C4B-A96447390912}"/>
              </a:ext>
            </a:extLst>
          </p:cNvPr>
          <p:cNvCxnSpPr>
            <a:cxnSpLocks/>
            <a:endCxn id="99" idx="1"/>
          </p:cNvCxnSpPr>
          <p:nvPr/>
        </p:nvCxnSpPr>
        <p:spPr>
          <a:xfrm rot="5400000" flipH="1" flipV="1">
            <a:off x="5165071" y="2703447"/>
            <a:ext cx="1479705" cy="750002"/>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A4AC2469-00E3-E94C-9DFB-21A4B6871E56}"/>
              </a:ext>
            </a:extLst>
          </p:cNvPr>
          <p:cNvCxnSpPr>
            <a:stCxn id="99" idx="2"/>
            <a:endCxn id="89" idx="0"/>
          </p:cNvCxnSpPr>
          <p:nvPr/>
        </p:nvCxnSpPr>
        <p:spPr>
          <a:xfrm flipH="1">
            <a:off x="6910729" y="2918428"/>
            <a:ext cx="3431" cy="3400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右箭头 101">
            <a:extLst>
              <a:ext uri="{FF2B5EF4-FFF2-40B4-BE49-F238E27FC236}">
                <a16:creationId xmlns:a16="http://schemas.microsoft.com/office/drawing/2014/main" id="{39EA6CBD-0AD5-E14A-A792-73D61DB777E1}"/>
              </a:ext>
            </a:extLst>
          </p:cNvPr>
          <p:cNvSpPr/>
          <p:nvPr/>
        </p:nvSpPr>
        <p:spPr>
          <a:xfrm>
            <a:off x="7602907" y="2820725"/>
            <a:ext cx="376550" cy="227917"/>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03" name="文本框 102">
            <a:extLst>
              <a:ext uri="{FF2B5EF4-FFF2-40B4-BE49-F238E27FC236}">
                <a16:creationId xmlns:a16="http://schemas.microsoft.com/office/drawing/2014/main" id="{F640AE67-2674-F54B-9AF7-C2BCB572692E}"/>
              </a:ext>
            </a:extLst>
          </p:cNvPr>
          <p:cNvSpPr txBox="1"/>
          <p:nvPr/>
        </p:nvSpPr>
        <p:spPr>
          <a:xfrm>
            <a:off x="1170740" y="4878323"/>
            <a:ext cx="4750275" cy="1138773"/>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建设步骤：</a:t>
            </a:r>
            <a:endParaRPr kumimoji="1" lang="en-US" altLang="zh-CN" b="1"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Step1:</a:t>
            </a:r>
            <a:r>
              <a:rPr kumimoji="1" lang="zh-CN" altLang="en-US" dirty="0">
                <a:latin typeface="Microsoft YaHei" panose="020B0503020204020204" pitchFamily="34" charset="-122"/>
                <a:ea typeface="Microsoft YaHei" panose="020B0503020204020204" pitchFamily="34" charset="-122"/>
              </a:rPr>
              <a:t>数据结构化；</a:t>
            </a:r>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Step2:</a:t>
            </a:r>
            <a:r>
              <a:rPr kumimoji="1" lang="zh-CN" altLang="en-US" dirty="0">
                <a:latin typeface="Microsoft YaHei" panose="020B0503020204020204" pitchFamily="34" charset="-122"/>
                <a:ea typeface="Microsoft YaHei" panose="020B0503020204020204" pitchFamily="34" charset="-122"/>
              </a:rPr>
              <a:t>数据价值挖掘；</a:t>
            </a:r>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Step3:</a:t>
            </a:r>
            <a:r>
              <a:rPr kumimoji="1" lang="zh-CN" altLang="en-US" dirty="0">
                <a:latin typeface="Microsoft YaHei" panose="020B0503020204020204" pitchFamily="34" charset="-122"/>
                <a:ea typeface="Microsoft YaHei" panose="020B0503020204020204" pitchFamily="34" charset="-122"/>
              </a:rPr>
              <a:t>面向业务体现内部数据贷后数据的价值。</a:t>
            </a:r>
          </a:p>
        </p:txBody>
      </p:sp>
      <p:sp>
        <p:nvSpPr>
          <p:cNvPr id="104" name="文本框 103">
            <a:extLst>
              <a:ext uri="{FF2B5EF4-FFF2-40B4-BE49-F238E27FC236}">
                <a16:creationId xmlns:a16="http://schemas.microsoft.com/office/drawing/2014/main" id="{35AD8409-0793-2F4B-8820-7458D405D7A2}"/>
              </a:ext>
            </a:extLst>
          </p:cNvPr>
          <p:cNvSpPr txBox="1"/>
          <p:nvPr/>
        </p:nvSpPr>
        <p:spPr>
          <a:xfrm>
            <a:off x="6639934" y="4880453"/>
            <a:ext cx="4942466" cy="1138773"/>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价值：</a:t>
            </a:r>
            <a:endParaRPr kumimoji="1" lang="en-US" altLang="zh-CN" b="1" dirty="0">
              <a:latin typeface="Microsoft YaHei" panose="020B0503020204020204" pitchFamily="34" charset="-122"/>
              <a:ea typeface="Microsoft YaHei" panose="020B0503020204020204" pitchFamily="34" charset="-122"/>
            </a:endParaRPr>
          </a:p>
          <a:p>
            <a:pPr marL="285750" indent="-285750">
              <a:buFont typeface="Wingdings" charset="2"/>
              <a:buChar char="Ø"/>
            </a:pPr>
            <a:r>
              <a:rPr kumimoji="1" lang="zh-CN" altLang="en-US" dirty="0">
                <a:latin typeface="Microsoft YaHei" panose="020B0503020204020204" pitchFamily="34" charset="-122"/>
                <a:ea typeface="Microsoft YaHei" panose="020B0503020204020204" pitchFamily="34" charset="-122"/>
              </a:rPr>
              <a:t>构建用户消费数据、挖掘用户行为偏好、沉淀用户画像。</a:t>
            </a:r>
            <a:endParaRPr kumimoji="1" lang="en-US" altLang="zh-CN" dirty="0">
              <a:latin typeface="Microsoft YaHei" panose="020B0503020204020204" pitchFamily="34" charset="-122"/>
              <a:ea typeface="Microsoft YaHei" panose="020B0503020204020204" pitchFamily="34" charset="-122"/>
            </a:endParaRPr>
          </a:p>
          <a:p>
            <a:pPr marL="285750" indent="-285750">
              <a:buFont typeface="Wingdings" charset="2"/>
              <a:buChar char="Ø"/>
            </a:pPr>
            <a:r>
              <a:rPr kumimoji="1" lang="zh-CN" altLang="en-US" dirty="0">
                <a:latin typeface="Microsoft YaHei" panose="020B0503020204020204" pitchFamily="34" charset="-122"/>
                <a:ea typeface="Microsoft YaHei" panose="020B0503020204020204" pitchFamily="34" charset="-122"/>
              </a:rPr>
              <a:t>数据可用于精准营销、风控等。</a:t>
            </a:r>
          </a:p>
        </p:txBody>
      </p:sp>
    </p:spTree>
    <p:extLst>
      <p:ext uri="{BB962C8B-B14F-4D97-AF65-F5344CB8AC3E}">
        <p14:creationId xmlns:p14="http://schemas.microsoft.com/office/powerpoint/2010/main" val="3834000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96E5A730-9D70-0543-89A7-B8322F31F16E}"/>
              </a:ext>
            </a:extLst>
          </p:cNvPr>
          <p:cNvSpPr txBox="1">
            <a:spLocks/>
          </p:cNvSpPr>
          <p:nvPr/>
        </p:nvSpPr>
        <p:spPr>
          <a:xfrm>
            <a:off x="825122" y="367021"/>
            <a:ext cx="9359402" cy="461669"/>
          </a:xfrm>
          <a:prstGeom prst="rect">
            <a:avLst/>
          </a:prstGeom>
          <a:noFill/>
          <a:ln w="9525" cap="flat" cmpd="sng">
            <a:noFill/>
            <a:prstDash val="solid"/>
            <a:miter/>
          </a:ln>
        </p:spPr>
        <p:txBody>
          <a:bodyPr vert="horz" wrap="square" lIns="91445" tIns="45722" rIns="91445" bIns="45722"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0074EB"/>
                </a:solidFill>
                <a:latin typeface="Microsoft YaHei" panose="020B0503020204020204" pitchFamily="34" charset="-122"/>
                <a:ea typeface="Microsoft YaHei" panose="020B0503020204020204" pitchFamily="34"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rgbClr val="000000"/>
                </a:solidFill>
                <a:latin typeface="微软雅黑" panose="020B0503020204020204" pitchFamily="34" charset="-122"/>
                <a:ea typeface="微软雅黑" panose="020B0503020204020204" pitchFamily="34" charset="-122"/>
              </a:rPr>
              <a:t>典型落地案例</a:t>
            </a:r>
            <a:r>
              <a:rPr lang="en-US" altLang="zh-CN" dirty="0">
                <a:solidFill>
                  <a:srgbClr val="000000"/>
                </a:solidFill>
                <a:latin typeface="微软雅黑" panose="020B0503020204020204" pitchFamily="34" charset="-122"/>
                <a:ea typeface="微软雅黑" panose="020B0503020204020204" pitchFamily="34" charset="-122"/>
              </a:rPr>
              <a:t>4</a:t>
            </a:r>
            <a:r>
              <a:rPr lang="zh-CN" altLang="en-US" dirty="0">
                <a:solidFill>
                  <a:srgbClr val="000000"/>
                </a:solidFill>
                <a:latin typeface="微软雅黑" panose="020B0503020204020204" pitchFamily="34" charset="-122"/>
                <a:ea typeface="微软雅黑" panose="020B0503020204020204" pitchFamily="34" charset="-122"/>
              </a:rPr>
              <a:t>：助力中国银行广东分行保理业务自动化审核</a:t>
            </a:r>
          </a:p>
        </p:txBody>
      </p:sp>
      <p:sp>
        <p:nvSpPr>
          <p:cNvPr id="50" name="文本框 49">
            <a:extLst>
              <a:ext uri="{FF2B5EF4-FFF2-40B4-BE49-F238E27FC236}">
                <a16:creationId xmlns:a16="http://schemas.microsoft.com/office/drawing/2014/main" id="{73BA6E76-FCBB-4B43-BD50-C0E2E47AC04A}"/>
              </a:ext>
            </a:extLst>
          </p:cNvPr>
          <p:cNvSpPr txBox="1"/>
          <p:nvPr/>
        </p:nvSpPr>
        <p:spPr>
          <a:xfrm>
            <a:off x="313928" y="1007366"/>
            <a:ext cx="11289493" cy="7632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a:lnSpc>
                <a:spcPct val="130000"/>
              </a:lnSpc>
            </a:pPr>
            <a:r>
              <a:rPr lang="zh-CN" altLang="en-US" sz="1600" b="1" dirty="0">
                <a:latin typeface="Microsoft YaHei" panose="020B0503020204020204" pitchFamily="34" charset="-122"/>
                <a:ea typeface="Microsoft YaHei" panose="020B0503020204020204" pitchFamily="34" charset="-122"/>
              </a:rPr>
              <a:t>应收账款质押贷款业务下，每个企业客户的动产登记（应收账款转让）在人行征信中有几百至几千份，每次业务审批都要多次核验。</a:t>
            </a:r>
          </a:p>
        </p:txBody>
      </p:sp>
      <p:pic>
        <p:nvPicPr>
          <p:cNvPr id="54" name="图片 53">
            <a:extLst>
              <a:ext uri="{FF2B5EF4-FFF2-40B4-BE49-F238E27FC236}">
                <a16:creationId xmlns:a16="http://schemas.microsoft.com/office/drawing/2014/main" id="{91141C18-9363-884F-A458-85F92C9C3BD2}"/>
              </a:ext>
            </a:extLst>
          </p:cNvPr>
          <p:cNvPicPr>
            <a:picLocks noChangeAspect="1"/>
          </p:cNvPicPr>
          <p:nvPr/>
        </p:nvPicPr>
        <p:blipFill>
          <a:blip r:embed="rId2"/>
          <a:stretch>
            <a:fillRect/>
          </a:stretch>
        </p:blipFill>
        <p:spPr>
          <a:xfrm>
            <a:off x="146186" y="2165131"/>
            <a:ext cx="5667182" cy="3712100"/>
          </a:xfrm>
          <a:prstGeom prst="rect">
            <a:avLst/>
          </a:prstGeom>
        </p:spPr>
      </p:pic>
      <p:pic>
        <p:nvPicPr>
          <p:cNvPr id="2" name="图片 1">
            <a:extLst>
              <a:ext uri="{FF2B5EF4-FFF2-40B4-BE49-F238E27FC236}">
                <a16:creationId xmlns:a16="http://schemas.microsoft.com/office/drawing/2014/main" id="{A3935B9F-954D-ED48-8B0F-8A09F44128EB}"/>
              </a:ext>
            </a:extLst>
          </p:cNvPr>
          <p:cNvPicPr>
            <a:picLocks noChangeAspect="1"/>
          </p:cNvPicPr>
          <p:nvPr/>
        </p:nvPicPr>
        <p:blipFill>
          <a:blip r:embed="rId3"/>
          <a:stretch>
            <a:fillRect/>
          </a:stretch>
        </p:blipFill>
        <p:spPr>
          <a:xfrm>
            <a:off x="5813368" y="2508239"/>
            <a:ext cx="6568351" cy="3194050"/>
          </a:xfrm>
          <a:prstGeom prst="rect">
            <a:avLst/>
          </a:prstGeom>
        </p:spPr>
      </p:pic>
    </p:spTree>
    <p:extLst>
      <p:ext uri="{BB962C8B-B14F-4D97-AF65-F5344CB8AC3E}">
        <p14:creationId xmlns:p14="http://schemas.microsoft.com/office/powerpoint/2010/main" val="1644585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96E5A730-9D70-0543-89A7-B8322F31F16E}"/>
              </a:ext>
            </a:extLst>
          </p:cNvPr>
          <p:cNvSpPr txBox="1">
            <a:spLocks/>
          </p:cNvSpPr>
          <p:nvPr/>
        </p:nvSpPr>
        <p:spPr>
          <a:xfrm>
            <a:off x="825122" y="367021"/>
            <a:ext cx="9359402" cy="461669"/>
          </a:xfrm>
          <a:prstGeom prst="rect">
            <a:avLst/>
          </a:prstGeom>
          <a:noFill/>
          <a:ln w="9525" cap="flat" cmpd="sng">
            <a:noFill/>
            <a:prstDash val="solid"/>
            <a:miter/>
          </a:ln>
        </p:spPr>
        <p:txBody>
          <a:bodyPr vert="horz" wrap="square" lIns="91445" tIns="45722" rIns="91445" bIns="45722"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0074EB"/>
                </a:solidFill>
                <a:latin typeface="Microsoft YaHei" panose="020B0503020204020204" pitchFamily="34" charset="-122"/>
                <a:ea typeface="Microsoft YaHei" panose="020B0503020204020204" pitchFamily="34"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rgbClr val="000000"/>
                </a:solidFill>
                <a:latin typeface="微软雅黑" panose="020B0503020204020204" pitchFamily="34" charset="-122"/>
                <a:ea typeface="微软雅黑" panose="020B0503020204020204" pitchFamily="34" charset="-122"/>
              </a:rPr>
              <a:t>典型落地案例</a:t>
            </a:r>
            <a:r>
              <a:rPr lang="en-US" altLang="zh-CN" dirty="0">
                <a:solidFill>
                  <a:srgbClr val="000000"/>
                </a:solidFill>
                <a:latin typeface="微软雅黑" panose="020B0503020204020204" pitchFamily="34" charset="-122"/>
                <a:ea typeface="微软雅黑" panose="020B0503020204020204" pitchFamily="34" charset="-122"/>
              </a:rPr>
              <a:t>5</a:t>
            </a:r>
            <a:r>
              <a:rPr lang="zh-CN" altLang="en-US" dirty="0">
                <a:solidFill>
                  <a:srgbClr val="000000"/>
                </a:solidFill>
                <a:latin typeface="微软雅黑" panose="020B0503020204020204" pitchFamily="34" charset="-122"/>
                <a:ea typeface="微软雅黑" panose="020B0503020204020204" pitchFamily="34" charset="-122"/>
              </a:rPr>
              <a:t>：助力银行间交易商协会债券募集说明书审核</a:t>
            </a:r>
          </a:p>
        </p:txBody>
      </p:sp>
      <p:sp>
        <p:nvSpPr>
          <p:cNvPr id="50" name="文本框 49">
            <a:extLst>
              <a:ext uri="{FF2B5EF4-FFF2-40B4-BE49-F238E27FC236}">
                <a16:creationId xmlns:a16="http://schemas.microsoft.com/office/drawing/2014/main" id="{73BA6E76-FCBB-4B43-BD50-C0E2E47AC04A}"/>
              </a:ext>
            </a:extLst>
          </p:cNvPr>
          <p:cNvSpPr txBox="1"/>
          <p:nvPr/>
        </p:nvSpPr>
        <p:spPr>
          <a:xfrm>
            <a:off x="818424" y="1003676"/>
            <a:ext cx="9849576" cy="44319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a:lnSpc>
                <a:spcPct val="130000"/>
              </a:lnSpc>
            </a:pPr>
            <a:r>
              <a:rPr lang="zh-CN" altLang="en-US" sz="1600" b="1" dirty="0">
                <a:latin typeface="Microsoft YaHei" panose="020B0503020204020204" pitchFamily="34" charset="-122"/>
                <a:ea typeface="Microsoft YaHei" panose="020B0503020204020204" pitchFamily="34" charset="-122"/>
              </a:rPr>
              <a:t>抽取债券募集说明书的关键信息，进行结构化处理，服务于后续的业务需求，并提供监管审核，提高人效。</a:t>
            </a:r>
          </a:p>
        </p:txBody>
      </p:sp>
      <p:grpSp>
        <p:nvGrpSpPr>
          <p:cNvPr id="6" name="组合 5">
            <a:extLst>
              <a:ext uri="{FF2B5EF4-FFF2-40B4-BE49-F238E27FC236}">
                <a16:creationId xmlns:a16="http://schemas.microsoft.com/office/drawing/2014/main" id="{ED1B8C24-4AF2-5547-B686-36669142F373}"/>
              </a:ext>
            </a:extLst>
          </p:cNvPr>
          <p:cNvGrpSpPr/>
          <p:nvPr/>
        </p:nvGrpSpPr>
        <p:grpSpPr>
          <a:xfrm>
            <a:off x="647473" y="1748404"/>
            <a:ext cx="10906261" cy="4776402"/>
            <a:chOff x="1056296" y="1805025"/>
            <a:chExt cx="10906261" cy="4776402"/>
          </a:xfrm>
        </p:grpSpPr>
        <p:pic>
          <p:nvPicPr>
            <p:cNvPr id="7" name="图片 6">
              <a:extLst>
                <a:ext uri="{FF2B5EF4-FFF2-40B4-BE49-F238E27FC236}">
                  <a16:creationId xmlns:a16="http://schemas.microsoft.com/office/drawing/2014/main" id="{26E665DC-82DF-D64D-B192-A31828DF1698}"/>
                </a:ext>
              </a:extLst>
            </p:cNvPr>
            <p:cNvPicPr>
              <a:picLocks noChangeAspect="1"/>
            </p:cNvPicPr>
            <p:nvPr/>
          </p:nvPicPr>
          <p:blipFill>
            <a:blip r:embed="rId2"/>
            <a:stretch>
              <a:fillRect/>
            </a:stretch>
          </p:blipFill>
          <p:spPr>
            <a:xfrm>
              <a:off x="9807182" y="4711997"/>
              <a:ext cx="1915454" cy="1113465"/>
            </a:xfrm>
            <a:prstGeom prst="rect">
              <a:avLst/>
            </a:prstGeom>
          </p:spPr>
        </p:pic>
        <p:pic>
          <p:nvPicPr>
            <p:cNvPr id="8" name="图片 7">
              <a:extLst>
                <a:ext uri="{FF2B5EF4-FFF2-40B4-BE49-F238E27FC236}">
                  <a16:creationId xmlns:a16="http://schemas.microsoft.com/office/drawing/2014/main" id="{0748EA4D-1E97-3645-92C8-F2179817FC42}"/>
                </a:ext>
              </a:extLst>
            </p:cNvPr>
            <p:cNvPicPr>
              <a:picLocks noChangeAspect="1"/>
            </p:cNvPicPr>
            <p:nvPr/>
          </p:nvPicPr>
          <p:blipFill>
            <a:blip r:embed="rId3"/>
            <a:stretch>
              <a:fillRect/>
            </a:stretch>
          </p:blipFill>
          <p:spPr>
            <a:xfrm>
              <a:off x="1056296" y="2538243"/>
              <a:ext cx="721053" cy="816768"/>
            </a:xfrm>
            <a:prstGeom prst="rect">
              <a:avLst/>
            </a:prstGeom>
          </p:spPr>
        </p:pic>
        <p:sp>
          <p:nvSpPr>
            <p:cNvPr id="9" name="加号 8">
              <a:extLst>
                <a:ext uri="{FF2B5EF4-FFF2-40B4-BE49-F238E27FC236}">
                  <a16:creationId xmlns:a16="http://schemas.microsoft.com/office/drawing/2014/main" id="{CB85BD75-1DA9-3442-911C-386AA46B42AA}"/>
                </a:ext>
              </a:extLst>
            </p:cNvPr>
            <p:cNvSpPr/>
            <p:nvPr/>
          </p:nvSpPr>
          <p:spPr>
            <a:xfrm>
              <a:off x="1780859" y="2668121"/>
              <a:ext cx="578793" cy="555431"/>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BACF4325-6BF2-174D-8387-62A50415E0B0}"/>
                </a:ext>
              </a:extLst>
            </p:cNvPr>
            <p:cNvPicPr>
              <a:picLocks noChangeAspect="1"/>
            </p:cNvPicPr>
            <p:nvPr/>
          </p:nvPicPr>
          <p:blipFill>
            <a:blip r:embed="rId4"/>
            <a:stretch>
              <a:fillRect/>
            </a:stretch>
          </p:blipFill>
          <p:spPr>
            <a:xfrm>
              <a:off x="2309177" y="2507470"/>
              <a:ext cx="807812" cy="847541"/>
            </a:xfrm>
            <a:prstGeom prst="rect">
              <a:avLst/>
            </a:prstGeom>
          </p:spPr>
        </p:pic>
        <p:sp>
          <p:nvSpPr>
            <p:cNvPr id="11" name="右箭头 10">
              <a:extLst>
                <a:ext uri="{FF2B5EF4-FFF2-40B4-BE49-F238E27FC236}">
                  <a16:creationId xmlns:a16="http://schemas.microsoft.com/office/drawing/2014/main" id="{94750EA0-F7ED-864A-BCD2-03DAF0C7B812}"/>
                </a:ext>
              </a:extLst>
            </p:cNvPr>
            <p:cNvSpPr/>
            <p:nvPr/>
          </p:nvSpPr>
          <p:spPr>
            <a:xfrm rot="5400000">
              <a:off x="1581051" y="3600318"/>
              <a:ext cx="978408" cy="48463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5F32605-DB7C-5545-ABD2-58253568E836}"/>
                </a:ext>
              </a:extLst>
            </p:cNvPr>
            <p:cNvSpPr/>
            <p:nvPr/>
          </p:nvSpPr>
          <p:spPr>
            <a:xfrm>
              <a:off x="1073017" y="3515662"/>
              <a:ext cx="687610" cy="523220"/>
            </a:xfrm>
            <a:prstGeom prst="rect">
              <a:avLst/>
            </a:prstGeom>
          </p:spPr>
          <p:txBody>
            <a:bodyPr wrap="square">
              <a:spAutoFit/>
            </a:bodyPr>
            <a:lstStyle/>
            <a:p>
              <a:r>
                <a:rPr lang="zh-CN" altLang="en-US" sz="1400" b="1" dirty="0">
                  <a:solidFill>
                    <a:srgbClr val="002060"/>
                  </a:solidFill>
                  <a:latin typeface="微软雅黑" panose="020B0503020204020204" pitchFamily="34" charset="-122"/>
                  <a:ea typeface="微软雅黑" panose="020B0503020204020204" pitchFamily="34" charset="-122"/>
                </a:rPr>
                <a:t>优势互补</a:t>
              </a:r>
            </a:p>
          </p:txBody>
        </p:sp>
        <p:sp>
          <p:nvSpPr>
            <p:cNvPr id="13" name="矩形 12">
              <a:extLst>
                <a:ext uri="{FF2B5EF4-FFF2-40B4-BE49-F238E27FC236}">
                  <a16:creationId xmlns:a16="http://schemas.microsoft.com/office/drawing/2014/main" id="{B4FDCD5F-7F47-DE4F-9D95-84075B625F49}"/>
                </a:ext>
              </a:extLst>
            </p:cNvPr>
            <p:cNvSpPr/>
            <p:nvPr/>
          </p:nvSpPr>
          <p:spPr>
            <a:xfrm>
              <a:off x="2460945" y="3518975"/>
              <a:ext cx="682893" cy="523220"/>
            </a:xfrm>
            <a:prstGeom prst="rect">
              <a:avLst/>
            </a:prstGeom>
          </p:spPr>
          <p:txBody>
            <a:bodyPr wrap="square">
              <a:spAutoFit/>
            </a:bodyPr>
            <a:lstStyle/>
            <a:p>
              <a:r>
                <a:rPr lang="zh-CN" altLang="en-US" sz="1400" b="1" dirty="0">
                  <a:solidFill>
                    <a:srgbClr val="002060"/>
                  </a:solidFill>
                  <a:latin typeface="微软雅黑" panose="020B0503020204020204" pitchFamily="34" charset="-122"/>
                  <a:ea typeface="微软雅黑" panose="020B0503020204020204" pitchFamily="34" charset="-122"/>
                </a:rPr>
                <a:t>强强联合</a:t>
              </a:r>
            </a:p>
          </p:txBody>
        </p:sp>
        <p:pic>
          <p:nvPicPr>
            <p:cNvPr id="14" name="图片 13">
              <a:extLst>
                <a:ext uri="{FF2B5EF4-FFF2-40B4-BE49-F238E27FC236}">
                  <a16:creationId xmlns:a16="http://schemas.microsoft.com/office/drawing/2014/main" id="{A6B55A43-065B-CF42-AFCB-A7CEC8DBEBFD}"/>
                </a:ext>
              </a:extLst>
            </p:cNvPr>
            <p:cNvPicPr>
              <a:picLocks noChangeAspect="1"/>
            </p:cNvPicPr>
            <p:nvPr/>
          </p:nvPicPr>
          <p:blipFill>
            <a:blip r:embed="rId5"/>
            <a:stretch>
              <a:fillRect/>
            </a:stretch>
          </p:blipFill>
          <p:spPr>
            <a:xfrm>
              <a:off x="1133385" y="4452315"/>
              <a:ext cx="1873740" cy="286797"/>
            </a:xfrm>
            <a:prstGeom prst="rect">
              <a:avLst/>
            </a:prstGeom>
          </p:spPr>
        </p:pic>
        <p:sp>
          <p:nvSpPr>
            <p:cNvPr id="15" name="矩形 14">
              <a:extLst>
                <a:ext uri="{FF2B5EF4-FFF2-40B4-BE49-F238E27FC236}">
                  <a16:creationId xmlns:a16="http://schemas.microsoft.com/office/drawing/2014/main" id="{FC1F3B70-B768-8846-8DBA-3D4C71901A0A}"/>
                </a:ext>
              </a:extLst>
            </p:cNvPr>
            <p:cNvSpPr/>
            <p:nvPr/>
          </p:nvSpPr>
          <p:spPr>
            <a:xfrm>
              <a:off x="5580387" y="1805025"/>
              <a:ext cx="1706204" cy="307777"/>
            </a:xfrm>
            <a:prstGeom prst="rect">
              <a:avLst/>
            </a:prstGeom>
          </p:spPr>
          <p:txBody>
            <a:bodyPr wrap="square">
              <a:spAutoFit/>
            </a:bodyPr>
            <a:lstStyle/>
            <a:p>
              <a:r>
                <a:rPr lang="en-US" altLang="zh-CN" sz="1400" b="1" dirty="0">
                  <a:solidFill>
                    <a:srgbClr val="002060"/>
                  </a:solidFill>
                  <a:latin typeface="微软雅黑" panose="020B0503020204020204" pitchFamily="34" charset="-122"/>
                  <a:ea typeface="微软雅黑" panose="020B0503020204020204" pitchFamily="34" charset="-122"/>
                </a:rPr>
                <a:t>NLP</a:t>
              </a:r>
              <a:r>
                <a:rPr lang="zh-CN" altLang="en-US" sz="1400" b="1" dirty="0">
                  <a:solidFill>
                    <a:srgbClr val="002060"/>
                  </a:solidFill>
                  <a:latin typeface="微软雅黑" panose="020B0503020204020204" pitchFamily="34" charset="-122"/>
                  <a:ea typeface="微软雅黑" panose="020B0503020204020204" pitchFamily="34" charset="-122"/>
                </a:rPr>
                <a:t>技术应用场景</a:t>
              </a:r>
            </a:p>
          </p:txBody>
        </p:sp>
        <p:pic>
          <p:nvPicPr>
            <p:cNvPr id="16" name="图片 15">
              <a:extLst>
                <a:ext uri="{FF2B5EF4-FFF2-40B4-BE49-F238E27FC236}">
                  <a16:creationId xmlns:a16="http://schemas.microsoft.com/office/drawing/2014/main" id="{4CB24134-39BA-CB4A-B6A0-CC52897E1FCD}"/>
                </a:ext>
              </a:extLst>
            </p:cNvPr>
            <p:cNvPicPr>
              <a:picLocks noChangeAspect="1"/>
            </p:cNvPicPr>
            <p:nvPr/>
          </p:nvPicPr>
          <p:blipFill>
            <a:blip r:embed="rId6"/>
            <a:stretch>
              <a:fillRect/>
            </a:stretch>
          </p:blipFill>
          <p:spPr>
            <a:xfrm>
              <a:off x="4456416" y="2095796"/>
              <a:ext cx="3949165" cy="2201787"/>
            </a:xfrm>
            <a:prstGeom prst="rect">
              <a:avLst/>
            </a:prstGeom>
          </p:spPr>
        </p:pic>
        <p:sp>
          <p:nvSpPr>
            <p:cNvPr id="17" name="矩形 16">
              <a:extLst>
                <a:ext uri="{FF2B5EF4-FFF2-40B4-BE49-F238E27FC236}">
                  <a16:creationId xmlns:a16="http://schemas.microsoft.com/office/drawing/2014/main" id="{73D44834-16F7-A64D-8477-2B8386DCF9F1}"/>
                </a:ext>
              </a:extLst>
            </p:cNvPr>
            <p:cNvSpPr/>
            <p:nvPr/>
          </p:nvSpPr>
          <p:spPr>
            <a:xfrm>
              <a:off x="1535141" y="2117389"/>
              <a:ext cx="925804" cy="307777"/>
            </a:xfrm>
            <a:prstGeom prst="rect">
              <a:avLst/>
            </a:prstGeom>
          </p:spPr>
          <p:txBody>
            <a:bodyPr wrap="square">
              <a:spAutoFit/>
            </a:bodyPr>
            <a:lstStyle/>
            <a:p>
              <a:r>
                <a:rPr lang="zh-CN" altLang="en-US" sz="1400" b="1" dirty="0">
                  <a:solidFill>
                    <a:srgbClr val="002060"/>
                  </a:solidFill>
                  <a:latin typeface="微软雅黑" panose="020B0503020204020204" pitchFamily="34" charset="-122"/>
                  <a:ea typeface="微软雅黑" panose="020B0503020204020204" pitchFamily="34" charset="-122"/>
                </a:rPr>
                <a:t>项目背景</a:t>
              </a:r>
            </a:p>
          </p:txBody>
        </p:sp>
        <p:sp>
          <p:nvSpPr>
            <p:cNvPr id="18" name="矩形 17">
              <a:extLst>
                <a:ext uri="{FF2B5EF4-FFF2-40B4-BE49-F238E27FC236}">
                  <a16:creationId xmlns:a16="http://schemas.microsoft.com/office/drawing/2014/main" id="{BB7D7253-1217-A541-8490-ADF47851E71F}"/>
                </a:ext>
              </a:extLst>
            </p:cNvPr>
            <p:cNvSpPr/>
            <p:nvPr/>
          </p:nvSpPr>
          <p:spPr>
            <a:xfrm>
              <a:off x="5580387" y="4270676"/>
              <a:ext cx="1706204" cy="307777"/>
            </a:xfrm>
            <a:prstGeom prst="rect">
              <a:avLst/>
            </a:prstGeom>
          </p:spPr>
          <p:txBody>
            <a:bodyPr wrap="square">
              <a:spAutoFit/>
            </a:bodyPr>
            <a:lstStyle/>
            <a:p>
              <a:r>
                <a:rPr lang="en-US" altLang="zh-CN" sz="1400" b="1" dirty="0">
                  <a:solidFill>
                    <a:srgbClr val="002060"/>
                  </a:solidFill>
                  <a:latin typeface="微软雅黑" panose="020B0503020204020204" pitchFamily="34" charset="-122"/>
                  <a:ea typeface="微软雅黑" panose="020B0503020204020204" pitchFamily="34" charset="-122"/>
                </a:rPr>
                <a:t>OCR</a:t>
              </a:r>
              <a:r>
                <a:rPr lang="zh-CN" altLang="en-US" sz="1400" b="1" dirty="0">
                  <a:solidFill>
                    <a:srgbClr val="002060"/>
                  </a:solidFill>
                  <a:latin typeface="微软雅黑" panose="020B0503020204020204" pitchFamily="34" charset="-122"/>
                  <a:ea typeface="微软雅黑" panose="020B0503020204020204" pitchFamily="34" charset="-122"/>
                </a:rPr>
                <a:t>技术应用场景</a:t>
              </a:r>
            </a:p>
          </p:txBody>
        </p:sp>
        <p:pic>
          <p:nvPicPr>
            <p:cNvPr id="20" name="图片 19">
              <a:extLst>
                <a:ext uri="{FF2B5EF4-FFF2-40B4-BE49-F238E27FC236}">
                  <a16:creationId xmlns:a16="http://schemas.microsoft.com/office/drawing/2014/main" id="{FC52F920-C35B-6140-8753-C9B0E6CA0AAA}"/>
                </a:ext>
              </a:extLst>
            </p:cNvPr>
            <p:cNvPicPr>
              <a:picLocks noChangeAspect="1"/>
            </p:cNvPicPr>
            <p:nvPr/>
          </p:nvPicPr>
          <p:blipFill>
            <a:blip r:embed="rId7"/>
            <a:stretch>
              <a:fillRect/>
            </a:stretch>
          </p:blipFill>
          <p:spPr>
            <a:xfrm>
              <a:off x="4337634" y="4833982"/>
              <a:ext cx="3044639" cy="1621475"/>
            </a:xfrm>
            <a:prstGeom prst="rect">
              <a:avLst/>
            </a:prstGeom>
          </p:spPr>
        </p:pic>
        <p:sp>
          <p:nvSpPr>
            <p:cNvPr id="21" name="右箭头 20">
              <a:extLst>
                <a:ext uri="{FF2B5EF4-FFF2-40B4-BE49-F238E27FC236}">
                  <a16:creationId xmlns:a16="http://schemas.microsoft.com/office/drawing/2014/main" id="{D4367E0D-AD45-B34E-9BEE-9A7CAC2A5CFA}"/>
                </a:ext>
              </a:extLst>
            </p:cNvPr>
            <p:cNvSpPr/>
            <p:nvPr/>
          </p:nvSpPr>
          <p:spPr>
            <a:xfrm>
              <a:off x="3298110" y="3932522"/>
              <a:ext cx="978408" cy="48463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D4BC4EB-4C81-C445-AB77-2806BAEEAB35}"/>
                </a:ext>
              </a:extLst>
            </p:cNvPr>
            <p:cNvSpPr/>
            <p:nvPr/>
          </p:nvSpPr>
          <p:spPr>
            <a:xfrm>
              <a:off x="3433082" y="3353429"/>
              <a:ext cx="682893" cy="1600438"/>
            </a:xfrm>
            <a:prstGeom prst="rect">
              <a:avLst/>
            </a:prstGeom>
          </p:spPr>
          <p:txBody>
            <a:bodyPr wrap="square">
              <a:spAutoFit/>
            </a:bodyPr>
            <a:lstStyle/>
            <a:p>
              <a:r>
                <a:rPr lang="zh-CN" altLang="en-US" sz="1400" b="1" dirty="0">
                  <a:solidFill>
                    <a:srgbClr val="002060"/>
                  </a:solidFill>
                  <a:latin typeface="微软雅黑" panose="020B0503020204020204" pitchFamily="34" charset="-122"/>
                  <a:ea typeface="微软雅黑" panose="020B0503020204020204" pitchFamily="34" charset="-122"/>
                </a:rPr>
                <a:t>辅助日常</a:t>
              </a:r>
              <a:endParaRPr lang="en-US" altLang="zh-CN" sz="1400" b="1" dirty="0">
                <a:solidFill>
                  <a:srgbClr val="002060"/>
                </a:solidFill>
                <a:latin typeface="微软雅黑" panose="020B0503020204020204" pitchFamily="34" charset="-122"/>
                <a:ea typeface="微软雅黑" panose="020B0503020204020204" pitchFamily="34" charset="-122"/>
              </a:endParaRPr>
            </a:p>
            <a:p>
              <a:endParaRPr lang="en-US" altLang="zh-CN" sz="1400" b="1" dirty="0">
                <a:solidFill>
                  <a:srgbClr val="002060"/>
                </a:solidFill>
                <a:latin typeface="微软雅黑" panose="020B0503020204020204" pitchFamily="34" charset="-122"/>
                <a:ea typeface="微软雅黑" panose="020B0503020204020204" pitchFamily="34" charset="-122"/>
              </a:endParaRPr>
            </a:p>
            <a:p>
              <a:endParaRPr lang="en-US" altLang="zh-CN" sz="1400" b="1" dirty="0">
                <a:solidFill>
                  <a:srgbClr val="002060"/>
                </a:solidFill>
                <a:latin typeface="微软雅黑" panose="020B0503020204020204" pitchFamily="34" charset="-122"/>
                <a:ea typeface="微软雅黑" panose="020B0503020204020204" pitchFamily="34" charset="-122"/>
              </a:endParaRPr>
            </a:p>
            <a:p>
              <a:endParaRPr lang="en-US" altLang="zh-CN" sz="1400" b="1" dirty="0">
                <a:solidFill>
                  <a:srgbClr val="002060"/>
                </a:solidFill>
                <a:latin typeface="微软雅黑" panose="020B0503020204020204" pitchFamily="34" charset="-122"/>
                <a:ea typeface="微软雅黑" panose="020B0503020204020204" pitchFamily="34" charset="-122"/>
              </a:endParaRPr>
            </a:p>
            <a:p>
              <a:r>
                <a:rPr lang="zh-CN" altLang="en-US" sz="1400" b="1" dirty="0">
                  <a:solidFill>
                    <a:srgbClr val="002060"/>
                  </a:solidFill>
                  <a:latin typeface="微软雅黑" panose="020B0503020204020204" pitchFamily="34" charset="-122"/>
                  <a:ea typeface="微软雅黑" panose="020B0503020204020204" pitchFamily="34" charset="-122"/>
                </a:rPr>
                <a:t>效率提升</a:t>
              </a:r>
            </a:p>
          </p:txBody>
        </p:sp>
        <p:sp>
          <p:nvSpPr>
            <p:cNvPr id="23" name="右箭头 22">
              <a:extLst>
                <a:ext uri="{FF2B5EF4-FFF2-40B4-BE49-F238E27FC236}">
                  <a16:creationId xmlns:a16="http://schemas.microsoft.com/office/drawing/2014/main" id="{75532104-FE96-6248-8ECD-3269F57C4011}"/>
                </a:ext>
              </a:extLst>
            </p:cNvPr>
            <p:cNvSpPr/>
            <p:nvPr/>
          </p:nvSpPr>
          <p:spPr>
            <a:xfrm>
              <a:off x="8473964" y="3496753"/>
              <a:ext cx="978408" cy="48463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0074C41-1965-7D4C-A7B9-129606693C16}"/>
                </a:ext>
              </a:extLst>
            </p:cNvPr>
            <p:cNvSpPr/>
            <p:nvPr/>
          </p:nvSpPr>
          <p:spPr>
            <a:xfrm>
              <a:off x="8587530" y="2938850"/>
              <a:ext cx="682893" cy="1600438"/>
            </a:xfrm>
            <a:prstGeom prst="rect">
              <a:avLst/>
            </a:prstGeom>
          </p:spPr>
          <p:txBody>
            <a:bodyPr wrap="square">
              <a:spAutoFit/>
            </a:bodyPr>
            <a:lstStyle/>
            <a:p>
              <a:r>
                <a:rPr lang="zh-CN" altLang="en-US" sz="1400" b="1" dirty="0">
                  <a:solidFill>
                    <a:srgbClr val="002060"/>
                  </a:solidFill>
                  <a:latin typeface="微软雅黑" panose="020B0503020204020204" pitchFamily="34" charset="-122"/>
                  <a:ea typeface="微软雅黑" panose="020B0503020204020204" pitchFamily="34" charset="-122"/>
                </a:rPr>
                <a:t>后续</a:t>
              </a:r>
              <a:endParaRPr lang="en-US" altLang="zh-CN" sz="1400" b="1" dirty="0">
                <a:solidFill>
                  <a:srgbClr val="002060"/>
                </a:solidFill>
                <a:latin typeface="微软雅黑" panose="020B0503020204020204" pitchFamily="34" charset="-122"/>
                <a:ea typeface="微软雅黑" panose="020B0503020204020204" pitchFamily="34" charset="-122"/>
              </a:endParaRPr>
            </a:p>
            <a:p>
              <a:r>
                <a:rPr lang="zh-CN" altLang="en-US" sz="1400" b="1" dirty="0">
                  <a:solidFill>
                    <a:srgbClr val="002060"/>
                  </a:solidFill>
                  <a:latin typeface="微软雅黑" panose="020B0503020204020204" pitchFamily="34" charset="-122"/>
                  <a:ea typeface="微软雅黑" panose="020B0503020204020204" pitchFamily="34" charset="-122"/>
                </a:rPr>
                <a:t>合作</a:t>
              </a:r>
              <a:endParaRPr lang="en-US" altLang="zh-CN" sz="1400" b="1" dirty="0">
                <a:solidFill>
                  <a:srgbClr val="002060"/>
                </a:solidFill>
                <a:latin typeface="微软雅黑" panose="020B0503020204020204" pitchFamily="34" charset="-122"/>
                <a:ea typeface="微软雅黑" panose="020B0503020204020204" pitchFamily="34" charset="-122"/>
              </a:endParaRPr>
            </a:p>
            <a:p>
              <a:endParaRPr lang="en-US" altLang="zh-CN" sz="1400" b="1" dirty="0">
                <a:solidFill>
                  <a:srgbClr val="002060"/>
                </a:solidFill>
                <a:latin typeface="微软雅黑" panose="020B0503020204020204" pitchFamily="34" charset="-122"/>
                <a:ea typeface="微软雅黑" panose="020B0503020204020204" pitchFamily="34" charset="-122"/>
              </a:endParaRPr>
            </a:p>
            <a:p>
              <a:endParaRPr lang="en-US" altLang="zh-CN" sz="1400" b="1" dirty="0">
                <a:solidFill>
                  <a:srgbClr val="002060"/>
                </a:solidFill>
                <a:latin typeface="微软雅黑" panose="020B0503020204020204" pitchFamily="34" charset="-122"/>
                <a:ea typeface="微软雅黑" panose="020B0503020204020204" pitchFamily="34" charset="-122"/>
              </a:endParaRPr>
            </a:p>
            <a:p>
              <a:endParaRPr lang="en-US" altLang="zh-CN" sz="1400" b="1" dirty="0">
                <a:solidFill>
                  <a:srgbClr val="002060"/>
                </a:solidFill>
                <a:latin typeface="微软雅黑" panose="020B0503020204020204" pitchFamily="34" charset="-122"/>
                <a:ea typeface="微软雅黑" panose="020B0503020204020204" pitchFamily="34" charset="-122"/>
              </a:endParaRPr>
            </a:p>
            <a:p>
              <a:r>
                <a:rPr lang="zh-CN" altLang="en-US" sz="1400" b="1" dirty="0">
                  <a:solidFill>
                    <a:srgbClr val="002060"/>
                  </a:solidFill>
                  <a:latin typeface="微软雅黑" panose="020B0503020204020204" pitchFamily="34" charset="-122"/>
                  <a:ea typeface="微软雅黑" panose="020B0503020204020204" pitchFamily="34" charset="-122"/>
                </a:rPr>
                <a:t>全面提升</a:t>
              </a:r>
            </a:p>
          </p:txBody>
        </p:sp>
        <p:sp>
          <p:nvSpPr>
            <p:cNvPr id="25" name="矩形 24">
              <a:extLst>
                <a:ext uri="{FF2B5EF4-FFF2-40B4-BE49-F238E27FC236}">
                  <a16:creationId xmlns:a16="http://schemas.microsoft.com/office/drawing/2014/main" id="{FAE50974-3961-5847-A0C5-3AF9F0D817CF}"/>
                </a:ext>
              </a:extLst>
            </p:cNvPr>
            <p:cNvSpPr/>
            <p:nvPr/>
          </p:nvSpPr>
          <p:spPr>
            <a:xfrm>
              <a:off x="9544064" y="2985891"/>
              <a:ext cx="2418493" cy="1565956"/>
            </a:xfrm>
            <a:prstGeom prst="rect">
              <a:avLst/>
            </a:prstGeom>
            <a:noFill/>
            <a:ln>
              <a:solidFill>
                <a:srgbClr val="0070C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sz="1463">
                <a:latin typeface="黑体" panose="02010609060101010101" pitchFamily="49" charset="-122"/>
                <a:ea typeface="黑体" panose="02010609060101010101" pitchFamily="49" charset="-122"/>
              </a:endParaRPr>
            </a:p>
          </p:txBody>
        </p:sp>
        <p:sp>
          <p:nvSpPr>
            <p:cNvPr id="26" name="矩形 25">
              <a:extLst>
                <a:ext uri="{FF2B5EF4-FFF2-40B4-BE49-F238E27FC236}">
                  <a16:creationId xmlns:a16="http://schemas.microsoft.com/office/drawing/2014/main" id="{F646DADB-72DC-F744-8187-ACDF3D2F7C0A}"/>
                </a:ext>
              </a:extLst>
            </p:cNvPr>
            <p:cNvSpPr/>
            <p:nvPr/>
          </p:nvSpPr>
          <p:spPr>
            <a:xfrm>
              <a:off x="9633465" y="3426363"/>
              <a:ext cx="1096045" cy="295296"/>
            </a:xfrm>
            <a:prstGeom prst="rect">
              <a:avLst/>
            </a:prstGeom>
            <a:solidFill>
              <a:srgbClr val="0070C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75" dirty="0">
                  <a:solidFill>
                    <a:schemeClr val="bg1"/>
                  </a:solidFill>
                  <a:latin typeface="黑体" panose="02010609060101010101" pitchFamily="49" charset="-122"/>
                  <a:ea typeface="黑体" panose="02010609060101010101" pitchFamily="49" charset="-122"/>
                </a:rPr>
                <a:t>BI</a:t>
              </a:r>
              <a:r>
                <a:rPr kumimoji="1" lang="zh-CN" altLang="en-US" sz="975" dirty="0">
                  <a:solidFill>
                    <a:schemeClr val="bg1"/>
                  </a:solidFill>
                  <a:latin typeface="黑体" panose="02010609060101010101" pitchFamily="49" charset="-122"/>
                  <a:ea typeface="黑体" panose="02010609060101010101" pitchFamily="49" charset="-122"/>
                </a:rPr>
                <a:t>与可视化</a:t>
              </a:r>
            </a:p>
          </p:txBody>
        </p:sp>
        <p:sp>
          <p:nvSpPr>
            <p:cNvPr id="27" name="矩形 26">
              <a:extLst>
                <a:ext uri="{FF2B5EF4-FFF2-40B4-BE49-F238E27FC236}">
                  <a16:creationId xmlns:a16="http://schemas.microsoft.com/office/drawing/2014/main" id="{E341CDAA-A03D-0048-A7D4-91F777345883}"/>
                </a:ext>
              </a:extLst>
            </p:cNvPr>
            <p:cNvSpPr/>
            <p:nvPr/>
          </p:nvSpPr>
          <p:spPr>
            <a:xfrm>
              <a:off x="9633466" y="3804780"/>
              <a:ext cx="1096044" cy="295295"/>
            </a:xfrm>
            <a:prstGeom prst="rect">
              <a:avLst/>
            </a:prstGeom>
            <a:solidFill>
              <a:srgbClr val="0070C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975" dirty="0">
                  <a:solidFill>
                    <a:schemeClr val="bg1"/>
                  </a:solidFill>
                  <a:latin typeface="黑体" panose="02010609060101010101" pitchFamily="49" charset="-122"/>
                  <a:ea typeface="黑体" panose="02010609060101010101" pitchFamily="49" charset="-122"/>
                </a:rPr>
                <a:t>用户行为分析</a:t>
              </a:r>
            </a:p>
          </p:txBody>
        </p:sp>
        <p:sp>
          <p:nvSpPr>
            <p:cNvPr id="28" name="矩形 27">
              <a:extLst>
                <a:ext uri="{FF2B5EF4-FFF2-40B4-BE49-F238E27FC236}">
                  <a16:creationId xmlns:a16="http://schemas.microsoft.com/office/drawing/2014/main" id="{7987C303-8C4F-9D4C-B795-23EE99C99D94}"/>
                </a:ext>
              </a:extLst>
            </p:cNvPr>
            <p:cNvSpPr/>
            <p:nvPr/>
          </p:nvSpPr>
          <p:spPr>
            <a:xfrm>
              <a:off x="9864662" y="3012023"/>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北金所智能门户</a:t>
              </a:r>
            </a:p>
          </p:txBody>
        </p:sp>
        <p:sp>
          <p:nvSpPr>
            <p:cNvPr id="29" name="矩形 28">
              <a:extLst>
                <a:ext uri="{FF2B5EF4-FFF2-40B4-BE49-F238E27FC236}">
                  <a16:creationId xmlns:a16="http://schemas.microsoft.com/office/drawing/2014/main" id="{C6CF75E9-A9D9-DB40-B3C9-2F7434A2DE68}"/>
                </a:ext>
              </a:extLst>
            </p:cNvPr>
            <p:cNvSpPr/>
            <p:nvPr/>
          </p:nvSpPr>
          <p:spPr>
            <a:xfrm>
              <a:off x="10793292" y="3426363"/>
              <a:ext cx="1096045" cy="295296"/>
            </a:xfrm>
            <a:prstGeom prst="rect">
              <a:avLst/>
            </a:prstGeom>
            <a:solidFill>
              <a:srgbClr val="0070C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975" dirty="0">
                  <a:solidFill>
                    <a:schemeClr val="bg1"/>
                  </a:solidFill>
                  <a:latin typeface="黑体" panose="02010609060101010101" pitchFamily="49" charset="-122"/>
                  <a:ea typeface="黑体" panose="02010609060101010101" pitchFamily="49" charset="-122"/>
                </a:rPr>
                <a:t>文本挖掘</a:t>
              </a:r>
            </a:p>
          </p:txBody>
        </p:sp>
        <p:sp>
          <p:nvSpPr>
            <p:cNvPr id="30" name="矩形 29">
              <a:extLst>
                <a:ext uri="{FF2B5EF4-FFF2-40B4-BE49-F238E27FC236}">
                  <a16:creationId xmlns:a16="http://schemas.microsoft.com/office/drawing/2014/main" id="{FC462B81-CDAF-DC42-933A-126B70D0EFB0}"/>
                </a:ext>
              </a:extLst>
            </p:cNvPr>
            <p:cNvSpPr/>
            <p:nvPr/>
          </p:nvSpPr>
          <p:spPr>
            <a:xfrm>
              <a:off x="10793293" y="3804780"/>
              <a:ext cx="1096044" cy="295295"/>
            </a:xfrm>
            <a:prstGeom prst="rect">
              <a:avLst/>
            </a:prstGeom>
            <a:solidFill>
              <a:srgbClr val="0070C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975" dirty="0">
                  <a:solidFill>
                    <a:schemeClr val="bg1"/>
                  </a:solidFill>
                  <a:latin typeface="黑体" panose="02010609060101010101" pitchFamily="49" charset="-122"/>
                  <a:ea typeface="黑体" panose="02010609060101010101" pitchFamily="49" charset="-122"/>
                </a:rPr>
                <a:t>大数据处理</a:t>
              </a:r>
            </a:p>
          </p:txBody>
        </p:sp>
        <p:sp>
          <p:nvSpPr>
            <p:cNvPr id="31" name="矩形 30">
              <a:extLst>
                <a:ext uri="{FF2B5EF4-FFF2-40B4-BE49-F238E27FC236}">
                  <a16:creationId xmlns:a16="http://schemas.microsoft.com/office/drawing/2014/main" id="{61A09050-5758-DB4E-86E5-E9E9075BAA64}"/>
                </a:ext>
              </a:extLst>
            </p:cNvPr>
            <p:cNvSpPr/>
            <p:nvPr/>
          </p:nvSpPr>
          <p:spPr>
            <a:xfrm>
              <a:off x="9633464" y="4178313"/>
              <a:ext cx="2229273" cy="295295"/>
            </a:xfrm>
            <a:prstGeom prst="rect">
              <a:avLst/>
            </a:prstGeom>
            <a:solidFill>
              <a:srgbClr val="0070C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75" dirty="0">
                  <a:solidFill>
                    <a:schemeClr val="bg1"/>
                  </a:solidFill>
                  <a:latin typeface="黑体" panose="02010609060101010101" pitchFamily="49" charset="-122"/>
                  <a:ea typeface="黑体" panose="02010609060101010101" pitchFamily="49" charset="-122"/>
                </a:rPr>
                <a:t>AI</a:t>
              </a:r>
              <a:r>
                <a:rPr kumimoji="1" lang="zh-CN" altLang="en-US" sz="975" dirty="0">
                  <a:solidFill>
                    <a:schemeClr val="bg1"/>
                  </a:solidFill>
                  <a:latin typeface="黑体" panose="02010609060101010101" pitchFamily="49" charset="-122"/>
                  <a:ea typeface="黑体" panose="02010609060101010101" pitchFamily="49" charset="-122"/>
                </a:rPr>
                <a:t>技术平台</a:t>
              </a:r>
            </a:p>
          </p:txBody>
        </p:sp>
        <p:sp>
          <p:nvSpPr>
            <p:cNvPr id="32" name="矩形 31">
              <a:extLst>
                <a:ext uri="{FF2B5EF4-FFF2-40B4-BE49-F238E27FC236}">
                  <a16:creationId xmlns:a16="http://schemas.microsoft.com/office/drawing/2014/main" id="{7FA716F8-64CD-E74B-BC4B-6CACC75048A0}"/>
                </a:ext>
              </a:extLst>
            </p:cNvPr>
            <p:cNvSpPr/>
            <p:nvPr/>
          </p:nvSpPr>
          <p:spPr>
            <a:xfrm>
              <a:off x="9697162" y="2546745"/>
              <a:ext cx="2135495" cy="307777"/>
            </a:xfrm>
            <a:prstGeom prst="rect">
              <a:avLst/>
            </a:prstGeom>
          </p:spPr>
          <p:txBody>
            <a:bodyPr wrap="square">
              <a:spAutoFit/>
            </a:bodyPr>
            <a:lstStyle/>
            <a:p>
              <a:r>
                <a:rPr lang="zh-CN" altLang="en-US" sz="1400" b="1" dirty="0">
                  <a:solidFill>
                    <a:srgbClr val="002060"/>
                  </a:solidFill>
                  <a:latin typeface="微软雅黑" panose="020B0503020204020204" pitchFamily="34" charset="-122"/>
                  <a:ea typeface="微软雅黑" panose="020B0503020204020204" pitchFamily="34" charset="-122"/>
                </a:rPr>
                <a:t>业务</a:t>
              </a:r>
              <a:r>
                <a:rPr lang="en-US" altLang="zh-CN" sz="1400" b="1" dirty="0">
                  <a:solidFill>
                    <a:srgbClr val="002060"/>
                  </a:solidFill>
                  <a:latin typeface="微软雅黑" panose="020B0503020204020204" pitchFamily="34" charset="-122"/>
                  <a:ea typeface="微软雅黑" panose="020B0503020204020204" pitchFamily="34" charset="-122"/>
                </a:rPr>
                <a:t>&amp;</a:t>
              </a:r>
              <a:r>
                <a:rPr lang="zh-CN" altLang="en-US" sz="1400" b="1" dirty="0">
                  <a:solidFill>
                    <a:srgbClr val="002060"/>
                  </a:solidFill>
                  <a:latin typeface="微软雅黑" panose="020B0503020204020204" pitchFamily="34" charset="-122"/>
                  <a:ea typeface="微软雅黑" panose="020B0503020204020204" pitchFamily="34" charset="-122"/>
                </a:rPr>
                <a:t>技术集成应用场景</a:t>
              </a:r>
            </a:p>
          </p:txBody>
        </p:sp>
        <p:sp>
          <p:nvSpPr>
            <p:cNvPr id="33" name="右箭头 32">
              <a:extLst>
                <a:ext uri="{FF2B5EF4-FFF2-40B4-BE49-F238E27FC236}">
                  <a16:creationId xmlns:a16="http://schemas.microsoft.com/office/drawing/2014/main" id="{EE38820D-2F18-3B4E-8038-8C64D9E15BE3}"/>
                </a:ext>
              </a:extLst>
            </p:cNvPr>
            <p:cNvSpPr/>
            <p:nvPr/>
          </p:nvSpPr>
          <p:spPr>
            <a:xfrm rot="5400000">
              <a:off x="10537349" y="4541973"/>
              <a:ext cx="455120" cy="48463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38A5255E-172C-6148-864B-DE9ED88F0CAF}"/>
                </a:ext>
              </a:extLst>
            </p:cNvPr>
            <p:cNvPicPr>
              <a:picLocks noChangeAspect="1"/>
            </p:cNvPicPr>
            <p:nvPr/>
          </p:nvPicPr>
          <p:blipFill>
            <a:blip r:embed="rId8"/>
            <a:stretch>
              <a:fillRect/>
            </a:stretch>
          </p:blipFill>
          <p:spPr>
            <a:xfrm>
              <a:off x="1133385" y="4777647"/>
              <a:ext cx="1873740" cy="371585"/>
            </a:xfrm>
            <a:prstGeom prst="rect">
              <a:avLst/>
            </a:prstGeom>
          </p:spPr>
        </p:pic>
        <p:pic>
          <p:nvPicPr>
            <p:cNvPr id="35" name="Picture 2">
              <a:extLst>
                <a:ext uri="{FF2B5EF4-FFF2-40B4-BE49-F238E27FC236}">
                  <a16:creationId xmlns:a16="http://schemas.microsoft.com/office/drawing/2014/main" id="{DB6CDA4F-C3F7-3B4C-9A8F-F84CFB51EE4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4137" y="4708010"/>
              <a:ext cx="1708152" cy="187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25205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0C3B0B5F-7B9D-3B4F-BAC7-C932B646983E}"/>
              </a:ext>
            </a:extLst>
          </p:cNvPr>
          <p:cNvSpPr txBox="1">
            <a:spLocks/>
          </p:cNvSpPr>
          <p:nvPr/>
        </p:nvSpPr>
        <p:spPr>
          <a:xfrm>
            <a:off x="2764206" y="2941140"/>
            <a:ext cx="7084714" cy="743745"/>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zh-CN" altLang="en-US" sz="4400" dirty="0">
                <a:solidFill>
                  <a:schemeClr val="tx1">
                    <a:lumMod val="75000"/>
                    <a:lumOff val="25000"/>
                  </a:schemeClr>
                </a:solidFill>
              </a:rPr>
              <a:t>五、产品功能大模块及报价</a:t>
            </a:r>
          </a:p>
        </p:txBody>
      </p:sp>
    </p:spTree>
    <p:extLst>
      <p:ext uri="{BB962C8B-B14F-4D97-AF65-F5344CB8AC3E}">
        <p14:creationId xmlns:p14="http://schemas.microsoft.com/office/powerpoint/2010/main" val="4126174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E23869F-BCDA-8649-B637-575A4BD290A4}"/>
              </a:ext>
            </a:extLst>
          </p:cNvPr>
          <p:cNvSpPr txBox="1"/>
          <p:nvPr/>
        </p:nvSpPr>
        <p:spPr>
          <a:xfrm>
            <a:off x="4176331" y="0"/>
            <a:ext cx="5835405"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zh-CN" altLang="en-US" dirty="0">
                <a:solidFill>
                  <a:schemeClr val="tx1"/>
                </a:solidFill>
              </a:rPr>
              <a:t>产品功能大模块及报价</a:t>
            </a:r>
          </a:p>
        </p:txBody>
      </p:sp>
      <p:graphicFrame>
        <p:nvGraphicFramePr>
          <p:cNvPr id="2" name="表格 1"/>
          <p:cNvGraphicFramePr>
            <a:graphicFrameLocks noGrp="1"/>
          </p:cNvGraphicFramePr>
          <p:nvPr>
            <p:extLst>
              <p:ext uri="{D42A27DB-BD31-4B8C-83A1-F6EECF244321}">
                <p14:modId xmlns:p14="http://schemas.microsoft.com/office/powerpoint/2010/main" val="442906616"/>
              </p:ext>
            </p:extLst>
          </p:nvPr>
        </p:nvGraphicFramePr>
        <p:xfrm>
          <a:off x="362953" y="419352"/>
          <a:ext cx="11562833" cy="6376503"/>
        </p:xfrm>
        <a:graphic>
          <a:graphicData uri="http://schemas.openxmlformats.org/drawingml/2006/table">
            <a:tbl>
              <a:tblPr firstRow="1" bandRow="1">
                <a:tableStyleId>{B301B821-A1FF-4177-AEE7-76D212191A09}</a:tableStyleId>
              </a:tblPr>
              <a:tblGrid>
                <a:gridCol w="1462865">
                  <a:extLst>
                    <a:ext uri="{9D8B030D-6E8A-4147-A177-3AD203B41FA5}">
                      <a16:colId xmlns:a16="http://schemas.microsoft.com/office/drawing/2014/main" val="20000"/>
                    </a:ext>
                  </a:extLst>
                </a:gridCol>
                <a:gridCol w="1151614">
                  <a:extLst>
                    <a:ext uri="{9D8B030D-6E8A-4147-A177-3AD203B41FA5}">
                      <a16:colId xmlns:a16="http://schemas.microsoft.com/office/drawing/2014/main" val="20001"/>
                    </a:ext>
                  </a:extLst>
                </a:gridCol>
                <a:gridCol w="2225417">
                  <a:extLst>
                    <a:ext uri="{9D8B030D-6E8A-4147-A177-3AD203B41FA5}">
                      <a16:colId xmlns:a16="http://schemas.microsoft.com/office/drawing/2014/main" val="20002"/>
                    </a:ext>
                  </a:extLst>
                </a:gridCol>
                <a:gridCol w="4388584">
                  <a:extLst>
                    <a:ext uri="{9D8B030D-6E8A-4147-A177-3AD203B41FA5}">
                      <a16:colId xmlns:a16="http://schemas.microsoft.com/office/drawing/2014/main" val="20003"/>
                    </a:ext>
                  </a:extLst>
                </a:gridCol>
                <a:gridCol w="1602084">
                  <a:extLst>
                    <a:ext uri="{9D8B030D-6E8A-4147-A177-3AD203B41FA5}">
                      <a16:colId xmlns:a16="http://schemas.microsoft.com/office/drawing/2014/main" val="20004"/>
                    </a:ext>
                  </a:extLst>
                </a:gridCol>
                <a:gridCol w="732269">
                  <a:extLst>
                    <a:ext uri="{9D8B030D-6E8A-4147-A177-3AD203B41FA5}">
                      <a16:colId xmlns:a16="http://schemas.microsoft.com/office/drawing/2014/main" val="20005"/>
                    </a:ext>
                  </a:extLst>
                </a:gridCol>
              </a:tblGrid>
              <a:tr h="592888">
                <a:tc>
                  <a:txBody>
                    <a:bodyPr/>
                    <a:lstStyle/>
                    <a:p>
                      <a:r>
                        <a:rPr lang="zh-CN" altLang="en-US" dirty="0"/>
                        <a:t>产品系统</a:t>
                      </a:r>
                    </a:p>
                  </a:txBody>
                  <a:tcPr/>
                </a:tc>
                <a:tc>
                  <a:txBody>
                    <a:bodyPr/>
                    <a:lstStyle/>
                    <a:p>
                      <a:r>
                        <a:rPr lang="zh-CN" altLang="en-US" dirty="0"/>
                        <a:t>产品模块</a:t>
                      </a:r>
                    </a:p>
                  </a:txBody>
                  <a:tcPr/>
                </a:tc>
                <a:tc>
                  <a:txBody>
                    <a:bodyPr/>
                    <a:lstStyle/>
                    <a:p>
                      <a:r>
                        <a:rPr lang="zh-CN" altLang="en-US" dirty="0"/>
                        <a:t>子模块</a:t>
                      </a:r>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zh-CN" altLang="en-US" sz="1700" kern="1200" dirty="0">
                          <a:effectLst/>
                        </a:rPr>
                        <a:t>能力清单 </a:t>
                      </a:r>
                      <a:endParaRPr lang="zh-CN" altLang="en-US" dirty="0">
                        <a:effectLst/>
                      </a:endParaRPr>
                    </a:p>
                  </a:txBody>
                  <a:tcPr/>
                </a:tc>
                <a:tc>
                  <a:txBody>
                    <a:bodyPr/>
                    <a:lstStyle/>
                    <a:p>
                      <a:r>
                        <a:rPr lang="zh-CN" altLang="en-US" dirty="0"/>
                        <a:t>报价（万）</a:t>
                      </a:r>
                    </a:p>
                  </a:txBody>
                  <a:tcPr/>
                </a:tc>
                <a:tc>
                  <a:txBody>
                    <a:bodyPr/>
                    <a:lstStyle/>
                    <a:p>
                      <a:r>
                        <a:rPr lang="zh-CN" altLang="en-US" dirty="0"/>
                        <a:t>备注</a:t>
                      </a:r>
                    </a:p>
                  </a:txBody>
                  <a:tcPr/>
                </a:tc>
                <a:extLst>
                  <a:ext uri="{0D108BD9-81ED-4DB2-BD59-A6C34878D82A}">
                    <a16:rowId xmlns:a16="http://schemas.microsoft.com/office/drawing/2014/main" val="10000"/>
                  </a:ext>
                </a:extLst>
              </a:tr>
              <a:tr h="349909">
                <a:tc rowSpan="9">
                  <a:txBody>
                    <a:bodyPr/>
                    <a:lstStyle/>
                    <a:p>
                      <a:r>
                        <a:rPr lang="zh-CN" altLang="en-US" dirty="0"/>
                        <a:t>模型训练</a:t>
                      </a:r>
                    </a:p>
                  </a:txBody>
                  <a:tcPr/>
                </a:tc>
                <a:tc rowSpan="5">
                  <a:txBody>
                    <a:bodyPr/>
                    <a:lstStyle/>
                    <a:p>
                      <a:r>
                        <a:rPr lang="zh-CN" altLang="en-US" dirty="0"/>
                        <a:t>技能</a:t>
                      </a:r>
                    </a:p>
                  </a:txBody>
                  <a:tcPr/>
                </a:tc>
                <a:tc rowSpan="2">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zh-CN" altLang="en-US" sz="1700" kern="1200" dirty="0">
                          <a:effectLst/>
                        </a:rPr>
                        <a:t>对话技能 </a:t>
                      </a:r>
                      <a:endParaRPr lang="zh-CN" altLang="en-US" dirty="0">
                        <a:effectLst/>
                      </a:endParaRPr>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zh-CN" altLang="en-US" sz="1700" kern="1200" dirty="0">
                          <a:effectLst/>
                        </a:rPr>
                        <a:t>快速学习</a:t>
                      </a:r>
                      <a:r>
                        <a:rPr lang="en-US" altLang="zh-CN" sz="1700" kern="1200" dirty="0">
                          <a:effectLst/>
                        </a:rPr>
                        <a:t>NLU </a:t>
                      </a:r>
                      <a:endParaRPr lang="zh-CN" altLang="en-US" dirty="0">
                        <a:effectLst/>
                      </a:endParaRPr>
                    </a:p>
                  </a:txBody>
                  <a:tcPr/>
                </a:tc>
                <a:tc rowSpan="12">
                  <a:txBody>
                    <a:bodyPr/>
                    <a:lstStyle/>
                    <a:p>
                      <a:pPr algn="ctr"/>
                      <a:r>
                        <a:rPr lang="zh-CN" altLang="zh-CN" dirty="0"/>
                        <a:t>4</a:t>
                      </a:r>
                      <a:r>
                        <a:rPr lang="en-US" altLang="zh-CN" dirty="0"/>
                        <a:t>50</a:t>
                      </a:r>
                      <a:r>
                        <a:rPr lang="zh-CN" altLang="en-US" dirty="0"/>
                        <a:t>万</a:t>
                      </a:r>
                    </a:p>
                  </a:txBody>
                  <a:tcPr/>
                </a:tc>
                <a:tc rowSpan="12">
                  <a:txBody>
                    <a:bodyPr/>
                    <a:lstStyle/>
                    <a:p>
                      <a:r>
                        <a:rPr lang="zh-CN" altLang="en-US" dirty="0"/>
                        <a:t>定制化需求另议，</a:t>
                      </a:r>
                      <a:r>
                        <a:rPr lang="zh-CN" altLang="en-US" dirty="0">
                          <a:solidFill>
                            <a:schemeClr val="tx1"/>
                          </a:solidFill>
                        </a:rPr>
                        <a:t>自然语言算子根据业务需要另行评估</a:t>
                      </a:r>
                      <a:endParaRPr lang="zh-CN" altLang="en-US" dirty="0"/>
                    </a:p>
                  </a:txBody>
                  <a:tcPr/>
                </a:tc>
                <a:extLst>
                  <a:ext uri="{0D108BD9-81ED-4DB2-BD59-A6C34878D82A}">
                    <a16:rowId xmlns:a16="http://schemas.microsoft.com/office/drawing/2014/main" val="10001"/>
                  </a:ext>
                </a:extLst>
              </a:tr>
              <a:tr h="349909">
                <a:tc vMerge="1">
                  <a:txBody>
                    <a:bodyPr/>
                    <a:lstStyle/>
                    <a:p>
                      <a:endParaRPr lang="zh-CN" altLang="en-US" dirty="0"/>
                    </a:p>
                  </a:txBody>
                  <a:tcPr/>
                </a:tc>
                <a:tc vMerge="1">
                  <a:txBody>
                    <a:bodyPr/>
                    <a:lstStyle/>
                    <a:p>
                      <a:endParaRPr lang="zh-CN" altLang="en-US"/>
                    </a:p>
                  </a:txBody>
                  <a:tcPr/>
                </a:tc>
                <a:tc vMerge="1">
                  <a:txBody>
                    <a:bodyPr/>
                    <a:lstStyle/>
                    <a:p>
                      <a:pPr marL="0" marR="0" indent="0" algn="l" defTabSz="914020" rtl="0" eaLnBrk="1" fontAlgn="auto" latinLnBrk="0" hangingPunct="1">
                        <a:lnSpc>
                          <a:spcPct val="100000"/>
                        </a:lnSpc>
                        <a:spcBef>
                          <a:spcPts val="0"/>
                        </a:spcBef>
                        <a:spcAft>
                          <a:spcPts val="0"/>
                        </a:spcAft>
                        <a:buClrTx/>
                        <a:buSzTx/>
                        <a:buFontTx/>
                        <a:buNone/>
                        <a:tabLst/>
                        <a:defRPr/>
                      </a:pPr>
                      <a:endParaRPr lang="zh-CN" altLang="en-US" dirty="0">
                        <a:effectLst/>
                      </a:endParaRPr>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zh-CN" altLang="en-US" sz="1700" kern="1200" dirty="0">
                          <a:effectLst/>
                        </a:rPr>
                        <a:t>深度学习</a:t>
                      </a:r>
                      <a:r>
                        <a:rPr lang="en-US" altLang="zh-CN" sz="1700" kern="1200" dirty="0">
                          <a:effectLst/>
                        </a:rPr>
                        <a:t>NLU </a:t>
                      </a:r>
                      <a:endParaRPr lang="zh-CN" altLang="en-US" dirty="0">
                        <a:effectLst/>
                      </a:endParaRPr>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2"/>
                  </a:ext>
                </a:extLst>
              </a:tr>
              <a:tr h="349909">
                <a:tc vMerge="1">
                  <a:txBody>
                    <a:bodyPr/>
                    <a:lstStyle/>
                    <a:p>
                      <a:endParaRPr lang="zh-CN" altLang="en-US" dirty="0"/>
                    </a:p>
                  </a:txBody>
                  <a:tcPr/>
                </a:tc>
                <a:tc vMerge="1">
                  <a:txBody>
                    <a:bodyPr/>
                    <a:lstStyle/>
                    <a:p>
                      <a:endParaRPr lang="zh-CN" altLang="en-US" dirty="0"/>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zh-CN" altLang="en-US" sz="1700" kern="1200" dirty="0">
                          <a:effectLst/>
                        </a:rPr>
                        <a:t>问答技能 </a:t>
                      </a:r>
                      <a:endParaRPr lang="zh-CN" altLang="en-US" dirty="0">
                        <a:effectLst/>
                      </a:endParaRPr>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en-US" altLang="zh-TW" sz="1700" kern="1200" dirty="0">
                          <a:effectLst/>
                        </a:rPr>
                        <a:t>FAQ</a:t>
                      </a:r>
                      <a:r>
                        <a:rPr lang="zh-TW" altLang="en-US" sz="1700" kern="1200" dirty="0">
                          <a:effectLst/>
                        </a:rPr>
                        <a:t>问答 </a:t>
                      </a:r>
                      <a:endParaRPr lang="zh-TW" altLang="en-US" dirty="0">
                        <a:effectLst/>
                      </a:endParaRPr>
                    </a:p>
                  </a:txBody>
                  <a:tcPr/>
                </a:tc>
                <a:tc vMerge="1">
                  <a:txBody>
                    <a:bodyPr/>
                    <a:lstStyle/>
                    <a:p>
                      <a:endParaRPr lang="zh-CN" altLang="en-US" dirty="0"/>
                    </a:p>
                  </a:txBody>
                  <a:tcPr/>
                </a:tc>
                <a:tc vMerge="1">
                  <a:txBody>
                    <a:bodyPr/>
                    <a:lstStyle/>
                    <a:p>
                      <a:endParaRPr lang="zh-CN" altLang="en-US"/>
                    </a:p>
                  </a:txBody>
                  <a:tcPr/>
                </a:tc>
                <a:extLst>
                  <a:ext uri="{0D108BD9-81ED-4DB2-BD59-A6C34878D82A}">
                    <a16:rowId xmlns:a16="http://schemas.microsoft.com/office/drawing/2014/main" val="10003"/>
                  </a:ext>
                </a:extLst>
              </a:tr>
              <a:tr h="349909">
                <a:tc vMerge="1">
                  <a:txBody>
                    <a:bodyPr/>
                    <a:lstStyle/>
                    <a:p>
                      <a:endParaRPr lang="zh-CN" altLang="en-US" dirty="0"/>
                    </a:p>
                  </a:txBody>
                  <a:tcPr/>
                </a:tc>
                <a:tc vMerge="1">
                  <a:txBody>
                    <a:bodyPr/>
                    <a:lstStyle/>
                    <a:p>
                      <a:endParaRPr lang="zh-CN" altLang="en-US" dirty="0"/>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zh-CN" altLang="en-US" sz="1700" kern="1200" dirty="0">
                          <a:effectLst/>
                        </a:rPr>
                        <a:t>文档问答技能 </a:t>
                      </a:r>
                      <a:endParaRPr lang="zh-CN" altLang="en-US" dirty="0">
                        <a:effectLst/>
                      </a:endParaRPr>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zh-CN" altLang="en-US" sz="1700" kern="1200" dirty="0">
                          <a:effectLst/>
                        </a:rPr>
                        <a:t>文档问答 </a:t>
                      </a:r>
                      <a:endParaRPr lang="zh-CN" altLang="en-US" dirty="0">
                        <a:effectLst/>
                      </a:endParaRPr>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4"/>
                  </a:ext>
                </a:extLst>
              </a:tr>
              <a:tr h="372441">
                <a:tc vMerge="1">
                  <a:txBody>
                    <a:bodyPr/>
                    <a:lstStyle/>
                    <a:p>
                      <a:endParaRPr lang="zh-CN" altLang="en-US"/>
                    </a:p>
                  </a:txBody>
                  <a:tcPr/>
                </a:tc>
                <a:tc vMerge="1">
                  <a:txBody>
                    <a:bodyPr/>
                    <a:lstStyle/>
                    <a:p>
                      <a:endParaRPr lang="zh-CN" altLang="en-US"/>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zh-CN" altLang="en-US" sz="1700" kern="1200" dirty="0">
                          <a:effectLst/>
                        </a:rPr>
                        <a:t>结构化知识问答技能 </a:t>
                      </a:r>
                      <a:endParaRPr lang="zh-CN" altLang="en-US" dirty="0">
                        <a:effectLst/>
                      </a:endParaRPr>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zh-CN" altLang="en-US" sz="1700" kern="1200" dirty="0">
                          <a:effectLst/>
                        </a:rPr>
                        <a:t>结构化知识问答 </a:t>
                      </a:r>
                      <a:endParaRPr lang="zh-CN" altLang="en-US" dirty="0">
                        <a:effectLst/>
                      </a:endParaRPr>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394411">
                <a:tc vMerge="1">
                  <a:txBody>
                    <a:bodyPr/>
                    <a:lstStyle/>
                    <a:p>
                      <a:endParaRPr lang="zh-CN" altLang="en-US"/>
                    </a:p>
                  </a:txBody>
                  <a:tcPr/>
                </a:tc>
                <a:tc rowSpan="2">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zh-CN" altLang="en-US" sz="1700" kern="1200" dirty="0">
                          <a:effectLst/>
                        </a:rPr>
                        <a:t>技能</a:t>
                      </a:r>
                      <a:r>
                        <a:rPr lang="en-US" altLang="zh-CN" sz="1700" kern="1200" dirty="0">
                          <a:effectLst/>
                        </a:rPr>
                        <a:t>bot</a:t>
                      </a:r>
                      <a:r>
                        <a:rPr lang="zh-CN" altLang="en-US" sz="1700" kern="1200" dirty="0">
                          <a:effectLst/>
                        </a:rPr>
                        <a:t> </a:t>
                      </a:r>
                      <a:endParaRPr lang="zh-CN" altLang="en-US" dirty="0">
                        <a:effectLst/>
                      </a:endParaRPr>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en-US" altLang="zh-CN" sz="1700" kern="1200" dirty="0">
                          <a:effectLst/>
                        </a:rPr>
                        <a:t>bot</a:t>
                      </a:r>
                      <a:r>
                        <a:rPr lang="zh-CN" altLang="en-US" sz="1700" kern="1200" dirty="0">
                          <a:effectLst/>
                        </a:rPr>
                        <a:t>管理 </a:t>
                      </a:r>
                      <a:endParaRPr lang="zh-CN" altLang="en-US" dirty="0">
                        <a:effectLst/>
                      </a:endParaRPr>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en-US" altLang="zh-CN" sz="1700" kern="1200" dirty="0">
                          <a:effectLst/>
                        </a:rPr>
                        <a:t>bot</a:t>
                      </a:r>
                      <a:r>
                        <a:rPr lang="zh-CN" altLang="en-US" sz="1700" kern="1200" dirty="0">
                          <a:effectLst/>
                        </a:rPr>
                        <a:t>管理 </a:t>
                      </a:r>
                      <a:endParaRPr lang="zh-CN" altLang="en-US" dirty="0">
                        <a:effectLst/>
                      </a:endParaRPr>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415617">
                <a:tc vMerge="1">
                  <a:txBody>
                    <a:bodyPr/>
                    <a:lstStyle/>
                    <a:p>
                      <a:endParaRPr lang="zh-CN" altLang="en-US"/>
                    </a:p>
                  </a:txBody>
                  <a:tcPr/>
                </a:tc>
                <a:tc vMerge="1">
                  <a:txBody>
                    <a:bodyPr/>
                    <a:lstStyle/>
                    <a:p>
                      <a:endParaRPr lang="zh-CN" altLang="en-US"/>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en-US" altLang="zh-CN" sz="1700" kern="1200" dirty="0">
                          <a:effectLst/>
                        </a:rPr>
                        <a:t>TASKFLOW </a:t>
                      </a:r>
                      <a:endParaRPr lang="en-US" altLang="zh-CN" dirty="0">
                        <a:effectLst/>
                      </a:endParaRPr>
                    </a:p>
                  </a:txBody>
                  <a:tcPr/>
                </a:tc>
                <a:tc>
                  <a:txBody>
                    <a:bodyPr/>
                    <a:lstStyle/>
                    <a:p>
                      <a:r>
                        <a:rPr lang="en-US" altLang="zh-CN" sz="1700" kern="1200" dirty="0">
                          <a:effectLst/>
                        </a:rPr>
                        <a:t>TASKFLOW </a:t>
                      </a:r>
                      <a:endParaRPr lang="en-US" altLang="zh-CN" dirty="0">
                        <a:effectLst/>
                      </a:endParaRPr>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7"/>
                  </a:ext>
                </a:extLst>
              </a:tr>
              <a:tr h="449752">
                <a:tc vMerge="1">
                  <a:txBody>
                    <a:bodyPr/>
                    <a:lstStyle/>
                    <a:p>
                      <a:endParaRPr lang="zh-CN" altLang="en-US" dirty="0"/>
                    </a:p>
                  </a:txBody>
                  <a:tcPr/>
                </a:tc>
                <a:tc rowSpan="2">
                  <a:txBody>
                    <a:bodyPr/>
                    <a:lstStyle/>
                    <a:p>
                      <a:r>
                        <a:rPr lang="zh-CN" altLang="en-US" dirty="0"/>
                        <a:t>文本处理</a:t>
                      </a:r>
                    </a:p>
                  </a:txBody>
                  <a:tcPr/>
                </a:tc>
                <a:tc>
                  <a:txBody>
                    <a:bodyPr/>
                    <a:lstStyle/>
                    <a:p>
                      <a:r>
                        <a:rPr lang="zh-CN" altLang="en-US" dirty="0"/>
                        <a:t>文本分类</a:t>
                      </a:r>
                    </a:p>
                  </a:txBody>
                  <a:tcPr/>
                </a:tc>
                <a:tc>
                  <a:txBody>
                    <a:bodyPr/>
                    <a:lstStyle/>
                    <a:p>
                      <a:r>
                        <a:rPr lang="en-US" altLang="zh-CN" dirty="0"/>
                        <a:t>/</a:t>
                      </a:r>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8"/>
                  </a:ext>
                </a:extLst>
              </a:tr>
              <a:tr h="349909">
                <a:tc vMerge="1">
                  <a:txBody>
                    <a:bodyPr/>
                    <a:lstStyle/>
                    <a:p>
                      <a:endParaRPr lang="zh-CN" altLang="en-US" dirty="0"/>
                    </a:p>
                  </a:txBody>
                  <a:tcPr/>
                </a:tc>
                <a:tc vMerge="1">
                  <a:txBody>
                    <a:bodyPr/>
                    <a:lstStyle/>
                    <a:p>
                      <a:endParaRPr lang="zh-CN" altLang="en-US" dirty="0"/>
                    </a:p>
                  </a:txBody>
                  <a:tcPr/>
                </a:tc>
                <a:tc>
                  <a:txBody>
                    <a:bodyPr/>
                    <a:lstStyle/>
                    <a:p>
                      <a:r>
                        <a:rPr lang="zh-CN" altLang="en-US" dirty="0"/>
                        <a:t>文本标签并归纳</a:t>
                      </a:r>
                    </a:p>
                  </a:txBody>
                  <a:tcPr/>
                </a:tc>
                <a:tc>
                  <a:txBody>
                    <a:bodyPr/>
                    <a:lstStyle/>
                    <a:p>
                      <a:r>
                        <a:rPr lang="en-US" altLang="zh-CN" dirty="0"/>
                        <a:t>/</a:t>
                      </a:r>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9"/>
                  </a:ext>
                </a:extLst>
              </a:tr>
              <a:tr h="349909">
                <a:tc gridSpan="3">
                  <a:txBody>
                    <a:bodyPr/>
                    <a:lstStyle/>
                    <a:p>
                      <a:r>
                        <a:rPr lang="zh-CN" altLang="en-US" dirty="0"/>
                        <a:t>模型仓库</a:t>
                      </a:r>
                    </a:p>
                  </a:txBody>
                  <a:tcPr/>
                </a:tc>
                <a:tc hMerge="1">
                  <a:txBody>
                    <a:bodyPr/>
                    <a:lstStyle/>
                    <a:p>
                      <a:endParaRPr lang="zh-CN" altLang="en-US" dirty="0"/>
                    </a:p>
                  </a:txBody>
                  <a:tcPr/>
                </a:tc>
                <a:tc hMerge="1">
                  <a:txBody>
                    <a:bodyPr/>
                    <a:lstStyle/>
                    <a:p>
                      <a:endParaRPr lang="zh-CN" altLang="en-US" dirty="0"/>
                    </a:p>
                  </a:txBody>
                  <a:tcPr/>
                </a:tc>
                <a:tc>
                  <a:txBody>
                    <a:bodyPr/>
                    <a:lstStyle/>
                    <a:p>
                      <a:r>
                        <a:rPr lang="zh-CN" altLang="en-US" dirty="0"/>
                        <a:t>模型管理、导入、发布、部署、上下架等</a:t>
                      </a:r>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10"/>
                  </a:ext>
                </a:extLst>
              </a:tr>
              <a:tr h="349909">
                <a:tc gridSpan="3">
                  <a:txBody>
                    <a:bodyPr/>
                    <a:lstStyle/>
                    <a:p>
                      <a:r>
                        <a:rPr lang="zh-CN" altLang="en-US" dirty="0"/>
                        <a:t>服务编排</a:t>
                      </a:r>
                    </a:p>
                  </a:txBody>
                  <a:tcPr/>
                </a:tc>
                <a:tc hMerge="1">
                  <a:txBody>
                    <a:bodyPr/>
                    <a:lstStyle/>
                    <a:p>
                      <a:endParaRPr lang="zh-CN" altLang="en-US" dirty="0"/>
                    </a:p>
                  </a:txBody>
                  <a:tcPr/>
                </a:tc>
                <a:tc hMerge="1">
                  <a:txBody>
                    <a:bodyPr/>
                    <a:lstStyle/>
                    <a:p>
                      <a:endParaRPr lang="zh-CN" altLang="en-US" dirty="0"/>
                    </a:p>
                  </a:txBody>
                  <a:tcPr/>
                </a:tc>
                <a:tc>
                  <a:txBody>
                    <a:bodyPr/>
                    <a:lstStyle/>
                    <a:p>
                      <a:r>
                        <a:rPr lang="zh-CN" altLang="en-US" dirty="0"/>
                        <a:t>模型调度、串并联编排等</a:t>
                      </a:r>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11"/>
                  </a:ext>
                </a:extLst>
              </a:tr>
              <a:tr h="592888">
                <a:tc gridSpan="3">
                  <a:txBody>
                    <a:bodyPr/>
                    <a:lstStyle/>
                    <a:p>
                      <a:r>
                        <a:rPr lang="zh-CN" altLang="en-US" dirty="0"/>
                        <a:t>统一管理平台</a:t>
                      </a:r>
                    </a:p>
                  </a:txBody>
                  <a:tcPr/>
                </a:tc>
                <a:tc hMerge="1">
                  <a:txBody>
                    <a:bodyPr/>
                    <a:lstStyle/>
                    <a:p>
                      <a:endParaRPr lang="zh-CN" altLang="en-US" dirty="0"/>
                    </a:p>
                  </a:txBody>
                  <a:tcPr/>
                </a:tc>
                <a:tc hMerge="1">
                  <a:txBody>
                    <a:bodyPr/>
                    <a:lstStyle/>
                    <a:p>
                      <a:endParaRPr lang="zh-CN" altLang="en-US" dirty="0"/>
                    </a:p>
                  </a:txBody>
                  <a:tcPr/>
                </a:tc>
                <a:tc>
                  <a:txBody>
                    <a:bodyPr/>
                    <a:lstStyle/>
                    <a:p>
                      <a:r>
                        <a:rPr lang="zh-CN" altLang="en-US" dirty="0"/>
                        <a:t>多租户管理、资源管理、监控日志、报表管理等</a:t>
                      </a:r>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12"/>
                  </a:ext>
                </a:extLst>
              </a:tr>
              <a:tr h="478554">
                <a:tc rowSpan="2">
                  <a:txBody>
                    <a:bodyPr/>
                    <a:lstStyle/>
                    <a:p>
                      <a:r>
                        <a:rPr lang="zh-CN" altLang="en-US" dirty="0"/>
                        <a:t>定制场景</a:t>
                      </a:r>
                    </a:p>
                  </a:txBody>
                  <a:tcPr/>
                </a:tc>
                <a:tc gridSpan="2">
                  <a:txBody>
                    <a:bodyPr/>
                    <a:lstStyle/>
                    <a:p>
                      <a:r>
                        <a:rPr lang="zh-CN" altLang="en-US" dirty="0"/>
                        <a:t>工单场景</a:t>
                      </a:r>
                    </a:p>
                  </a:txBody>
                  <a:tcPr/>
                </a:tc>
                <a:tc hMerge="1">
                  <a:txBody>
                    <a:bodyPr/>
                    <a:lstStyle/>
                    <a:p>
                      <a:endParaRPr lang="zh-CN" altLang="en-US" dirty="0"/>
                    </a:p>
                  </a:txBody>
                  <a:tcPr/>
                </a:tc>
                <a:tc>
                  <a:txBody>
                    <a:bodyPr/>
                    <a:lstStyle/>
                    <a:p>
                      <a:r>
                        <a:rPr lang="zh-CN" altLang="en-US" dirty="0"/>
                        <a:t>工单分类、相似问题归纳</a:t>
                      </a:r>
                    </a:p>
                  </a:txBody>
                  <a:tcPr/>
                </a:tc>
                <a:tc>
                  <a:txBody>
                    <a:bodyPr/>
                    <a:lstStyle/>
                    <a:p>
                      <a:r>
                        <a:rPr lang="zh-CN" altLang="en-US" dirty="0"/>
                        <a:t>根据需求评估</a:t>
                      </a:r>
                    </a:p>
                  </a:txBody>
                  <a:tcPr/>
                </a:tc>
                <a:tc>
                  <a:txBody>
                    <a:bodyPr/>
                    <a:lstStyle/>
                    <a:p>
                      <a:endParaRPr lang="zh-CN" altLang="en-US" dirty="0"/>
                    </a:p>
                  </a:txBody>
                  <a:tcPr/>
                </a:tc>
                <a:extLst>
                  <a:ext uri="{0D108BD9-81ED-4DB2-BD59-A6C34878D82A}">
                    <a16:rowId xmlns:a16="http://schemas.microsoft.com/office/drawing/2014/main" val="10013"/>
                  </a:ext>
                </a:extLst>
              </a:tr>
              <a:tr h="592888">
                <a:tc vMerge="1">
                  <a:txBody>
                    <a:bodyPr/>
                    <a:lstStyle/>
                    <a:p>
                      <a:endParaRPr lang="zh-CN" altLang="en-US" dirty="0"/>
                    </a:p>
                  </a:txBody>
                  <a:tcPr/>
                </a:tc>
                <a:tc gridSpan="2">
                  <a:txBody>
                    <a:bodyPr/>
                    <a:lstStyle/>
                    <a:p>
                      <a:r>
                        <a:rPr lang="zh-CN" altLang="en-US" dirty="0"/>
                        <a:t>小助手场景</a:t>
                      </a:r>
                    </a:p>
                  </a:txBody>
                  <a:tcPr/>
                </a:tc>
                <a:tc hMerge="1">
                  <a:txBody>
                    <a:bodyPr/>
                    <a:lstStyle/>
                    <a:p>
                      <a:endParaRPr lang="zh-CN" altLang="en-US" dirty="0"/>
                    </a:p>
                  </a:txBody>
                  <a:tcPr/>
                </a:tc>
                <a:tc>
                  <a:txBody>
                    <a:bodyPr/>
                    <a:lstStyle/>
                    <a:p>
                      <a:r>
                        <a:rPr lang="zh-CN" altLang="en-US" dirty="0"/>
                        <a:t>自助问答</a:t>
                      </a:r>
                    </a:p>
                  </a:txBody>
                  <a:tcPr/>
                </a:tc>
                <a:tc>
                  <a:txBody>
                    <a:bodyPr/>
                    <a:lstStyle/>
                    <a:p>
                      <a:pPr marL="0" marR="0" indent="0" algn="l" defTabSz="914020" rtl="0" eaLnBrk="1" fontAlgn="auto" latinLnBrk="0" hangingPunct="1">
                        <a:lnSpc>
                          <a:spcPct val="100000"/>
                        </a:lnSpc>
                        <a:spcBef>
                          <a:spcPts val="0"/>
                        </a:spcBef>
                        <a:spcAft>
                          <a:spcPts val="0"/>
                        </a:spcAft>
                        <a:buClrTx/>
                        <a:buSzTx/>
                        <a:buFontTx/>
                        <a:buNone/>
                        <a:tabLst/>
                        <a:defRPr/>
                      </a:pPr>
                      <a:r>
                        <a:rPr lang="zh-CN" altLang="en-US" dirty="0"/>
                        <a:t>根据需求评估</a:t>
                      </a:r>
                    </a:p>
                    <a:p>
                      <a:endParaRPr lang="zh-CN" altLang="en-US" dirty="0"/>
                    </a:p>
                  </a:txBody>
                  <a:tcPr/>
                </a:tc>
                <a:tc>
                  <a:txBody>
                    <a:bodyPr/>
                    <a:lstStyle/>
                    <a:p>
                      <a:endParaRPr lang="zh-CN" altLang="en-US" dirty="0"/>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61573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E23869F-BCDA-8649-B637-575A4BD290A4}"/>
              </a:ext>
            </a:extLst>
          </p:cNvPr>
          <p:cNvSpPr txBox="1"/>
          <p:nvPr/>
        </p:nvSpPr>
        <p:spPr>
          <a:xfrm>
            <a:off x="2966574" y="378372"/>
            <a:ext cx="2245490" cy="419352"/>
          </a:xfrm>
          <a:prstGeom prst="rect">
            <a:avLst/>
          </a:prstGeom>
          <a:noFill/>
        </p:spPr>
        <p:txBody>
          <a:bodyPr wrap="square" lIns="121926" tIns="60963" rIns="121926" bIns="60963" rtlCol="0">
            <a:spAutoFit/>
          </a:bodyPr>
          <a:lstStyle>
            <a:defPPr>
              <a:defRPr lang="zh-CN"/>
            </a:defPPr>
            <a:lvl1pPr>
              <a:lnSpc>
                <a:spcPct val="90000"/>
              </a:lnSpc>
              <a:spcBef>
                <a:spcPct val="0"/>
              </a:spcBef>
              <a:defRPr kumimoji="1" sz="2100" b="1">
                <a:solidFill>
                  <a:schemeClr val="tx1">
                    <a:lumMod val="85000"/>
                    <a:lumOff val="15000"/>
                  </a:schemeClr>
                </a:solidFill>
                <a:latin typeface="微软雅黑"/>
                <a:ea typeface="微软雅黑"/>
                <a:cs typeface="微软雅黑"/>
              </a:defRPr>
            </a:lvl1pPr>
          </a:lstStyle>
          <a:p>
            <a:r>
              <a:rPr lang="zh-CN" altLang="en-US" dirty="0">
                <a:solidFill>
                  <a:schemeClr val="tx1"/>
                </a:solidFill>
              </a:rPr>
              <a:t>自然语言算子</a:t>
            </a:r>
          </a:p>
        </p:txBody>
      </p:sp>
      <p:pic>
        <p:nvPicPr>
          <p:cNvPr id="3" name="图片 2">
            <a:extLst>
              <a:ext uri="{FF2B5EF4-FFF2-40B4-BE49-F238E27FC236}">
                <a16:creationId xmlns:a16="http://schemas.microsoft.com/office/drawing/2014/main" id="{C7DC7528-6A21-C445-9BB4-9E7B9EEA4109}"/>
              </a:ext>
            </a:extLst>
          </p:cNvPr>
          <p:cNvPicPr>
            <a:picLocks noChangeAspect="1"/>
          </p:cNvPicPr>
          <p:nvPr/>
        </p:nvPicPr>
        <p:blipFill>
          <a:blip r:embed="rId2"/>
          <a:stretch>
            <a:fillRect/>
          </a:stretch>
        </p:blipFill>
        <p:spPr>
          <a:xfrm>
            <a:off x="665136" y="797724"/>
            <a:ext cx="6997588" cy="2849366"/>
          </a:xfrm>
          <a:prstGeom prst="rect">
            <a:avLst/>
          </a:prstGeom>
        </p:spPr>
      </p:pic>
      <p:pic>
        <p:nvPicPr>
          <p:cNvPr id="5" name="图片 4">
            <a:extLst>
              <a:ext uri="{FF2B5EF4-FFF2-40B4-BE49-F238E27FC236}">
                <a16:creationId xmlns:a16="http://schemas.microsoft.com/office/drawing/2014/main" id="{E457D6E2-AFC0-F049-B844-BB627B290DBE}"/>
              </a:ext>
            </a:extLst>
          </p:cNvPr>
          <p:cNvPicPr>
            <a:picLocks noChangeAspect="1"/>
          </p:cNvPicPr>
          <p:nvPr/>
        </p:nvPicPr>
        <p:blipFill>
          <a:blip r:embed="rId3"/>
          <a:stretch>
            <a:fillRect/>
          </a:stretch>
        </p:blipFill>
        <p:spPr>
          <a:xfrm>
            <a:off x="6138836" y="3047999"/>
            <a:ext cx="5908292" cy="3715407"/>
          </a:xfrm>
          <a:prstGeom prst="rect">
            <a:avLst/>
          </a:prstGeom>
        </p:spPr>
      </p:pic>
      <p:sp>
        <p:nvSpPr>
          <p:cNvPr id="6" name="矩形 5">
            <a:extLst>
              <a:ext uri="{FF2B5EF4-FFF2-40B4-BE49-F238E27FC236}">
                <a16:creationId xmlns:a16="http://schemas.microsoft.com/office/drawing/2014/main" id="{C2FB0E27-6053-314C-92E8-64FBC0E0C8AC}"/>
              </a:ext>
            </a:extLst>
          </p:cNvPr>
          <p:cNvSpPr/>
          <p:nvPr/>
        </p:nvSpPr>
        <p:spPr>
          <a:xfrm>
            <a:off x="8105057" y="2694056"/>
            <a:ext cx="2520902" cy="353943"/>
          </a:xfrm>
          <a:prstGeom prst="rect">
            <a:avLst/>
          </a:prstGeom>
        </p:spPr>
        <p:txBody>
          <a:bodyPr wrap="square">
            <a:spAutoFit/>
          </a:bodyPr>
          <a:lstStyle/>
          <a:p>
            <a:r>
              <a:rPr lang="zh-CN" altLang="en-US" dirty="0"/>
              <a:t>体验网址     ai.baidu.com</a:t>
            </a:r>
          </a:p>
        </p:txBody>
      </p:sp>
    </p:spTree>
    <p:extLst>
      <p:ext uri="{BB962C8B-B14F-4D97-AF65-F5344CB8AC3E}">
        <p14:creationId xmlns:p14="http://schemas.microsoft.com/office/powerpoint/2010/main" val="349266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en-US" altLang="zh-CN" dirty="0">
                <a:solidFill>
                  <a:schemeClr val="tx1">
                    <a:lumMod val="75000"/>
                    <a:lumOff val="25000"/>
                  </a:schemeClr>
                </a:solidFill>
              </a:rPr>
              <a:t>NLP</a:t>
            </a:r>
            <a:r>
              <a:rPr lang="zh-CN" altLang="en-US" dirty="0">
                <a:solidFill>
                  <a:schemeClr val="tx1">
                    <a:lumMod val="75000"/>
                    <a:lumOff val="25000"/>
                  </a:schemeClr>
                </a:solidFill>
              </a:rPr>
              <a:t> 要解决的问题</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786459"/>
            <a:ext cx="11313042" cy="5924662"/>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en-US" altLang="zh-CN" dirty="0"/>
              <a:t>NLP </a:t>
            </a:r>
            <a:r>
              <a:rPr lang="zh-CN" altLang="en-US" dirty="0"/>
              <a:t>能做哪些事情，这是一个很大的话题，下面仅列举几个主要的方面：</a:t>
            </a:r>
            <a:endParaRPr lang="en-US" altLang="zh-CN" dirty="0"/>
          </a:p>
          <a:p>
            <a:pPr marL="285750" indent="-285750" algn="l">
              <a:buFont typeface="Arial" panose="020B0604020202020204" pitchFamily="34" charset="0"/>
              <a:buChar char="•"/>
            </a:pPr>
            <a:r>
              <a:rPr lang="zh-CN" altLang="en-US" sz="1600" b="1" dirty="0"/>
              <a:t>文本分类</a:t>
            </a:r>
            <a:endParaRPr lang="en-US" altLang="zh-CN" sz="1600" b="1" dirty="0"/>
          </a:p>
          <a:p>
            <a:pPr lvl="1"/>
            <a:r>
              <a:rPr lang="zh-CN" altLang="en-US" sz="1400" dirty="0">
                <a:latin typeface="Microsoft YaHei" panose="020B0503020204020204" pitchFamily="34" charset="-122"/>
                <a:ea typeface="Microsoft YaHei" panose="020B0503020204020204" pitchFamily="34" charset="-122"/>
              </a:rPr>
              <a:t>文本分类就是将自然语言文本划分为不同的类别</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也就是给文本打上事先定义好的标签，具体是什么标签，由分类任务来确定。</a:t>
            </a:r>
            <a:endParaRPr lang="en-US" altLang="zh-CN" sz="1400" dirty="0">
              <a:latin typeface="Microsoft YaHei" panose="020B0503020204020204" pitchFamily="34" charset="-122"/>
              <a:ea typeface="Microsoft YaHei" panose="020B0503020204020204" pitchFamily="34" charset="-122"/>
            </a:endParaRPr>
          </a:p>
          <a:p>
            <a:pPr lvl="1"/>
            <a:r>
              <a:rPr lang="zh-CN" altLang="en-US" sz="1400" dirty="0">
                <a:latin typeface="Microsoft YaHei" panose="020B0503020204020204" pitchFamily="34" charset="-122"/>
                <a:ea typeface="Microsoft YaHei" panose="020B0503020204020204" pitchFamily="34" charset="-122"/>
              </a:rPr>
              <a:t>文本分类又可以被广泛应用到众多场景之中，例如：</a:t>
            </a:r>
            <a:endParaRPr lang="en-US" altLang="zh-CN" sz="1400" dirty="0">
              <a:latin typeface="Microsoft YaHei" panose="020B0503020204020204" pitchFamily="34" charset="-122"/>
              <a:ea typeface="Microsoft YaHei" panose="020B0503020204020204" pitchFamily="34" charset="-122"/>
            </a:endParaRP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垃圾邮件的检验：垃圾邮件检测的方法有很多</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其中一种就是给邮件打上“垃圾”或“非垃圾”的标签，这是一个典型的二分类问题。</a:t>
            </a:r>
            <a:endParaRPr lang="en-US" altLang="zh-CN" sz="1400" dirty="0">
              <a:latin typeface="Microsoft YaHei" panose="020B0503020204020204" pitchFamily="34" charset="-122"/>
              <a:ea typeface="Microsoft YaHei" panose="020B0503020204020204" pitchFamily="34" charset="-122"/>
            </a:endParaRP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新闻自动分类：通过文本分类技术来给新闻报道归类。</a:t>
            </a:r>
            <a:endParaRPr lang="en-US" altLang="zh-CN" sz="1400" dirty="0">
              <a:latin typeface="Microsoft YaHei" panose="020B0503020204020204" pitchFamily="34" charset="-122"/>
              <a:ea typeface="Microsoft YaHei" panose="020B0503020204020204" pitchFamily="34" charset="-122"/>
            </a:endParaRP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情感分析：通过给一段文字打上诸如：高兴</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失望，或者褒奖</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批评之类的标签，来标识文本作者的情绪、情感或倾向性。</a:t>
            </a:r>
            <a:endParaRPr lang="en-US" altLang="zh-CN" sz="1400" dirty="0">
              <a:latin typeface="Microsoft YaHei" panose="020B0503020204020204" pitchFamily="34" charset="-122"/>
              <a:ea typeface="Microsoft YaHei" panose="020B0503020204020204" pitchFamily="34" charset="-122"/>
            </a:endParaRP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自动标签：通过給文本、音频、视频文档打上丰富的标签来描述其特征和属性。</a:t>
            </a:r>
            <a:endParaRPr lang="en-US" altLang="zh-CN" sz="1400" dirty="0">
              <a:latin typeface="Microsoft YaHei" panose="020B0503020204020204" pitchFamily="34" charset="-122"/>
              <a:ea typeface="Microsoft YaHei" panose="020B0503020204020204" pitchFamily="34" charset="-122"/>
            </a:endParaRPr>
          </a:p>
          <a:p>
            <a:pPr lvl="1"/>
            <a:r>
              <a:rPr lang="zh-CN" altLang="en-US" sz="1400" dirty="0">
                <a:solidFill>
                  <a:srgbClr val="FF0000"/>
                </a:solidFill>
                <a:latin typeface="Microsoft YaHei" panose="020B0503020204020204" pitchFamily="34" charset="-122"/>
                <a:ea typeface="Microsoft YaHei" panose="020B0503020204020204" pitchFamily="34" charset="-122"/>
              </a:rPr>
              <a:t>注：文本分类是 </a:t>
            </a:r>
            <a:r>
              <a:rPr lang="en-US" altLang="zh-CN" sz="1400" dirty="0">
                <a:solidFill>
                  <a:srgbClr val="FF0000"/>
                </a:solidFill>
                <a:latin typeface="Microsoft YaHei" panose="020B0503020204020204" pitchFamily="34" charset="-122"/>
                <a:ea typeface="Microsoft YaHei" panose="020B0503020204020204" pitchFamily="34" charset="-122"/>
              </a:rPr>
              <a:t>NLP </a:t>
            </a:r>
            <a:r>
              <a:rPr lang="zh-CN" altLang="en-US" sz="1400" dirty="0">
                <a:solidFill>
                  <a:srgbClr val="FF0000"/>
                </a:solidFill>
                <a:latin typeface="Microsoft YaHei" panose="020B0503020204020204" pitchFamily="34" charset="-122"/>
                <a:ea typeface="Microsoft YaHei" panose="020B0503020204020204" pitchFamily="34" charset="-122"/>
              </a:rPr>
              <a:t>技术的一个主要分支，也是其他很多技术的基础。</a:t>
            </a:r>
            <a:endParaRPr lang="en-US" altLang="zh-CN" sz="1400"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sz="1600" b="1" dirty="0"/>
              <a:t>命名实体识别</a:t>
            </a:r>
            <a:endParaRPr lang="en-US" altLang="zh-CN" sz="1600" b="1" dirty="0">
              <a:latin typeface="+mn-lt"/>
              <a:ea typeface="+mn-ea"/>
            </a:endParaRPr>
          </a:p>
          <a:p>
            <a:pPr lvl="1"/>
            <a:r>
              <a:rPr lang="en-US" altLang="zh-CN" sz="1400" dirty="0">
                <a:latin typeface="Microsoft YaHei" panose="020B0503020204020204" pitchFamily="34" charset="-122"/>
                <a:ea typeface="Microsoft YaHei" panose="020B0503020204020204" pitchFamily="34" charset="-122"/>
              </a:rPr>
              <a:t>NER</a:t>
            </a:r>
            <a:r>
              <a:rPr lang="zh-CN" altLang="en-US" sz="1400" dirty="0">
                <a:latin typeface="Microsoft YaHei" panose="020B0503020204020204" pitchFamily="34" charset="-122"/>
                <a:ea typeface="Microsoft YaHei" panose="020B0503020204020204" pitchFamily="34" charset="-122"/>
              </a:rPr>
              <a:t>就是在自然语言文本中定位出某些预定义分类的字串。这些预定义的分类一般包括：人名、地名、组织名称、数量、日期和时间等。</a:t>
            </a:r>
            <a:endParaRPr lang="en-US" altLang="zh-CN" sz="1400" dirty="0">
              <a:latin typeface="Microsoft YaHei" panose="020B0503020204020204" pitchFamily="34" charset="-122"/>
              <a:ea typeface="Microsoft YaHei" panose="020B0503020204020204" pitchFamily="34" charset="-122"/>
            </a:endParaRPr>
          </a:p>
          <a:p>
            <a:pPr lvl="1"/>
            <a:r>
              <a:rPr lang="zh-CN" altLang="en-US" sz="1400" dirty="0">
                <a:latin typeface="Microsoft YaHei" panose="020B0503020204020204" pitchFamily="34" charset="-122"/>
                <a:ea typeface="Microsoft YaHei" panose="020B0503020204020204" pitchFamily="34" charset="-122"/>
              </a:rPr>
              <a:t>在很多场景中，</a:t>
            </a:r>
            <a:r>
              <a:rPr lang="en-US" altLang="zh-CN" sz="1400" dirty="0">
                <a:latin typeface="Microsoft YaHei" panose="020B0503020204020204" pitchFamily="34" charset="-122"/>
                <a:ea typeface="Microsoft YaHei" panose="020B0503020204020204" pitchFamily="34" charset="-122"/>
              </a:rPr>
              <a:t>NER </a:t>
            </a:r>
            <a:r>
              <a:rPr lang="zh-CN" altLang="en-US" sz="1400" dirty="0">
                <a:latin typeface="Microsoft YaHei" panose="020B0503020204020204" pitchFamily="34" charset="-122"/>
                <a:ea typeface="Microsoft YaHei" panose="020B0503020204020204" pitchFamily="34" charset="-122"/>
              </a:rPr>
              <a:t>是十分必要的，例如：</a:t>
            </a:r>
            <a:endParaRPr lang="en-US" altLang="zh-CN" sz="1400" dirty="0">
              <a:latin typeface="Microsoft YaHei" panose="020B0503020204020204" pitchFamily="34" charset="-122"/>
              <a:ea typeface="Microsoft YaHei" panose="020B0503020204020204" pitchFamily="34" charset="-122"/>
            </a:endParaRP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将</a:t>
            </a:r>
            <a:r>
              <a:rPr lang="en" altLang="zh-CN" sz="1400" dirty="0">
                <a:latin typeface="Microsoft YaHei" panose="020B0503020204020204" pitchFamily="34" charset="-122"/>
                <a:ea typeface="Microsoft YaHei" panose="020B0503020204020204" pitchFamily="34" charset="-122"/>
              </a:rPr>
              <a:t>NER</a:t>
            </a:r>
            <a:r>
              <a:rPr lang="zh-CN" altLang="en-US" sz="1400" dirty="0">
                <a:latin typeface="Microsoft YaHei" panose="020B0503020204020204" pitchFamily="34" charset="-122"/>
                <a:ea typeface="Microsoft YaHei" panose="020B0503020204020204" pitchFamily="34" charset="-122"/>
              </a:rPr>
              <a:t>运用到新闻稿件的处理中，将涉及到的人物</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地点都标注出来</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方便对其进行索引。</a:t>
            </a: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将</a:t>
            </a:r>
            <a:r>
              <a:rPr lang="en" altLang="zh-CN" sz="1400" dirty="0">
                <a:latin typeface="Microsoft YaHei" panose="020B0503020204020204" pitchFamily="34" charset="-122"/>
                <a:ea typeface="Microsoft YaHei" panose="020B0503020204020204" pitchFamily="34" charset="-122"/>
              </a:rPr>
              <a:t>NER</a:t>
            </a:r>
            <a:r>
              <a:rPr lang="zh-CN" altLang="en-US" sz="1400" dirty="0">
                <a:latin typeface="Microsoft YaHei" panose="020B0503020204020204" pitchFamily="34" charset="-122"/>
                <a:ea typeface="Microsoft YaHei" panose="020B0503020204020204" pitchFamily="34" charset="-122"/>
              </a:rPr>
              <a:t>运用到各类网页中，抽取其中的人、地、机构等实体，可以用来提高搜索引擎的效率和准确度。</a:t>
            </a: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从商品描述中提取商品类别、品牌等信息</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可以提高货物上架效率。</a:t>
            </a: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从短信息或邮件中提取时间、地点等实体，可以方便用户通过点击直接创建日历</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或跳转到地图</a:t>
            </a:r>
            <a:r>
              <a:rPr lang="en" altLang="zh-CN" sz="1400" dirty="0">
                <a:latin typeface="Microsoft YaHei" panose="020B0503020204020204" pitchFamily="34" charset="-122"/>
                <a:ea typeface="Microsoft YaHei" panose="020B0503020204020204" pitchFamily="34" charset="-122"/>
              </a:rPr>
              <a:t>A</a:t>
            </a:r>
            <a:r>
              <a:rPr lang="en-US" altLang="zh-CN" sz="1400" dirty="0">
                <a:latin typeface="Microsoft YaHei" panose="020B0503020204020204" pitchFamily="34" charset="-122"/>
                <a:ea typeface="Microsoft YaHei" panose="020B0503020204020204" pitchFamily="34" charset="-122"/>
              </a:rPr>
              <a:t>PP</a:t>
            </a:r>
            <a:r>
              <a:rPr lang="zh-CN" altLang="en-US" sz="1400" dirty="0">
                <a:latin typeface="Microsoft YaHei" panose="020B0503020204020204" pitchFamily="34" charset="-122"/>
                <a:ea typeface="Microsoft YaHei" panose="020B0503020204020204" pitchFamily="34" charset="-122"/>
              </a:rPr>
              <a:t>等。</a:t>
            </a:r>
            <a:endParaRPr lang="en-US" altLang="zh-CN" sz="1400" dirty="0">
              <a:latin typeface="Microsoft YaHei" panose="020B0503020204020204" pitchFamily="34" charset="-122"/>
              <a:ea typeface="Microsoft YaHei" panose="020B0503020204020204" pitchFamily="34" charset="-122"/>
            </a:endParaRPr>
          </a:p>
          <a:p>
            <a:pPr marL="285750" lvl="1"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其他衍生问题</a:t>
            </a:r>
            <a:endParaRPr lang="en-US" altLang="zh-CN" sz="1600" b="1" dirty="0">
              <a:latin typeface="微软雅黑" panose="020B0503020204020204" pitchFamily="34" charset="-122"/>
              <a:ea typeface="微软雅黑" panose="020B0503020204020204" pitchFamily="34" charset="-122"/>
            </a:endParaRPr>
          </a:p>
          <a:p>
            <a:pPr lvl="1"/>
            <a:r>
              <a:rPr lang="zh-CN" altLang="en-US" sz="1400" dirty="0">
                <a:latin typeface="Microsoft YaHei" panose="020B0503020204020204" pitchFamily="34" charset="-122"/>
                <a:ea typeface="Microsoft YaHei" panose="020B0503020204020204" pitchFamily="34" charset="-122"/>
              </a:rPr>
              <a:t>除了上述的两项 </a:t>
            </a:r>
            <a:r>
              <a:rPr lang="en-US" altLang="zh-CN" sz="1400" dirty="0">
                <a:latin typeface="Microsoft YaHei" panose="020B0503020204020204" pitchFamily="34" charset="-122"/>
                <a:ea typeface="Microsoft YaHei" panose="020B0503020204020204" pitchFamily="34" charset="-122"/>
              </a:rPr>
              <a:t>NLP </a:t>
            </a:r>
            <a:r>
              <a:rPr lang="zh-CN" altLang="en-US" sz="1400" dirty="0">
                <a:latin typeface="Microsoft YaHei" panose="020B0503020204020204" pitchFamily="34" charset="-122"/>
                <a:ea typeface="Microsoft YaHei" panose="020B0503020204020204" pitchFamily="34" charset="-122"/>
              </a:rPr>
              <a:t>比较成熟的子领域，还有一些其他子领域正在快速发展中，例如：</a:t>
            </a:r>
            <a:endParaRPr lang="en-US" altLang="zh-CN" sz="1400" dirty="0">
              <a:latin typeface="Microsoft YaHei" panose="020B0503020204020204" pitchFamily="34" charset="-122"/>
              <a:ea typeface="Microsoft YaHei" panose="020B0503020204020204" pitchFamily="34" charset="-122"/>
            </a:endParaRP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文本相似性检验；</a:t>
            </a:r>
            <a:endParaRPr lang="en-US" altLang="zh-CN" sz="1400" dirty="0">
              <a:latin typeface="Microsoft YaHei" panose="020B0503020204020204" pitchFamily="34" charset="-122"/>
              <a:ea typeface="Microsoft YaHei" panose="020B0503020204020204" pitchFamily="34" charset="-122"/>
            </a:endParaRP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拼写检查；</a:t>
            </a:r>
            <a:endParaRPr lang="en-US" altLang="zh-CN" sz="1400" dirty="0">
              <a:latin typeface="Microsoft YaHei" panose="020B0503020204020204" pitchFamily="34" charset="-122"/>
              <a:ea typeface="Microsoft YaHei" panose="020B0503020204020204" pitchFamily="34" charset="-122"/>
            </a:endParaRP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机器翻译；</a:t>
            </a:r>
            <a:endParaRPr lang="en-US" altLang="zh-CN" sz="1400" dirty="0">
              <a:latin typeface="Microsoft YaHei" panose="020B0503020204020204" pitchFamily="34" charset="-122"/>
              <a:ea typeface="Microsoft YaHei" panose="020B0503020204020204" pitchFamily="34" charset="-122"/>
            </a:endParaRP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阅读理解；</a:t>
            </a:r>
            <a:endParaRPr lang="en-US" altLang="zh-CN" sz="1400" dirty="0">
              <a:latin typeface="Microsoft YaHei" panose="020B0503020204020204" pitchFamily="34" charset="-122"/>
              <a:ea typeface="Microsoft YaHei" panose="020B0503020204020204" pitchFamily="34" charset="-122"/>
            </a:endParaRP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文本摘要；</a:t>
            </a:r>
            <a:endParaRPr lang="en-US" altLang="zh-CN" sz="1400" dirty="0">
              <a:latin typeface="Microsoft YaHei" panose="020B0503020204020204" pitchFamily="34" charset="-122"/>
              <a:ea typeface="Microsoft YaHei" panose="020B0503020204020204" pitchFamily="34" charset="-122"/>
            </a:endParaRPr>
          </a:p>
          <a:p>
            <a:pPr marL="742786" lvl="1" indent="-285750">
              <a:buFont typeface="Wingdings" pitchFamily="2" charset="2"/>
              <a:buChar char="Ø"/>
            </a:pPr>
            <a:r>
              <a:rPr lang="zh-CN" altLang="en-US" sz="1400" dirty="0">
                <a:latin typeface="Microsoft YaHei" panose="020B0503020204020204" pitchFamily="34" charset="-122"/>
                <a:ea typeface="Microsoft YaHei" panose="020B0503020204020204" pitchFamily="34" charset="-122"/>
              </a:rPr>
              <a:t>文本生成；</a:t>
            </a:r>
            <a:endParaRPr lang="en-US" altLang="zh-CN" sz="1400" dirty="0">
              <a:latin typeface="Microsoft YaHei" panose="020B0503020204020204" pitchFamily="34" charset="-122"/>
              <a:ea typeface="Microsoft YaHei" panose="020B0503020204020204" pitchFamily="34" charset="-122"/>
            </a:endParaRPr>
          </a:p>
          <a:p>
            <a:pPr marL="0" lvl="1"/>
            <a:r>
              <a:rPr lang="zh-CN" altLang="en-US" b="1" dirty="0">
                <a:solidFill>
                  <a:srgbClr val="FF0000"/>
                </a:solidFill>
                <a:latin typeface="微软雅黑" panose="020B0503020204020204" pitchFamily="34" charset="-122"/>
                <a:ea typeface="微软雅黑" panose="020B0503020204020204" pitchFamily="34" charset="-122"/>
              </a:rPr>
              <a:t>将</a:t>
            </a:r>
            <a:r>
              <a:rPr lang="en" altLang="zh-CN" b="1" dirty="0">
                <a:solidFill>
                  <a:srgbClr val="FF0000"/>
                </a:solidFill>
                <a:latin typeface="微软雅黑" panose="020B0503020204020204" pitchFamily="34" charset="-122"/>
                <a:ea typeface="微软雅黑" panose="020B0503020204020204" pitchFamily="34" charset="-122"/>
              </a:rPr>
              <a:t>NLP</a:t>
            </a:r>
            <a:r>
              <a:rPr lang="zh-CN" altLang="en-US" b="1" dirty="0">
                <a:solidFill>
                  <a:srgbClr val="FF0000"/>
                </a:solidFill>
                <a:latin typeface="微软雅黑" panose="020B0503020204020204" pitchFamily="34" charset="-122"/>
                <a:ea typeface="微软雅黑" panose="020B0503020204020204" pitchFamily="34" charset="-122"/>
              </a:rPr>
              <a:t>技术与音频处理、图像处理等技术结合</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又会出现诸如视频字幕生成</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图片描述生成等等应用。各种应用场景层出不穷，当然这其中也包括银行业内的众多的业务场景。</a:t>
            </a:r>
            <a:endParaRPr lang="en-US" altLang="zh-CN"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47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zh-CN" altLang="en-US" dirty="0">
                <a:solidFill>
                  <a:schemeClr val="tx1">
                    <a:lumMod val="75000"/>
                    <a:lumOff val="25000"/>
                  </a:schemeClr>
                </a:solidFill>
              </a:rPr>
              <a:t>常见 </a:t>
            </a:r>
            <a:r>
              <a:rPr lang="en-US" altLang="zh-CN" dirty="0">
                <a:solidFill>
                  <a:schemeClr val="tx1">
                    <a:lumMod val="75000"/>
                    <a:lumOff val="25000"/>
                  </a:schemeClr>
                </a:solidFill>
              </a:rPr>
              <a:t>NLP</a:t>
            </a:r>
            <a:r>
              <a:rPr lang="zh-CN" altLang="en-US" dirty="0">
                <a:solidFill>
                  <a:schemeClr val="tx1">
                    <a:lumMod val="75000"/>
                    <a:lumOff val="25000"/>
                  </a:schemeClr>
                </a:solidFill>
              </a:rPr>
              <a:t> 典型技术</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786459"/>
            <a:ext cx="11097445" cy="5770774"/>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zh-CN" altLang="en-US" dirty="0"/>
              <a:t>下面简述下几种典型</a:t>
            </a:r>
            <a:r>
              <a:rPr lang="en-US" altLang="zh-CN" dirty="0"/>
              <a:t>NLP </a:t>
            </a:r>
            <a:r>
              <a:rPr lang="zh-CN" altLang="en-US" dirty="0"/>
              <a:t>技术：</a:t>
            </a:r>
            <a:endParaRPr lang="en-US" altLang="zh-CN" dirty="0"/>
          </a:p>
          <a:p>
            <a:pPr marL="285750" indent="-285750" algn="l">
              <a:buFont typeface="Arial" panose="020B0604020202020204" pitchFamily="34" charset="0"/>
              <a:buChar char="•"/>
            </a:pPr>
            <a:r>
              <a:rPr lang="zh-CN" altLang="en-US" sz="1600" b="1" dirty="0"/>
              <a:t>情感倾向分析</a:t>
            </a:r>
            <a:endParaRPr lang="en-US" altLang="zh-CN" sz="1600" b="1" dirty="0">
              <a:latin typeface="+mn-lt"/>
              <a:ea typeface="+mn-ea"/>
            </a:endParaRPr>
          </a:p>
          <a:p>
            <a:pPr lvl="1"/>
            <a:r>
              <a:rPr lang="zh-CN" altLang="en-US" sz="1400" dirty="0">
                <a:latin typeface="Microsoft YaHei" panose="020B0503020204020204" pitchFamily="34" charset="-122"/>
                <a:ea typeface="Microsoft YaHei" panose="020B0503020204020204" pitchFamily="34" charset="-122"/>
              </a:rPr>
              <a:t>针对带有主观描述的中文文本，可自动判断该文本的情感极性类别并给出相应的置信度。情感极性分为积极、消极、中性。情感倾向分析能帮助企业理解用户消费习惯、分析热点话题和危机舆情监控，为企业提供有力的决策支持。</a:t>
            </a:r>
            <a:endParaRPr lang="en-US" altLang="zh-CN" sz="1400"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sz="1600" b="1" dirty="0"/>
              <a:t>评论观点抽取</a:t>
            </a:r>
            <a:endParaRPr lang="en-US" altLang="zh-CN" sz="1600" b="1" dirty="0">
              <a:latin typeface="+mn-lt"/>
              <a:ea typeface="+mn-ea"/>
            </a:endParaRPr>
          </a:p>
          <a:p>
            <a:pPr lvl="1"/>
            <a:r>
              <a:rPr lang="zh-CN" altLang="en-US" sz="1400" dirty="0">
                <a:latin typeface="Microsoft YaHei" panose="020B0503020204020204" pitchFamily="34" charset="-122"/>
                <a:ea typeface="Microsoft YaHei" panose="020B0503020204020204" pitchFamily="34" charset="-122"/>
              </a:rPr>
              <a:t>自动分析评论关注点和评论观点，并输出评论观点标签及评论观点极性。支持用户评论的观点抽取，包括美食、酒店、汽车、景点等，可帮助商家进行产品分析，辅助用户进行消费决策。</a:t>
            </a:r>
            <a:endParaRPr lang="en-US" altLang="zh-CN" sz="1400"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sz="1600" b="1" dirty="0"/>
              <a:t>词义相似度计算</a:t>
            </a:r>
            <a:endParaRPr lang="en-US" altLang="zh-CN" sz="1600" b="1" dirty="0"/>
          </a:p>
          <a:p>
            <a:pPr lvl="1"/>
            <a:r>
              <a:rPr lang="zh-CN" altLang="en-US" sz="1400" dirty="0">
                <a:latin typeface="Microsoft YaHei" panose="020B0503020204020204" pitchFamily="34" charset="-122"/>
                <a:ea typeface="Microsoft YaHei" panose="020B0503020204020204" pitchFamily="34" charset="-122"/>
              </a:rPr>
              <a:t>用于计算两个给定词语的语义相似度，基于自然语言中的分布假设，即越是经常共同出现的词之间的相似度越高。词义相似度是自然语言处理中的重要基础技术，是专名挖掘、</a:t>
            </a:r>
            <a:r>
              <a:rPr lang="en" altLang="zh-CN" sz="1400" dirty="0">
                <a:latin typeface="Microsoft YaHei" panose="020B0503020204020204" pitchFamily="34" charset="-122"/>
                <a:ea typeface="Microsoft YaHei" panose="020B0503020204020204" pitchFamily="34" charset="-122"/>
              </a:rPr>
              <a:t>query </a:t>
            </a:r>
            <a:r>
              <a:rPr lang="zh-CN" altLang="en-US" sz="1400" dirty="0">
                <a:latin typeface="Microsoft YaHei" panose="020B0503020204020204" pitchFamily="34" charset="-122"/>
                <a:ea typeface="Microsoft YaHei" panose="020B0503020204020204" pitchFamily="34" charset="-122"/>
              </a:rPr>
              <a:t>改写、词性标注等常用技术的基础之一。</a:t>
            </a:r>
            <a:endParaRPr lang="en-US" altLang="zh-CN" sz="1400"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sz="1600" b="1" dirty="0"/>
              <a:t>词法分析</a:t>
            </a:r>
            <a:endParaRPr lang="en-US" altLang="zh-CN" sz="1600" b="1" dirty="0">
              <a:latin typeface="+mn-lt"/>
              <a:ea typeface="+mn-ea"/>
            </a:endParaRPr>
          </a:p>
          <a:p>
            <a:pPr lvl="1"/>
            <a:r>
              <a:rPr lang="zh-CN" altLang="en-US" sz="1400" dirty="0">
                <a:latin typeface="Microsoft YaHei" panose="020B0503020204020204" pitchFamily="34" charset="-122"/>
                <a:ea typeface="Microsoft YaHei" panose="020B0503020204020204" pitchFamily="34" charset="-122"/>
              </a:rPr>
              <a:t>词法分析向用户提供分词、词性标注、命名实体识别三大功能。能够识别出文本串中的基本词汇标注和词汇的词性，并进一步识别出命名实体。</a:t>
            </a:r>
            <a:endParaRPr lang="en-US" altLang="zh-CN" sz="1400"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sz="1600" b="1" dirty="0"/>
              <a:t>短文本相似度</a:t>
            </a:r>
            <a:endParaRPr lang="en-US" altLang="zh-CN" sz="1600" b="1" dirty="0">
              <a:latin typeface="+mn-lt"/>
              <a:ea typeface="+mn-ea"/>
            </a:endParaRPr>
          </a:p>
          <a:p>
            <a:pPr lvl="1"/>
            <a:r>
              <a:rPr lang="zh-CN" altLang="en-US" sz="1400" dirty="0">
                <a:latin typeface="Microsoft YaHei" panose="020B0503020204020204" pitchFamily="34" charset="-122"/>
                <a:ea typeface="Microsoft YaHei" panose="020B0503020204020204" pitchFamily="34" charset="-122"/>
              </a:rPr>
              <a:t>能够提供不同短文本之间相似度的计算，输出的相似度是一个介于 </a:t>
            </a:r>
            <a:r>
              <a:rPr lang="en-US" altLang="zh-CN" sz="1400" dirty="0">
                <a:latin typeface="Microsoft YaHei" panose="020B0503020204020204" pitchFamily="34" charset="-122"/>
                <a:ea typeface="Microsoft YaHei" panose="020B0503020204020204" pitchFamily="34" charset="-122"/>
              </a:rPr>
              <a:t>-1 </a:t>
            </a:r>
            <a:r>
              <a:rPr lang="zh-CN" altLang="en-US" sz="1400" dirty="0">
                <a:latin typeface="Microsoft YaHei" panose="020B0503020204020204" pitchFamily="34" charset="-122"/>
                <a:ea typeface="Microsoft YaHei" panose="020B0503020204020204" pitchFamily="34" charset="-122"/>
              </a:rPr>
              <a:t>到 </a:t>
            </a:r>
            <a:r>
              <a:rPr lang="en-US" altLang="zh-CN" sz="1400" dirty="0">
                <a:latin typeface="Microsoft YaHei" panose="020B0503020204020204" pitchFamily="34" charset="-122"/>
                <a:ea typeface="Microsoft YaHei" panose="020B0503020204020204" pitchFamily="34" charset="-122"/>
              </a:rPr>
              <a:t>1 </a:t>
            </a:r>
            <a:r>
              <a:rPr lang="zh-CN" altLang="en-US" sz="1400" dirty="0">
                <a:latin typeface="Microsoft YaHei" panose="020B0503020204020204" pitchFamily="34" charset="-122"/>
                <a:ea typeface="Microsoft YaHei" panose="020B0503020204020204" pitchFamily="34" charset="-122"/>
              </a:rPr>
              <a:t>之间的实数值，越接近 </a:t>
            </a:r>
            <a:r>
              <a:rPr lang="en-US" altLang="zh-CN" sz="1400" dirty="0">
                <a:latin typeface="Microsoft YaHei" panose="020B0503020204020204" pitchFamily="34" charset="-122"/>
                <a:ea typeface="Microsoft YaHei" panose="020B0503020204020204" pitchFamily="34" charset="-122"/>
              </a:rPr>
              <a:t>1 </a:t>
            </a:r>
            <a:r>
              <a:rPr lang="zh-CN" altLang="en-US" sz="1400" dirty="0">
                <a:latin typeface="Microsoft YaHei" panose="020B0503020204020204" pitchFamily="34" charset="-122"/>
                <a:ea typeface="Microsoft YaHei" panose="020B0503020204020204" pitchFamily="34" charset="-122"/>
              </a:rPr>
              <a:t>则相似度越高。这个相似度值可以直接用于结果排序，也可以作为一维基础特征作用于更复杂的系统。</a:t>
            </a:r>
            <a:endParaRPr lang="en-US" altLang="zh-CN" sz="1600"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en-US" altLang="zh-CN" sz="1600" b="1" dirty="0"/>
              <a:t>DNN </a:t>
            </a:r>
            <a:r>
              <a:rPr lang="zh-CN" altLang="en-US" sz="1600" b="1" dirty="0"/>
              <a:t>语言模型</a:t>
            </a:r>
            <a:endParaRPr lang="en-US" altLang="zh-CN" sz="1600" b="1" dirty="0">
              <a:latin typeface="+mn-lt"/>
              <a:ea typeface="+mn-ea"/>
            </a:endParaRPr>
          </a:p>
          <a:p>
            <a:pPr lvl="1"/>
            <a:r>
              <a:rPr lang="zh-CN" altLang="en-US" sz="1400" dirty="0">
                <a:latin typeface="Microsoft YaHei" panose="020B0503020204020204" pitchFamily="34" charset="-122"/>
                <a:ea typeface="Microsoft YaHei" panose="020B0503020204020204" pitchFamily="34" charset="-122"/>
              </a:rPr>
              <a:t>语言模型是通过计算给定词组成的句子的概率，从而判断所组成的句子是否符合客观语言表达习惯。在机器翻译、拼写纠错、语音识别、问答系统、词性标注、句法分析和信息检索等系统中都有广泛应用。</a:t>
            </a:r>
            <a:endParaRPr lang="en-US" altLang="zh-CN" sz="1400"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sz="1600" b="1" dirty="0"/>
              <a:t>词向量表示</a:t>
            </a:r>
            <a:endParaRPr lang="en-US" altLang="zh-CN" sz="1600" b="1" dirty="0">
              <a:latin typeface="+mn-lt"/>
              <a:ea typeface="+mn-ea"/>
            </a:endParaRPr>
          </a:p>
          <a:p>
            <a:pPr lvl="1"/>
            <a:r>
              <a:rPr lang="zh-CN" altLang="en-US" sz="1400" dirty="0">
                <a:latin typeface="Microsoft YaHei" panose="020B0503020204020204" pitchFamily="34" charset="-122"/>
                <a:ea typeface="Microsoft YaHei" panose="020B0503020204020204" pitchFamily="34" charset="-122"/>
              </a:rPr>
              <a:t>词向量表示是通过训练的方法，将语言词表中的词映射成一个长度固定的向量。词表中所有的词向量构成一个向量空间，每一个词都是这个词向量空间中的一个点，利用这种方法，实现文本的可计算。</a:t>
            </a:r>
            <a:endParaRPr lang="en-US" altLang="zh-CN" sz="1400"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sz="1600" b="1" dirty="0"/>
              <a:t>依存句法分析</a:t>
            </a:r>
            <a:endParaRPr lang="en-US" altLang="zh-CN" sz="1600" b="1" dirty="0">
              <a:latin typeface="+mn-lt"/>
              <a:ea typeface="+mn-ea"/>
            </a:endParaRPr>
          </a:p>
          <a:p>
            <a:pPr lvl="1"/>
            <a:r>
              <a:rPr lang="zh-CN" altLang="en-US" sz="1400" dirty="0">
                <a:latin typeface="Microsoft YaHei" panose="020B0503020204020204" pitchFamily="34" charset="-122"/>
                <a:ea typeface="Microsoft YaHei" panose="020B0503020204020204" pitchFamily="34" charset="-122"/>
              </a:rPr>
              <a:t>利用句子中词与词之间的依存关系来表示词语的句法结构信息 </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如主谓、动宾、定中等结构关系</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，并用树状结构来表示整句的的结构 </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如主谓宾、定状补等</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39062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AF9F4-360B-B641-BD4F-50AAF416CF88}"/>
              </a:ext>
            </a:extLst>
          </p:cNvPr>
          <p:cNvSpPr txBox="1">
            <a:spLocks/>
          </p:cNvSpPr>
          <p:nvPr/>
        </p:nvSpPr>
        <p:spPr>
          <a:xfrm>
            <a:off x="2284086" y="2814882"/>
            <a:ext cx="8597274" cy="732460"/>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zh-CN" altLang="en-US" sz="4400" dirty="0">
                <a:solidFill>
                  <a:schemeClr val="tx1">
                    <a:lumMod val="75000"/>
                    <a:lumOff val="25000"/>
                  </a:schemeClr>
                </a:solidFill>
              </a:rPr>
              <a:t>二、</a:t>
            </a:r>
            <a:r>
              <a:rPr lang="en-US" altLang="zh-CN" sz="4400" dirty="0">
                <a:solidFill>
                  <a:schemeClr val="tx1">
                    <a:lumMod val="75000"/>
                    <a:lumOff val="25000"/>
                  </a:schemeClr>
                </a:solidFill>
              </a:rPr>
              <a:t>NLP </a:t>
            </a:r>
            <a:r>
              <a:rPr lang="zh-CN" altLang="en-US" sz="4400" dirty="0">
                <a:solidFill>
                  <a:schemeClr val="tx1">
                    <a:lumMod val="75000"/>
                    <a:lumOff val="25000"/>
                  </a:schemeClr>
                </a:solidFill>
              </a:rPr>
              <a:t>应用优势及适合场景</a:t>
            </a:r>
          </a:p>
        </p:txBody>
      </p:sp>
    </p:spTree>
    <p:extLst>
      <p:ext uri="{BB962C8B-B14F-4D97-AF65-F5344CB8AC3E}">
        <p14:creationId xmlns:p14="http://schemas.microsoft.com/office/powerpoint/2010/main" val="2694173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en-US" altLang="zh-CN" dirty="0">
                <a:solidFill>
                  <a:schemeClr val="tx1">
                    <a:lumMod val="75000"/>
                    <a:lumOff val="25000"/>
                  </a:schemeClr>
                </a:solidFill>
              </a:rPr>
              <a:t>NLP </a:t>
            </a:r>
            <a:r>
              <a:rPr lang="zh-CN" altLang="en-US" dirty="0">
                <a:solidFill>
                  <a:schemeClr val="tx1">
                    <a:lumMod val="75000"/>
                    <a:lumOff val="25000"/>
                  </a:schemeClr>
                </a:solidFill>
              </a:rPr>
              <a:t>应用优势</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829307"/>
            <a:ext cx="11097445" cy="877127"/>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en-US" altLang="zh-CN" dirty="0"/>
              <a:t>NLP</a:t>
            </a:r>
            <a:r>
              <a:rPr lang="zh-CN" altLang="en-US" dirty="0"/>
              <a:t>（自然语言处理）技术应用的优势，光靠文字描述是不够的，我们还是举一个近期的经典案例来做下说明</a:t>
            </a:r>
            <a:r>
              <a:rPr lang="en-US" altLang="zh-CN" dirty="0"/>
              <a:t>——</a:t>
            </a:r>
            <a:r>
              <a:rPr lang="zh-CN" altLang="en-US" dirty="0"/>
              <a:t>苏黎世保险公司数字化转型案例。</a:t>
            </a:r>
            <a:r>
              <a:rPr lang="zh-CN" altLang="en-US" dirty="0">
                <a:solidFill>
                  <a:srgbClr val="FF0000"/>
                </a:solidFill>
              </a:rPr>
              <a:t>该公司制定并完成了到</a:t>
            </a:r>
            <a:r>
              <a:rPr lang="en-US" altLang="zh-CN" dirty="0">
                <a:solidFill>
                  <a:srgbClr val="FF0000"/>
                </a:solidFill>
              </a:rPr>
              <a:t>2019</a:t>
            </a:r>
            <a:r>
              <a:rPr lang="zh-CN" altLang="en-US" dirty="0">
                <a:solidFill>
                  <a:srgbClr val="FF0000"/>
                </a:solidFill>
              </a:rPr>
              <a:t>年通过 </a:t>
            </a:r>
            <a:r>
              <a:rPr lang="en-US" altLang="zh-CN" dirty="0">
                <a:solidFill>
                  <a:srgbClr val="FF0000"/>
                </a:solidFill>
              </a:rPr>
              <a:t>AI </a:t>
            </a:r>
            <a:r>
              <a:rPr lang="zh-CN" altLang="en-US" dirty="0">
                <a:solidFill>
                  <a:srgbClr val="FF0000"/>
                </a:solidFill>
              </a:rPr>
              <a:t>技术改善业务流程成本超过</a:t>
            </a:r>
            <a:r>
              <a:rPr lang="en-US" altLang="zh-CN" dirty="0">
                <a:solidFill>
                  <a:srgbClr val="FF0000"/>
                </a:solidFill>
              </a:rPr>
              <a:t>10</a:t>
            </a:r>
            <a:r>
              <a:rPr lang="zh-CN" altLang="en-US" dirty="0">
                <a:solidFill>
                  <a:srgbClr val="FF0000"/>
                </a:solidFill>
              </a:rPr>
              <a:t>亿美元的目标</a:t>
            </a:r>
            <a:r>
              <a:rPr lang="zh-CN" altLang="en-US" dirty="0"/>
              <a:t>，苏黎世认为通过 </a:t>
            </a:r>
            <a:r>
              <a:rPr lang="en-US" altLang="zh-CN" dirty="0"/>
              <a:t>NLP</a:t>
            </a:r>
            <a:r>
              <a:rPr lang="zh-CN" altLang="en-US" dirty="0"/>
              <a:t> （自然语言处理）并结合场景及其他 </a:t>
            </a:r>
            <a:r>
              <a:rPr lang="en-US" altLang="zh-CN" dirty="0"/>
              <a:t>AI</a:t>
            </a:r>
            <a:r>
              <a:rPr lang="zh-CN" altLang="en-US" dirty="0"/>
              <a:t>技术是</a:t>
            </a:r>
            <a:r>
              <a:rPr lang="zh-CN" altLang="en-US" dirty="0">
                <a:solidFill>
                  <a:srgbClr val="FF0000"/>
                </a:solidFill>
              </a:rPr>
              <a:t>实现这一目标的最佳方式</a:t>
            </a:r>
            <a:r>
              <a:rPr lang="zh-CN" altLang="en-US" dirty="0"/>
              <a:t>。</a:t>
            </a:r>
          </a:p>
        </p:txBody>
      </p:sp>
      <p:graphicFrame>
        <p:nvGraphicFramePr>
          <p:cNvPr id="5" name="图示 4">
            <a:extLst>
              <a:ext uri="{FF2B5EF4-FFF2-40B4-BE49-F238E27FC236}">
                <a16:creationId xmlns:a16="http://schemas.microsoft.com/office/drawing/2014/main" id="{270119DC-BB6C-3D45-90A6-A5E06F807532}"/>
              </a:ext>
            </a:extLst>
          </p:cNvPr>
          <p:cNvGraphicFramePr/>
          <p:nvPr>
            <p:extLst>
              <p:ext uri="{D42A27DB-BD31-4B8C-83A1-F6EECF244321}">
                <p14:modId xmlns:p14="http://schemas.microsoft.com/office/powerpoint/2010/main" val="1323115234"/>
              </p:ext>
            </p:extLst>
          </p:nvPr>
        </p:nvGraphicFramePr>
        <p:xfrm>
          <a:off x="873724" y="1963661"/>
          <a:ext cx="4885235" cy="3432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BC244551-CF25-3C4E-B0D5-DF19DE0F4A72}"/>
              </a:ext>
            </a:extLst>
          </p:cNvPr>
          <p:cNvSpPr/>
          <p:nvPr/>
        </p:nvSpPr>
        <p:spPr>
          <a:xfrm>
            <a:off x="268342" y="5652950"/>
            <a:ext cx="6096000" cy="1138773"/>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基于 </a:t>
            </a:r>
            <a:r>
              <a:rPr lang="en-US" altLang="zh-CN" dirty="0">
                <a:solidFill>
                  <a:srgbClr val="333333"/>
                </a:solidFill>
                <a:latin typeface="微软雅黑" panose="020B0503020204020204" pitchFamily="34" charset="-122"/>
                <a:ea typeface="微软雅黑" panose="020B0503020204020204" pitchFamily="34" charset="-122"/>
              </a:rPr>
              <a:t>NLP</a:t>
            </a:r>
            <a:r>
              <a:rPr lang="zh-CN" altLang="en-US" dirty="0">
                <a:solidFill>
                  <a:srgbClr val="333333"/>
                </a:solidFill>
                <a:latin typeface="微软雅黑" panose="020B0503020204020204" pitchFamily="34" charset="-122"/>
                <a:ea typeface="微软雅黑" panose="020B0503020204020204" pitchFamily="34" charset="-122"/>
              </a:rPr>
              <a:t>技术结合其他 </a:t>
            </a:r>
            <a:r>
              <a:rPr lang="en-US" altLang="zh-CN" dirty="0">
                <a:solidFill>
                  <a:srgbClr val="333333"/>
                </a:solidFill>
                <a:latin typeface="微软雅黑" panose="020B0503020204020204" pitchFamily="34" charset="-122"/>
                <a:ea typeface="微软雅黑" panose="020B0503020204020204" pitchFamily="34" charset="-122"/>
              </a:rPr>
              <a:t>AI </a:t>
            </a:r>
            <a:r>
              <a:rPr lang="zh-CN" altLang="en-US" dirty="0">
                <a:solidFill>
                  <a:srgbClr val="333333"/>
                </a:solidFill>
                <a:latin typeface="微软雅黑" panose="020B0503020204020204" pitchFamily="34" charset="-122"/>
                <a:ea typeface="微软雅黑" panose="020B0503020204020204" pitchFamily="34" charset="-122"/>
              </a:rPr>
              <a:t>技术落地场景，短短</a:t>
            </a:r>
            <a:r>
              <a:rPr lang="en-US" altLang="zh-CN" dirty="0">
                <a:solidFill>
                  <a:srgbClr val="FF0000"/>
                </a:solidFill>
                <a:latin typeface="微软雅黑" panose="020B0503020204020204" pitchFamily="34" charset="-122"/>
                <a:ea typeface="微软雅黑" panose="020B0503020204020204" pitchFamily="34" charset="-122"/>
              </a:rPr>
              <a:t>6</a:t>
            </a:r>
            <a:r>
              <a:rPr lang="zh-CN" altLang="en-US" dirty="0">
                <a:solidFill>
                  <a:srgbClr val="FF0000"/>
                </a:solidFill>
                <a:latin typeface="微软雅黑" panose="020B0503020204020204" pitchFamily="34" charset="-122"/>
                <a:ea typeface="微软雅黑" panose="020B0503020204020204" pitchFamily="34" charset="-122"/>
              </a:rPr>
              <a:t>周</a:t>
            </a:r>
            <a:r>
              <a:rPr lang="zh-CN" altLang="en-US" dirty="0">
                <a:solidFill>
                  <a:srgbClr val="333333"/>
                </a:solidFill>
                <a:latin typeface="微软雅黑" panose="020B0503020204020204" pitchFamily="34" charset="-122"/>
                <a:ea typeface="微软雅黑" panose="020B0503020204020204" pitchFamily="34" charset="-122"/>
              </a:rPr>
              <a:t>的时间，便实现了</a:t>
            </a:r>
            <a:r>
              <a:rPr lang="en-US" altLang="zh-CN" dirty="0">
                <a:solidFill>
                  <a:srgbClr val="FF0000"/>
                </a:solidFill>
                <a:latin typeface="微软雅黑" panose="020B0503020204020204" pitchFamily="34" charset="-122"/>
                <a:ea typeface="微软雅黑" panose="020B0503020204020204" pitchFamily="34" charset="-122"/>
              </a:rPr>
              <a:t>25</a:t>
            </a:r>
            <a:r>
              <a:rPr lang="zh-CN" altLang="en-US" dirty="0">
                <a:solidFill>
                  <a:srgbClr val="FF0000"/>
                </a:solidFill>
                <a:latin typeface="微软雅黑" panose="020B0503020204020204" pitchFamily="34" charset="-122"/>
                <a:ea typeface="微软雅黑" panose="020B0503020204020204" pitchFamily="34" charset="-122"/>
              </a:rPr>
              <a:t>％的成本缩减</a:t>
            </a:r>
            <a:r>
              <a:rPr lang="zh-CN" altLang="en-US" dirty="0">
                <a:solidFill>
                  <a:srgbClr val="333333"/>
                </a:solidFill>
                <a:latin typeface="微软雅黑" panose="020B0503020204020204" pitchFamily="34" charset="-122"/>
                <a:ea typeface="微软雅黑" panose="020B0503020204020204" pitchFamily="34" charset="-122"/>
              </a:rPr>
              <a:t>，并且</a:t>
            </a:r>
            <a:r>
              <a:rPr lang="zh-CN" altLang="en-US" dirty="0">
                <a:solidFill>
                  <a:srgbClr val="FF0000"/>
                </a:solidFill>
                <a:latin typeface="微软雅黑" panose="020B0503020204020204" pitchFamily="34" charset="-122"/>
                <a:ea typeface="微软雅黑" panose="020B0503020204020204" pitchFamily="34" charset="-122"/>
              </a:rPr>
              <a:t>提高了</a:t>
            </a:r>
            <a:r>
              <a:rPr lang="en-US" altLang="zh-CN" dirty="0">
                <a:solidFill>
                  <a:srgbClr val="FF0000"/>
                </a:solidFill>
                <a:latin typeface="微软雅黑" panose="020B0503020204020204" pitchFamily="34" charset="-122"/>
                <a:ea typeface="微软雅黑" panose="020B0503020204020204" pitchFamily="34" charset="-122"/>
              </a:rPr>
              <a:t>38%</a:t>
            </a:r>
            <a:r>
              <a:rPr lang="zh-CN" altLang="en-US" dirty="0">
                <a:solidFill>
                  <a:srgbClr val="FF0000"/>
                </a:solidFill>
                <a:latin typeface="微软雅黑" panose="020B0503020204020204" pitchFamily="34" charset="-122"/>
                <a:ea typeface="微软雅黑" panose="020B0503020204020204" pitchFamily="34" charset="-122"/>
              </a:rPr>
              <a:t>的数据处理准确率</a:t>
            </a:r>
            <a:r>
              <a:rPr lang="zh-CN" altLang="en-US" dirty="0">
                <a:solidFill>
                  <a:srgbClr val="333333"/>
                </a:solidFill>
                <a:latin typeface="微软雅黑" panose="020B0503020204020204" pitchFamily="34" charset="-122"/>
                <a:ea typeface="微软雅黑" panose="020B0503020204020204" pitchFamily="34" charset="-122"/>
              </a:rPr>
              <a:t>。同时释放了企业员工更多的工作时间，可以让他们把时间用在</a:t>
            </a:r>
            <a:r>
              <a:rPr lang="zh-CN" altLang="en-US" dirty="0">
                <a:solidFill>
                  <a:srgbClr val="FF0000"/>
                </a:solidFill>
                <a:latin typeface="微软雅黑" panose="020B0503020204020204" pitchFamily="34" charset="-122"/>
                <a:ea typeface="微软雅黑" panose="020B0503020204020204" pitchFamily="34" charset="-122"/>
              </a:rPr>
              <a:t>人性化的对客工作</a:t>
            </a:r>
            <a:r>
              <a:rPr lang="zh-CN" altLang="en-US" dirty="0">
                <a:solidFill>
                  <a:srgbClr val="333333"/>
                </a:solidFill>
                <a:latin typeface="微软雅黑" panose="020B0503020204020204" pitchFamily="34" charset="-122"/>
                <a:ea typeface="微软雅黑" panose="020B0503020204020204" pitchFamily="34" charset="-122"/>
              </a:rPr>
              <a:t>上，从而</a:t>
            </a:r>
            <a:r>
              <a:rPr lang="zh-CN" altLang="en-US" dirty="0">
                <a:solidFill>
                  <a:srgbClr val="FF0000"/>
                </a:solidFill>
                <a:latin typeface="微软雅黑" panose="020B0503020204020204" pitchFamily="34" charset="-122"/>
                <a:ea typeface="微软雅黑" panose="020B0503020204020204" pitchFamily="34" charset="-122"/>
              </a:rPr>
              <a:t>提高客服体验</a:t>
            </a:r>
            <a:r>
              <a:rPr lang="zh-CN" altLang="en-US" dirty="0">
                <a:solidFill>
                  <a:srgbClr val="333333"/>
                </a:solidFill>
                <a:latin typeface="微软雅黑" panose="020B0503020204020204" pitchFamily="34" charset="-122"/>
                <a:ea typeface="微软雅黑" panose="020B0503020204020204" pitchFamily="34" charset="-122"/>
              </a:rPr>
              <a:t>。</a:t>
            </a:r>
            <a:endParaRPr lang="zh-CN" altLang="en-US" dirty="0"/>
          </a:p>
        </p:txBody>
      </p:sp>
      <p:sp>
        <p:nvSpPr>
          <p:cNvPr id="9" name="右箭头 195">
            <a:extLst>
              <a:ext uri="{FF2B5EF4-FFF2-40B4-BE49-F238E27FC236}">
                <a16:creationId xmlns:a16="http://schemas.microsoft.com/office/drawing/2014/main" id="{B320CD5E-208D-7F46-9E09-3B2514CD67F1}"/>
              </a:ext>
            </a:extLst>
          </p:cNvPr>
          <p:cNvSpPr/>
          <p:nvPr/>
        </p:nvSpPr>
        <p:spPr>
          <a:xfrm>
            <a:off x="5872515" y="3437890"/>
            <a:ext cx="512164" cy="483603"/>
          </a:xfrm>
          <a:prstGeom prst="rightArrow">
            <a:avLst/>
          </a:prstGeom>
          <a:noFill/>
          <a:ln>
            <a:solidFill>
              <a:srgbClr val="4296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095" tIns="15047" rIns="30095" bIns="15047" numCol="1" spcCol="0" rtlCol="0" fromWordArt="0" anchor="ctr" anchorCtr="0" forceAA="0" compatLnSpc="1">
            <a:prstTxWarp prst="textNoShape">
              <a:avLst/>
            </a:prstTxWarp>
            <a:noAutofit/>
          </a:bodyPr>
          <a:lstStyle/>
          <a:p>
            <a:pPr algn="ctr" defTabSz="300951"/>
            <a:endParaRPr lang="zh-CN" altLang="en-US" sz="500">
              <a:solidFill>
                <a:schemeClr val="tx1">
                  <a:lumMod val="75000"/>
                  <a:lumOff val="25000"/>
                </a:schemeClr>
              </a:solidFill>
              <a:latin typeface="Arial"/>
              <a:ea typeface="微软雅黑"/>
            </a:endParaRPr>
          </a:p>
        </p:txBody>
      </p:sp>
      <p:sp>
        <p:nvSpPr>
          <p:cNvPr id="10" name="TextBox 20">
            <a:extLst>
              <a:ext uri="{FF2B5EF4-FFF2-40B4-BE49-F238E27FC236}">
                <a16:creationId xmlns:a16="http://schemas.microsoft.com/office/drawing/2014/main" id="{625D02D6-4BFE-E049-BFEF-D2C5468CF634}"/>
              </a:ext>
            </a:extLst>
          </p:cNvPr>
          <p:cNvSpPr txBox="1"/>
          <p:nvPr/>
        </p:nvSpPr>
        <p:spPr bwMode="auto">
          <a:xfrm>
            <a:off x="7023100" y="2317298"/>
            <a:ext cx="4547968" cy="4016448"/>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en-US" altLang="zh-CN" b="1" dirty="0">
                <a:solidFill>
                  <a:srgbClr val="FF0000"/>
                </a:solidFill>
              </a:rPr>
              <a:t>NLP </a:t>
            </a:r>
            <a:r>
              <a:rPr lang="zh-CN" altLang="en-US" b="1" dirty="0">
                <a:solidFill>
                  <a:srgbClr val="FF0000"/>
                </a:solidFill>
              </a:rPr>
              <a:t>应用优势说明：</a:t>
            </a:r>
            <a:endParaRPr lang="en-US" altLang="zh-CN" b="1" dirty="0">
              <a:solidFill>
                <a:srgbClr val="FF0000"/>
              </a:solidFill>
            </a:endParaRPr>
          </a:p>
          <a:p>
            <a:pPr marL="285750" indent="-285750" algn="l">
              <a:buFont typeface="Arial" panose="020B0604020202020204" pitchFamily="34" charset="0"/>
              <a:buChar char="•"/>
            </a:pPr>
            <a:r>
              <a:rPr lang="en-US" altLang="zh-CN" dirty="0"/>
              <a:t>NLP </a:t>
            </a:r>
            <a:r>
              <a:rPr lang="zh-CN" altLang="en-US" dirty="0"/>
              <a:t>作为基座，提高其他 </a:t>
            </a:r>
            <a:r>
              <a:rPr lang="en-US" altLang="zh-CN" dirty="0"/>
              <a:t>AI </a:t>
            </a:r>
            <a:r>
              <a:rPr lang="zh-CN" altLang="en-US" dirty="0"/>
              <a:t>能力的应用效率、增加场景应用覆盖率；</a:t>
            </a:r>
            <a:endParaRPr lang="en-US" altLang="zh-CN" dirty="0"/>
          </a:p>
          <a:p>
            <a:pPr marL="285750" indent="-285750" algn="l">
              <a:buFont typeface="Arial" panose="020B0604020202020204" pitchFamily="34" charset="0"/>
              <a:buChar char="•"/>
            </a:pPr>
            <a:r>
              <a:rPr lang="zh-CN" altLang="en-US" dirty="0"/>
              <a:t>通过 </a:t>
            </a:r>
            <a:r>
              <a:rPr lang="en-US" altLang="zh-CN" dirty="0"/>
              <a:t>NLP </a:t>
            </a:r>
            <a:r>
              <a:rPr lang="zh-CN" altLang="en-US" dirty="0"/>
              <a:t>技术分析舆情信息，提高现有数据处理准确、降低企业潜在风险；</a:t>
            </a:r>
            <a:endParaRPr lang="en-US" altLang="zh-CN" dirty="0"/>
          </a:p>
          <a:p>
            <a:pPr marL="285750" indent="-285750" algn="l">
              <a:buFont typeface="Arial" panose="020B0604020202020204" pitchFamily="34" charset="0"/>
              <a:buChar char="•"/>
            </a:pPr>
            <a:r>
              <a:rPr lang="zh-CN" altLang="en-US" dirty="0"/>
              <a:t>通过 </a:t>
            </a:r>
            <a:r>
              <a:rPr lang="en-US" altLang="zh-CN" dirty="0"/>
              <a:t>NLP </a:t>
            </a:r>
            <a:r>
              <a:rPr lang="zh-CN" altLang="en-US" dirty="0"/>
              <a:t>技术帮助企业分析客户需求，从而提升对客服务体验，提高客户粘性；</a:t>
            </a:r>
            <a:endParaRPr lang="en-US" altLang="zh-CN" dirty="0"/>
          </a:p>
          <a:p>
            <a:pPr marL="285750" indent="-285750" algn="l">
              <a:buFont typeface="Arial" panose="020B0604020202020204" pitchFamily="34" charset="0"/>
              <a:buChar char="•"/>
            </a:pPr>
            <a:r>
              <a:rPr lang="zh-CN" altLang="en-US" dirty="0"/>
              <a:t>通过 </a:t>
            </a:r>
            <a:r>
              <a:rPr lang="en-US" altLang="zh-CN" dirty="0"/>
              <a:t>NLP </a:t>
            </a:r>
            <a:r>
              <a:rPr lang="zh-CN" altLang="en-US" dirty="0"/>
              <a:t>技术抽取的非结构化数据进行勾稽关联，减少人工工作量，和因疲劳出错的概率；</a:t>
            </a:r>
            <a:endParaRPr lang="en-US" altLang="zh-CN" dirty="0"/>
          </a:p>
          <a:p>
            <a:pPr marL="285750" indent="-285750" algn="l">
              <a:buFont typeface="Arial" panose="020B0604020202020204" pitchFamily="34" charset="0"/>
              <a:buChar char="•"/>
            </a:pPr>
            <a:r>
              <a:rPr lang="zh-CN" altLang="en-US" dirty="0"/>
              <a:t>通过 </a:t>
            </a:r>
            <a:r>
              <a:rPr lang="en-US" altLang="zh-CN" dirty="0"/>
              <a:t>NLP</a:t>
            </a:r>
            <a:r>
              <a:rPr lang="zh-CN" altLang="en-US" dirty="0"/>
              <a:t>技术编写一些重复、标准化、规则化的文档，仅需人工画原来十分之一的时间审核；</a:t>
            </a:r>
            <a:endParaRPr lang="en-US" altLang="zh-CN" dirty="0"/>
          </a:p>
          <a:p>
            <a:pPr algn="l"/>
            <a:r>
              <a:rPr lang="en-US" altLang="zh-CN" dirty="0"/>
              <a:t>NLP </a:t>
            </a:r>
            <a:r>
              <a:rPr lang="zh-CN" altLang="en-US" dirty="0"/>
              <a:t>技术还有很多优势，下面将会提供一些实际场景参考（详见后续章节）</a:t>
            </a:r>
          </a:p>
        </p:txBody>
      </p:sp>
      <p:sp>
        <p:nvSpPr>
          <p:cNvPr id="7" name="矩形 6">
            <a:extLst>
              <a:ext uri="{FF2B5EF4-FFF2-40B4-BE49-F238E27FC236}">
                <a16:creationId xmlns:a16="http://schemas.microsoft.com/office/drawing/2014/main" id="{DB31F14A-D8ED-0C41-8B4C-98D7C1D314FA}"/>
              </a:ext>
            </a:extLst>
          </p:cNvPr>
          <p:cNvSpPr/>
          <p:nvPr/>
        </p:nvSpPr>
        <p:spPr>
          <a:xfrm>
            <a:off x="5600247" y="2794334"/>
            <a:ext cx="1056700" cy="615553"/>
          </a:xfrm>
          <a:prstGeom prst="rect">
            <a:avLst/>
          </a:prstGeom>
        </p:spPr>
        <p:txBody>
          <a:bodyPr wrap="none">
            <a:spAutoFit/>
          </a:bodyPr>
          <a:lstStyle/>
          <a:p>
            <a:r>
              <a:rPr lang="zh-CN" altLang="en-US" dirty="0"/>
              <a:t>结合案例</a:t>
            </a:r>
            <a:endParaRPr lang="en-US" altLang="zh-CN" dirty="0"/>
          </a:p>
          <a:p>
            <a:r>
              <a:rPr lang="zh-CN" altLang="en-US" dirty="0"/>
              <a:t>优势总结</a:t>
            </a:r>
          </a:p>
        </p:txBody>
      </p:sp>
    </p:spTree>
    <p:extLst>
      <p:ext uri="{BB962C8B-B14F-4D97-AF65-F5344CB8AC3E}">
        <p14:creationId xmlns:p14="http://schemas.microsoft.com/office/powerpoint/2010/main" val="3310481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BE29F0F-0CA5-7F45-93AD-9AB7C746E263}"/>
              </a:ext>
            </a:extLst>
          </p:cNvPr>
          <p:cNvSpPr txBox="1">
            <a:spLocks/>
          </p:cNvSpPr>
          <p:nvPr/>
        </p:nvSpPr>
        <p:spPr>
          <a:xfrm>
            <a:off x="674742" y="300282"/>
            <a:ext cx="11900215" cy="419297"/>
          </a:xfrm>
          <a:prstGeom prst="rect">
            <a:avLst/>
          </a:prstGeom>
          <a:noFill/>
        </p:spPr>
        <p:txBody>
          <a:bodyPr wrap="square" lIns="121875" tIns="60936" rIns="121875" bIns="60936" rtlCol="0">
            <a:spAutoFit/>
          </a:bodyPr>
          <a:lstStyle>
            <a:defPPr>
              <a:defRPr lang="zh-CN"/>
            </a:defPPr>
            <a:lvl1pPr marL="133350">
              <a:lnSpc>
                <a:spcPct val="90000"/>
              </a:lnSpc>
              <a:spcBef>
                <a:spcPct val="0"/>
              </a:spcBef>
              <a:defRPr kumimoji="1" sz="2100" b="1">
                <a:solidFill>
                  <a:schemeClr val="tx1">
                    <a:lumMod val="85000"/>
                    <a:lumOff val="15000"/>
                  </a:schemeClr>
                </a:solidFill>
                <a:latin typeface="微软雅黑" panose="020B0503020204020204" pitchFamily="34" charset="-122"/>
                <a:ea typeface="微软雅黑" panose="020B0503020204020204" pitchFamily="34" charset="-122"/>
                <a:cs typeface="微软雅黑"/>
              </a:defRPr>
            </a:lvl1pPr>
          </a:lstStyle>
          <a:p>
            <a:r>
              <a:rPr lang="en-US" altLang="zh-CN" dirty="0">
                <a:solidFill>
                  <a:schemeClr val="tx1">
                    <a:lumMod val="75000"/>
                    <a:lumOff val="25000"/>
                  </a:schemeClr>
                </a:solidFill>
              </a:rPr>
              <a:t>NLP </a:t>
            </a:r>
            <a:r>
              <a:rPr lang="zh-CN" altLang="en-US" dirty="0">
                <a:solidFill>
                  <a:schemeClr val="tx1">
                    <a:lumMod val="75000"/>
                    <a:lumOff val="25000"/>
                  </a:schemeClr>
                </a:solidFill>
              </a:rPr>
              <a:t>常见应用场景</a:t>
            </a:r>
          </a:p>
        </p:txBody>
      </p:sp>
      <p:sp>
        <p:nvSpPr>
          <p:cNvPr id="4" name="TextBox 20">
            <a:extLst>
              <a:ext uri="{FF2B5EF4-FFF2-40B4-BE49-F238E27FC236}">
                <a16:creationId xmlns:a16="http://schemas.microsoft.com/office/drawing/2014/main" id="{CA241830-91F7-E444-BEF5-9FE33CB08255}"/>
              </a:ext>
            </a:extLst>
          </p:cNvPr>
          <p:cNvSpPr txBox="1"/>
          <p:nvPr/>
        </p:nvSpPr>
        <p:spPr bwMode="auto">
          <a:xfrm>
            <a:off x="674742" y="829307"/>
            <a:ext cx="11097445" cy="1661957"/>
          </a:xfrm>
          <a:prstGeom prst="rect">
            <a:avLst/>
          </a:prstGeom>
          <a:noFill/>
        </p:spPr>
        <p:txBody>
          <a:bodyPr vert="horz" wrap="square" lIns="91406" tIns="45702" rIns="91406" bIns="45702" numCol="1" anchor="t" anchorCtr="0" compatLnSpc="1">
            <a:prstTxWarp prst="textNoShape">
              <a:avLst/>
            </a:prstTxWarp>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algn="l"/>
            <a:r>
              <a:rPr lang="en-US" altLang="zh-CN" dirty="0"/>
              <a:t>NLP</a:t>
            </a:r>
            <a:r>
              <a:rPr lang="zh-CN" altLang="en-US" dirty="0"/>
              <a:t>本质是使计算机具备人的听、说、读、写能力。</a:t>
            </a:r>
            <a:r>
              <a:rPr lang="en-US" altLang="zh-CN" dirty="0"/>
              <a:t>NLP </a:t>
            </a:r>
            <a:r>
              <a:rPr lang="zh-CN" altLang="en-US" dirty="0"/>
              <a:t>技术大体可以分为自然语言理解（</a:t>
            </a:r>
            <a:r>
              <a:rPr lang="en-US" altLang="zh-CN" dirty="0"/>
              <a:t>NLU</a:t>
            </a:r>
            <a:r>
              <a:rPr lang="zh-CN" altLang="en-US" dirty="0"/>
              <a:t>）和自然语言生成（</a:t>
            </a:r>
            <a:r>
              <a:rPr lang="en-US" altLang="zh-CN" dirty="0"/>
              <a:t>NLG</a:t>
            </a:r>
            <a:r>
              <a:rPr lang="zh-CN" altLang="en-US" dirty="0"/>
              <a:t>）两部分，</a:t>
            </a:r>
            <a:r>
              <a:rPr lang="en-US" altLang="zh-CN" dirty="0"/>
              <a:t>NLU </a:t>
            </a:r>
            <a:r>
              <a:rPr lang="zh-CN" altLang="en-US" dirty="0"/>
              <a:t>主要负责结合语言学中的句法、语义等理论，像人类一样对自然语言进行理解；</a:t>
            </a:r>
            <a:r>
              <a:rPr lang="en-US" altLang="zh-CN" dirty="0"/>
              <a:t>NLG</a:t>
            </a:r>
            <a:r>
              <a:rPr lang="zh-CN" altLang="en-US" dirty="0"/>
              <a:t>负责将理解后的内容以一定结构的文本信息输出。</a:t>
            </a:r>
            <a:endParaRPr lang="en-US" altLang="zh-CN" dirty="0"/>
          </a:p>
          <a:p>
            <a:pPr algn="l"/>
            <a:endParaRPr lang="en-US" altLang="zh-CN" dirty="0"/>
          </a:p>
          <a:p>
            <a:pPr algn="l"/>
            <a:r>
              <a:rPr lang="zh-CN" altLang="en-US" dirty="0"/>
              <a:t>按实现方式不同，可以分为语音语义问答、阅读理解、智能搜索和机器翻译四种常见应用。这四种 </a:t>
            </a:r>
            <a:r>
              <a:rPr lang="en-US" altLang="zh-CN" dirty="0"/>
              <a:t>NLP </a:t>
            </a:r>
            <a:r>
              <a:rPr lang="zh-CN" altLang="en-US" dirty="0"/>
              <a:t>技术在银行是可以辅助人工解决很多问题的。</a:t>
            </a:r>
          </a:p>
        </p:txBody>
      </p:sp>
      <p:sp>
        <p:nvSpPr>
          <p:cNvPr id="11" name="矩形: 圆角 22">
            <a:extLst>
              <a:ext uri="{FF2B5EF4-FFF2-40B4-BE49-F238E27FC236}">
                <a16:creationId xmlns:a16="http://schemas.microsoft.com/office/drawing/2014/main" id="{14314619-AD03-3044-B5B5-963B4D30B0AC}"/>
              </a:ext>
            </a:extLst>
          </p:cNvPr>
          <p:cNvSpPr/>
          <p:nvPr/>
        </p:nvSpPr>
        <p:spPr>
          <a:xfrm>
            <a:off x="1697731" y="3871183"/>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600" dirty="0">
                <a:solidFill>
                  <a:schemeClr val="bg1"/>
                </a:solidFill>
                <a:latin typeface="微软雅黑" panose="020B0503020204020204" pitchFamily="34" charset="-122"/>
                <a:ea typeface="微软雅黑" panose="020B0503020204020204" pitchFamily="34" charset="-122"/>
                <a:cs typeface="Arial" charset="0"/>
              </a:rPr>
              <a:t>文本审核</a:t>
            </a:r>
          </a:p>
        </p:txBody>
      </p:sp>
      <p:sp>
        <p:nvSpPr>
          <p:cNvPr id="12" name="矩形 11">
            <a:extLst>
              <a:ext uri="{FF2B5EF4-FFF2-40B4-BE49-F238E27FC236}">
                <a16:creationId xmlns:a16="http://schemas.microsoft.com/office/drawing/2014/main" id="{A1CD0000-C46C-9348-9A72-364A39F9D805}"/>
              </a:ext>
            </a:extLst>
          </p:cNvPr>
          <p:cNvSpPr/>
          <p:nvPr/>
        </p:nvSpPr>
        <p:spPr>
          <a:xfrm>
            <a:off x="1312019" y="3367624"/>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阅读理解</a:t>
            </a:r>
          </a:p>
        </p:txBody>
      </p:sp>
      <p:sp>
        <p:nvSpPr>
          <p:cNvPr id="13" name="矩形: 圆角 22">
            <a:extLst>
              <a:ext uri="{FF2B5EF4-FFF2-40B4-BE49-F238E27FC236}">
                <a16:creationId xmlns:a16="http://schemas.microsoft.com/office/drawing/2014/main" id="{24C7823C-297D-9E45-8C52-61FDFC89482F}"/>
              </a:ext>
            </a:extLst>
          </p:cNvPr>
          <p:cNvSpPr/>
          <p:nvPr/>
        </p:nvSpPr>
        <p:spPr>
          <a:xfrm>
            <a:off x="1697730" y="4370823"/>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600" dirty="0">
                <a:solidFill>
                  <a:schemeClr val="bg1"/>
                </a:solidFill>
                <a:latin typeface="微软雅黑" panose="020B0503020204020204" pitchFamily="34" charset="-122"/>
                <a:ea typeface="微软雅黑" panose="020B0503020204020204" pitchFamily="34" charset="-122"/>
                <a:cs typeface="Arial" charset="0"/>
              </a:rPr>
              <a:t>智能培训</a:t>
            </a:r>
          </a:p>
        </p:txBody>
      </p:sp>
      <p:sp>
        <p:nvSpPr>
          <p:cNvPr id="14" name="矩形: 圆角 22">
            <a:extLst>
              <a:ext uri="{FF2B5EF4-FFF2-40B4-BE49-F238E27FC236}">
                <a16:creationId xmlns:a16="http://schemas.microsoft.com/office/drawing/2014/main" id="{81CA88F7-3098-054C-8142-58888689C565}"/>
              </a:ext>
            </a:extLst>
          </p:cNvPr>
          <p:cNvSpPr/>
          <p:nvPr/>
        </p:nvSpPr>
        <p:spPr>
          <a:xfrm>
            <a:off x="1697730" y="4870463"/>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600" dirty="0">
                <a:solidFill>
                  <a:schemeClr val="bg1"/>
                </a:solidFill>
                <a:latin typeface="微软雅黑" panose="020B0503020204020204" pitchFamily="34" charset="-122"/>
                <a:ea typeface="微软雅黑" panose="020B0503020204020204" pitchFamily="34" charset="-122"/>
                <a:cs typeface="Arial" charset="0"/>
              </a:rPr>
              <a:t>舆情监控</a:t>
            </a:r>
          </a:p>
        </p:txBody>
      </p:sp>
      <p:sp>
        <p:nvSpPr>
          <p:cNvPr id="15" name="矩形: 圆角 22">
            <a:extLst>
              <a:ext uri="{FF2B5EF4-FFF2-40B4-BE49-F238E27FC236}">
                <a16:creationId xmlns:a16="http://schemas.microsoft.com/office/drawing/2014/main" id="{E50DB35A-40FE-2045-96AC-67A70DB62DBB}"/>
              </a:ext>
            </a:extLst>
          </p:cNvPr>
          <p:cNvSpPr/>
          <p:nvPr/>
        </p:nvSpPr>
        <p:spPr>
          <a:xfrm>
            <a:off x="1700230" y="5370103"/>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600" dirty="0">
                <a:solidFill>
                  <a:schemeClr val="bg1"/>
                </a:solidFill>
                <a:latin typeface="微软雅黑" panose="020B0503020204020204" pitchFamily="34" charset="-122"/>
                <a:ea typeface="微软雅黑" panose="020B0503020204020204" pitchFamily="34" charset="-122"/>
                <a:cs typeface="Arial" charset="0"/>
              </a:rPr>
              <a:t>辅助决策</a:t>
            </a:r>
          </a:p>
        </p:txBody>
      </p:sp>
      <p:sp>
        <p:nvSpPr>
          <p:cNvPr id="16" name="矩形 15">
            <a:extLst>
              <a:ext uri="{FF2B5EF4-FFF2-40B4-BE49-F238E27FC236}">
                <a16:creationId xmlns:a16="http://schemas.microsoft.com/office/drawing/2014/main" id="{4F8FC964-A46B-D041-A4A7-6F50F0579E9A}"/>
              </a:ext>
            </a:extLst>
          </p:cNvPr>
          <p:cNvSpPr/>
          <p:nvPr/>
        </p:nvSpPr>
        <p:spPr>
          <a:xfrm>
            <a:off x="3582829" y="3367624"/>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语音语义问答</a:t>
            </a:r>
          </a:p>
        </p:txBody>
      </p:sp>
      <p:sp>
        <p:nvSpPr>
          <p:cNvPr id="17" name="矩形: 圆角 22">
            <a:extLst>
              <a:ext uri="{FF2B5EF4-FFF2-40B4-BE49-F238E27FC236}">
                <a16:creationId xmlns:a16="http://schemas.microsoft.com/office/drawing/2014/main" id="{799839D1-E8A3-DF47-B8BB-394607503FD6}"/>
              </a:ext>
            </a:extLst>
          </p:cNvPr>
          <p:cNvSpPr/>
          <p:nvPr/>
        </p:nvSpPr>
        <p:spPr>
          <a:xfrm>
            <a:off x="3968541" y="3871183"/>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600" dirty="0">
                <a:solidFill>
                  <a:schemeClr val="bg1"/>
                </a:solidFill>
                <a:latin typeface="微软雅黑" panose="020B0503020204020204" pitchFamily="34" charset="-122"/>
                <a:ea typeface="微软雅黑" panose="020B0503020204020204" pitchFamily="34" charset="-122"/>
                <a:cs typeface="Arial" charset="0"/>
              </a:rPr>
              <a:t>智能客服</a:t>
            </a:r>
          </a:p>
        </p:txBody>
      </p:sp>
      <p:sp>
        <p:nvSpPr>
          <p:cNvPr id="18" name="矩形: 圆角 22">
            <a:extLst>
              <a:ext uri="{FF2B5EF4-FFF2-40B4-BE49-F238E27FC236}">
                <a16:creationId xmlns:a16="http://schemas.microsoft.com/office/drawing/2014/main" id="{EA266C38-ABF2-C043-9063-219609977869}"/>
              </a:ext>
            </a:extLst>
          </p:cNvPr>
          <p:cNvSpPr/>
          <p:nvPr/>
        </p:nvSpPr>
        <p:spPr>
          <a:xfrm>
            <a:off x="3968541" y="4370823"/>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600" dirty="0">
                <a:solidFill>
                  <a:schemeClr val="bg1"/>
                </a:solidFill>
                <a:latin typeface="微软雅黑" panose="020B0503020204020204" pitchFamily="34" charset="-122"/>
                <a:ea typeface="微软雅黑" panose="020B0503020204020204" pitchFamily="34" charset="-122"/>
                <a:cs typeface="Arial" charset="0"/>
              </a:rPr>
              <a:t>办公助理</a:t>
            </a:r>
          </a:p>
        </p:txBody>
      </p:sp>
      <p:sp>
        <p:nvSpPr>
          <p:cNvPr id="19" name="矩形: 圆角 22">
            <a:extLst>
              <a:ext uri="{FF2B5EF4-FFF2-40B4-BE49-F238E27FC236}">
                <a16:creationId xmlns:a16="http://schemas.microsoft.com/office/drawing/2014/main" id="{04ECA2DB-B3B8-7F4C-B5B5-D0C9FB98AD1E}"/>
              </a:ext>
            </a:extLst>
          </p:cNvPr>
          <p:cNvSpPr/>
          <p:nvPr/>
        </p:nvSpPr>
        <p:spPr>
          <a:xfrm>
            <a:off x="3968540" y="4870463"/>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600" dirty="0">
                <a:solidFill>
                  <a:schemeClr val="bg1"/>
                </a:solidFill>
                <a:latin typeface="微软雅黑" panose="020B0503020204020204" pitchFamily="34" charset="-122"/>
                <a:ea typeface="微软雅黑" panose="020B0503020204020204" pitchFamily="34" charset="-122"/>
                <a:cs typeface="Arial" charset="0"/>
              </a:rPr>
              <a:t>智能音箱</a:t>
            </a:r>
          </a:p>
        </p:txBody>
      </p:sp>
      <p:sp>
        <p:nvSpPr>
          <p:cNvPr id="20" name="矩形: 圆角 22">
            <a:extLst>
              <a:ext uri="{FF2B5EF4-FFF2-40B4-BE49-F238E27FC236}">
                <a16:creationId xmlns:a16="http://schemas.microsoft.com/office/drawing/2014/main" id="{B72F46E4-0854-C44A-ADE5-A1AFEAB10BF1}"/>
              </a:ext>
            </a:extLst>
          </p:cNvPr>
          <p:cNvSpPr/>
          <p:nvPr/>
        </p:nvSpPr>
        <p:spPr>
          <a:xfrm>
            <a:off x="3968539" y="5370792"/>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600" dirty="0">
                <a:solidFill>
                  <a:schemeClr val="bg1"/>
                </a:solidFill>
                <a:latin typeface="微软雅黑" panose="020B0503020204020204" pitchFamily="34" charset="-122"/>
                <a:ea typeface="微软雅黑" panose="020B0503020204020204" pitchFamily="34" charset="-122"/>
                <a:cs typeface="Arial" charset="0"/>
              </a:rPr>
              <a:t>客户咨询</a:t>
            </a:r>
          </a:p>
        </p:txBody>
      </p:sp>
      <p:sp>
        <p:nvSpPr>
          <p:cNvPr id="21" name="矩形 20">
            <a:extLst>
              <a:ext uri="{FF2B5EF4-FFF2-40B4-BE49-F238E27FC236}">
                <a16:creationId xmlns:a16="http://schemas.microsoft.com/office/drawing/2014/main" id="{00634351-1695-2C4D-A13A-78825971F30D}"/>
              </a:ext>
            </a:extLst>
          </p:cNvPr>
          <p:cNvSpPr/>
          <p:nvPr/>
        </p:nvSpPr>
        <p:spPr>
          <a:xfrm>
            <a:off x="5853639" y="3353919"/>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机器翻译</a:t>
            </a:r>
          </a:p>
        </p:txBody>
      </p:sp>
      <p:sp>
        <p:nvSpPr>
          <p:cNvPr id="22" name="矩形: 圆角 22">
            <a:extLst>
              <a:ext uri="{FF2B5EF4-FFF2-40B4-BE49-F238E27FC236}">
                <a16:creationId xmlns:a16="http://schemas.microsoft.com/office/drawing/2014/main" id="{6D24DCA8-8DF1-2241-815B-B1BFCBDAC102}"/>
              </a:ext>
            </a:extLst>
          </p:cNvPr>
          <p:cNvSpPr/>
          <p:nvPr/>
        </p:nvSpPr>
        <p:spPr>
          <a:xfrm>
            <a:off x="6239351" y="3853375"/>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600" dirty="0">
                <a:solidFill>
                  <a:schemeClr val="bg1"/>
                </a:solidFill>
                <a:latin typeface="微软雅黑" panose="020B0503020204020204" pitchFamily="34" charset="-122"/>
                <a:ea typeface="微软雅黑" panose="020B0503020204020204" pitchFamily="34" charset="-122"/>
                <a:cs typeface="Arial" charset="0"/>
              </a:rPr>
              <a:t>机器翻译</a:t>
            </a:r>
          </a:p>
        </p:txBody>
      </p:sp>
      <p:sp>
        <p:nvSpPr>
          <p:cNvPr id="23" name="矩形: 圆角 22">
            <a:extLst>
              <a:ext uri="{FF2B5EF4-FFF2-40B4-BE49-F238E27FC236}">
                <a16:creationId xmlns:a16="http://schemas.microsoft.com/office/drawing/2014/main" id="{DCA57A5E-130B-D94F-93F3-91D6F002FB8A}"/>
              </a:ext>
            </a:extLst>
          </p:cNvPr>
          <p:cNvSpPr/>
          <p:nvPr/>
        </p:nvSpPr>
        <p:spPr>
          <a:xfrm>
            <a:off x="6239351" y="4370823"/>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600" dirty="0">
                <a:solidFill>
                  <a:schemeClr val="bg1"/>
                </a:solidFill>
                <a:latin typeface="微软雅黑" panose="020B0503020204020204" pitchFamily="34" charset="-122"/>
                <a:ea typeface="微软雅黑" panose="020B0503020204020204" pitchFamily="34" charset="-122"/>
                <a:cs typeface="Arial" charset="0"/>
              </a:rPr>
              <a:t>翻译机</a:t>
            </a:r>
          </a:p>
        </p:txBody>
      </p:sp>
      <p:sp>
        <p:nvSpPr>
          <p:cNvPr id="24" name="矩形 23">
            <a:extLst>
              <a:ext uri="{FF2B5EF4-FFF2-40B4-BE49-F238E27FC236}">
                <a16:creationId xmlns:a16="http://schemas.microsoft.com/office/drawing/2014/main" id="{F708E462-9131-F641-8660-4E28522BB545}"/>
              </a:ext>
            </a:extLst>
          </p:cNvPr>
          <p:cNvSpPr/>
          <p:nvPr/>
        </p:nvSpPr>
        <p:spPr>
          <a:xfrm>
            <a:off x="8124449" y="3349658"/>
            <a:ext cx="2062465" cy="297899"/>
          </a:xfrm>
          <a:prstGeom prst="rect">
            <a:avLst/>
          </a:prstGeom>
          <a:noFill/>
          <a:ln w="12700" cap="flat" cmpd="sng" algn="ctr">
            <a:noFill/>
            <a:prstDash val="solid"/>
            <a:miter lim="800000"/>
          </a:ln>
          <a:effectLst/>
        </p:spPr>
        <p:txBody>
          <a:bodyPr lIns="121875" tIns="60936" rIns="121875" bIns="60936" rtlCol="0" anchor="ctr"/>
          <a:lstStyle/>
          <a:p>
            <a:pPr algn="ctr" defTabSz="1218754">
              <a:defRPr/>
            </a:pPr>
            <a:r>
              <a:rPr lang="zh-CN" altLang="en-US" sz="1900" b="1" kern="0" dirty="0">
                <a:solidFill>
                  <a:srgbClr val="2164ED"/>
                </a:solidFill>
                <a:latin typeface="微软雅黑" panose="020B0503020204020204" pitchFamily="34" charset="-122"/>
                <a:ea typeface="微软雅黑" panose="020B0503020204020204" pitchFamily="34" charset="-122"/>
              </a:rPr>
              <a:t>智能搜索</a:t>
            </a:r>
          </a:p>
        </p:txBody>
      </p:sp>
      <p:sp>
        <p:nvSpPr>
          <p:cNvPr id="25" name="矩形: 圆角 22">
            <a:extLst>
              <a:ext uri="{FF2B5EF4-FFF2-40B4-BE49-F238E27FC236}">
                <a16:creationId xmlns:a16="http://schemas.microsoft.com/office/drawing/2014/main" id="{CCB46789-0498-5D4D-8ADD-0B66F93DE075}"/>
              </a:ext>
            </a:extLst>
          </p:cNvPr>
          <p:cNvSpPr/>
          <p:nvPr/>
        </p:nvSpPr>
        <p:spPr>
          <a:xfrm>
            <a:off x="8510161" y="3853375"/>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400" dirty="0">
                <a:solidFill>
                  <a:schemeClr val="bg1"/>
                </a:solidFill>
                <a:latin typeface="微软雅黑" panose="020B0503020204020204" pitchFamily="34" charset="-122"/>
                <a:ea typeface="微软雅黑" panose="020B0503020204020204" pitchFamily="34" charset="-122"/>
                <a:cs typeface="Arial" charset="0"/>
              </a:rPr>
              <a:t>传统搜索引擎</a:t>
            </a:r>
          </a:p>
        </p:txBody>
      </p:sp>
      <p:sp>
        <p:nvSpPr>
          <p:cNvPr id="26" name="矩形: 圆角 22">
            <a:extLst>
              <a:ext uri="{FF2B5EF4-FFF2-40B4-BE49-F238E27FC236}">
                <a16:creationId xmlns:a16="http://schemas.microsoft.com/office/drawing/2014/main" id="{0DF9598A-73E3-134E-A1BD-3DB767883740}"/>
              </a:ext>
            </a:extLst>
          </p:cNvPr>
          <p:cNvSpPr/>
          <p:nvPr/>
        </p:nvSpPr>
        <p:spPr>
          <a:xfrm>
            <a:off x="8510161" y="4370823"/>
            <a:ext cx="1291039" cy="376726"/>
          </a:xfrm>
          <a:prstGeom prst="roundRect">
            <a:avLst/>
          </a:prstGeom>
          <a:solidFill>
            <a:srgbClr val="4296DA"/>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0095" tIns="15047" rIns="30095" bIns="15047" numCol="1" spcCol="0" rtlCol="0" fromWordArt="0" anchor="ctr" anchorCtr="0" forceAA="0" compatLnSpc="1">
            <a:prstTxWarp prst="textNoShape">
              <a:avLst/>
            </a:prstTxWarp>
            <a:noAutofit/>
          </a:bodyPr>
          <a:lstStyle>
            <a:defPPr>
              <a:defRPr lang="zh-CN"/>
            </a:defPPr>
            <a:lvl1pPr marL="0" algn="l" defTabSz="2073585" rtl="0" eaLnBrk="1" latinLnBrk="0" hangingPunct="1">
              <a:defRPr sz="4082" kern="1200">
                <a:solidFill>
                  <a:schemeClr val="lt1"/>
                </a:solidFill>
                <a:latin typeface="+mn-lt"/>
                <a:ea typeface="+mn-ea"/>
                <a:cs typeface="+mn-cs"/>
              </a:defRPr>
            </a:lvl1pPr>
            <a:lvl2pPr marL="1036792" algn="l" defTabSz="2073585" rtl="0" eaLnBrk="1" latinLnBrk="0" hangingPunct="1">
              <a:defRPr sz="4082" kern="1200">
                <a:solidFill>
                  <a:schemeClr val="lt1"/>
                </a:solidFill>
                <a:latin typeface="+mn-lt"/>
                <a:ea typeface="+mn-ea"/>
                <a:cs typeface="+mn-cs"/>
              </a:defRPr>
            </a:lvl2pPr>
            <a:lvl3pPr marL="2073585" algn="l" defTabSz="2073585" rtl="0" eaLnBrk="1" latinLnBrk="0" hangingPunct="1">
              <a:defRPr sz="4082" kern="1200">
                <a:solidFill>
                  <a:schemeClr val="lt1"/>
                </a:solidFill>
                <a:latin typeface="+mn-lt"/>
                <a:ea typeface="+mn-ea"/>
                <a:cs typeface="+mn-cs"/>
              </a:defRPr>
            </a:lvl3pPr>
            <a:lvl4pPr marL="3110377" algn="l" defTabSz="2073585" rtl="0" eaLnBrk="1" latinLnBrk="0" hangingPunct="1">
              <a:defRPr sz="4082" kern="1200">
                <a:solidFill>
                  <a:schemeClr val="lt1"/>
                </a:solidFill>
                <a:latin typeface="+mn-lt"/>
                <a:ea typeface="+mn-ea"/>
                <a:cs typeface="+mn-cs"/>
              </a:defRPr>
            </a:lvl4pPr>
            <a:lvl5pPr marL="4147170" algn="l" defTabSz="2073585" rtl="0" eaLnBrk="1" latinLnBrk="0" hangingPunct="1">
              <a:defRPr sz="4082" kern="1200">
                <a:solidFill>
                  <a:schemeClr val="lt1"/>
                </a:solidFill>
                <a:latin typeface="+mn-lt"/>
                <a:ea typeface="+mn-ea"/>
                <a:cs typeface="+mn-cs"/>
              </a:defRPr>
            </a:lvl5pPr>
            <a:lvl6pPr marL="5183962" algn="l" defTabSz="2073585" rtl="0" eaLnBrk="1" latinLnBrk="0" hangingPunct="1">
              <a:defRPr sz="4082" kern="1200">
                <a:solidFill>
                  <a:schemeClr val="lt1"/>
                </a:solidFill>
                <a:latin typeface="+mn-lt"/>
                <a:ea typeface="+mn-ea"/>
                <a:cs typeface="+mn-cs"/>
              </a:defRPr>
            </a:lvl6pPr>
            <a:lvl7pPr marL="6220755" algn="l" defTabSz="2073585" rtl="0" eaLnBrk="1" latinLnBrk="0" hangingPunct="1">
              <a:defRPr sz="4082" kern="1200">
                <a:solidFill>
                  <a:schemeClr val="lt1"/>
                </a:solidFill>
                <a:latin typeface="+mn-lt"/>
                <a:ea typeface="+mn-ea"/>
                <a:cs typeface="+mn-cs"/>
              </a:defRPr>
            </a:lvl7pPr>
            <a:lvl8pPr marL="7257547" algn="l" defTabSz="2073585" rtl="0" eaLnBrk="1" latinLnBrk="0" hangingPunct="1">
              <a:defRPr sz="4082" kern="1200">
                <a:solidFill>
                  <a:schemeClr val="lt1"/>
                </a:solidFill>
                <a:latin typeface="+mn-lt"/>
                <a:ea typeface="+mn-ea"/>
                <a:cs typeface="+mn-cs"/>
              </a:defRPr>
            </a:lvl8pPr>
            <a:lvl9pPr marL="8294340" algn="l" defTabSz="2073585" rtl="0" eaLnBrk="1" latinLnBrk="0" hangingPunct="1">
              <a:defRPr sz="4082" kern="1200">
                <a:solidFill>
                  <a:schemeClr val="lt1"/>
                </a:solidFill>
                <a:latin typeface="+mn-lt"/>
                <a:ea typeface="+mn-ea"/>
                <a:cs typeface="+mn-cs"/>
              </a:defRPr>
            </a:lvl9pPr>
          </a:lstStyle>
          <a:p>
            <a:pPr algn="ctr" defTabSz="150477"/>
            <a:r>
              <a:rPr lang="zh-CN" altLang="en-US" sz="1400" dirty="0">
                <a:solidFill>
                  <a:schemeClr val="bg1"/>
                </a:solidFill>
                <a:latin typeface="微软雅黑" panose="020B0503020204020204" pitchFamily="34" charset="-122"/>
                <a:ea typeface="微软雅黑" panose="020B0503020204020204" pitchFamily="34" charset="-122"/>
                <a:cs typeface="Arial" charset="0"/>
              </a:rPr>
              <a:t>金融领域搜索</a:t>
            </a:r>
          </a:p>
        </p:txBody>
      </p:sp>
    </p:spTree>
    <p:extLst>
      <p:ext uri="{BB962C8B-B14F-4D97-AF65-F5344CB8AC3E}">
        <p14:creationId xmlns:p14="http://schemas.microsoft.com/office/powerpoint/2010/main" val="365905973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23155</TotalTime>
  <Words>6215</Words>
  <Application>Microsoft Macintosh PowerPoint</Application>
  <PresentationFormat>自定义</PresentationFormat>
  <Paragraphs>595</Paragraphs>
  <Slides>45</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45</vt:i4>
      </vt:variant>
    </vt:vector>
  </HeadingPairs>
  <TitlesOfParts>
    <vt:vector size="60" baseType="lpstr">
      <vt:lpstr>等线</vt:lpstr>
      <vt:lpstr>等线 Light</vt:lpstr>
      <vt:lpstr>黑体</vt:lpstr>
      <vt:lpstr>宋体</vt:lpstr>
      <vt:lpstr>Microsoft YaHei</vt:lpstr>
      <vt:lpstr>Microsoft YaHei</vt:lpstr>
      <vt:lpstr>DejaVu Sans</vt:lpstr>
      <vt:lpstr>Arial</vt:lpstr>
      <vt:lpstr>Calibri</vt:lpstr>
      <vt:lpstr>Calibri Light</vt:lpstr>
      <vt:lpstr>Helvetica</vt:lpstr>
      <vt:lpstr>Helvetica Neue Medium</vt:lpstr>
      <vt:lpstr>Mangal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626</cp:revision>
  <cp:lastPrinted>2020-01-17T07:42:51Z</cp:lastPrinted>
  <dcterms:created xsi:type="dcterms:W3CDTF">2019-12-09T09:23:03Z</dcterms:created>
  <dcterms:modified xsi:type="dcterms:W3CDTF">2020-05-15T07:28:02Z</dcterms:modified>
</cp:coreProperties>
</file>